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33"/>
  </p:handoutMasterIdLst>
  <p:sldIdLst>
    <p:sldId id="419" r:id="rId4"/>
    <p:sldId id="444" r:id="rId6"/>
    <p:sldId id="440" r:id="rId7"/>
    <p:sldId id="441" r:id="rId8"/>
    <p:sldId id="442" r:id="rId9"/>
    <p:sldId id="263" r:id="rId10"/>
    <p:sldId id="286" r:id="rId11"/>
    <p:sldId id="424" r:id="rId12"/>
    <p:sldId id="448" r:id="rId13"/>
    <p:sldId id="446" r:id="rId14"/>
    <p:sldId id="425" r:id="rId15"/>
    <p:sldId id="426" r:id="rId16"/>
    <p:sldId id="427" r:id="rId17"/>
    <p:sldId id="428" r:id="rId18"/>
    <p:sldId id="449" r:id="rId19"/>
    <p:sldId id="468" r:id="rId20"/>
    <p:sldId id="469" r:id="rId21"/>
    <p:sldId id="470" r:id="rId22"/>
    <p:sldId id="429" r:id="rId23"/>
    <p:sldId id="430" r:id="rId24"/>
    <p:sldId id="451" r:id="rId25"/>
    <p:sldId id="432" r:id="rId26"/>
    <p:sldId id="434" r:id="rId27"/>
    <p:sldId id="435" r:id="rId28"/>
    <p:sldId id="436" r:id="rId29"/>
    <p:sldId id="450" r:id="rId30"/>
    <p:sldId id="437" r:id="rId31"/>
    <p:sldId id="445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5696"/>
    <a:srgbClr val="95422B"/>
    <a:srgbClr val="FF9933"/>
    <a:srgbClr val="CFD5EA"/>
    <a:srgbClr val="E9EBF5"/>
    <a:srgbClr val="4472C4"/>
    <a:srgbClr val="DA82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7" autoAdjust="0"/>
    <p:restoredTop sz="96271" autoAdjust="0"/>
  </p:normalViewPr>
  <p:slideViewPr>
    <p:cSldViewPr snapToGrid="0" snapToObjects="1">
      <p:cViewPr varScale="1">
        <p:scale>
          <a:sx n="68" d="100"/>
          <a:sy n="68" d="100"/>
        </p:scale>
        <p:origin x="5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4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10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5T08:53:47.28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4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384995" cy="596900"/>
          </a:xfrm>
          <a:prstGeom prst="rect">
            <a:avLst/>
          </a:prstGeom>
        </p:spPr>
      </p:pic>
      <p:sp>
        <p:nvSpPr>
          <p:cNvPr id="3" name="자유형: 도형 5"/>
          <p:cNvSpPr/>
          <p:nvPr userDrawn="1"/>
        </p:nvSpPr>
        <p:spPr>
          <a:xfrm>
            <a:off x="10043886" y="6483725"/>
            <a:ext cx="2148114" cy="376862"/>
          </a:xfrm>
          <a:custGeom>
            <a:avLst/>
            <a:gdLst>
              <a:gd name="connsiteX0" fmla="*/ 5669 w 10159686"/>
              <a:gd name="connsiteY0" fmla="*/ 1777268 h 1782400"/>
              <a:gd name="connsiteX1" fmla="*/ 8429297 w 10159686"/>
              <a:gd name="connsiteY1" fmla="*/ 753830 h 1782400"/>
              <a:gd name="connsiteX2" fmla="*/ 10161281 w 10159686"/>
              <a:gd name="connsiteY2" fmla="*/ 924686 h 1782400"/>
              <a:gd name="connsiteX3" fmla="*/ 10161281 w 10159686"/>
              <a:gd name="connsiteY3" fmla="*/ 1777268 h 1782400"/>
              <a:gd name="connsiteX4" fmla="*/ 5669 w 10159686"/>
              <a:gd name="connsiteY4" fmla="*/ 1777268 h 17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9686" h="1782400">
                <a:moveTo>
                  <a:pt x="5669" y="1777268"/>
                </a:moveTo>
                <a:cubicBezTo>
                  <a:pt x="1938046" y="-598928"/>
                  <a:pt x="6522128" y="-199755"/>
                  <a:pt x="8429297" y="753830"/>
                </a:cubicBezTo>
                <a:cubicBezTo>
                  <a:pt x="9044989" y="1061676"/>
                  <a:pt x="9637594" y="1065156"/>
                  <a:pt x="10161281" y="924686"/>
                </a:cubicBezTo>
                <a:lnTo>
                  <a:pt x="10161281" y="1777268"/>
                </a:lnTo>
                <a:lnTo>
                  <a:pt x="5669" y="1777268"/>
                </a:lnTo>
                <a:close/>
              </a:path>
            </a:pathLst>
          </a:custGeom>
          <a:solidFill>
            <a:schemeClr val="accent4"/>
          </a:solidFill>
          <a:ln w="848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73875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.sv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4"/>
          <p:cNvPicPr>
            <a:picLocks noChangeAspect="1"/>
          </p:cNvPicPr>
          <p:nvPr userDrawn="1"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1384995" cy="596900"/>
          </a:xfrm>
          <a:prstGeom prst="rect">
            <a:avLst/>
          </a:prstGeom>
        </p:spPr>
      </p:pic>
      <p:sp>
        <p:nvSpPr>
          <p:cNvPr id="3" name="자유형: 도형 5"/>
          <p:cNvSpPr/>
          <p:nvPr userDrawn="1"/>
        </p:nvSpPr>
        <p:spPr>
          <a:xfrm>
            <a:off x="10043886" y="6483725"/>
            <a:ext cx="2148114" cy="376862"/>
          </a:xfrm>
          <a:custGeom>
            <a:avLst/>
            <a:gdLst>
              <a:gd name="connsiteX0" fmla="*/ 5669 w 10159686"/>
              <a:gd name="connsiteY0" fmla="*/ 1777268 h 1782400"/>
              <a:gd name="connsiteX1" fmla="*/ 8429297 w 10159686"/>
              <a:gd name="connsiteY1" fmla="*/ 753830 h 1782400"/>
              <a:gd name="connsiteX2" fmla="*/ 10161281 w 10159686"/>
              <a:gd name="connsiteY2" fmla="*/ 924686 h 1782400"/>
              <a:gd name="connsiteX3" fmla="*/ 10161281 w 10159686"/>
              <a:gd name="connsiteY3" fmla="*/ 1777268 h 1782400"/>
              <a:gd name="connsiteX4" fmla="*/ 5669 w 10159686"/>
              <a:gd name="connsiteY4" fmla="*/ 1777268 h 17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9686" h="1782400">
                <a:moveTo>
                  <a:pt x="5669" y="1777268"/>
                </a:moveTo>
                <a:cubicBezTo>
                  <a:pt x="1938046" y="-598928"/>
                  <a:pt x="6522128" y="-199755"/>
                  <a:pt x="8429297" y="753830"/>
                </a:cubicBezTo>
                <a:cubicBezTo>
                  <a:pt x="9044989" y="1061676"/>
                  <a:pt x="9637594" y="1065156"/>
                  <a:pt x="10161281" y="924686"/>
                </a:cubicBezTo>
                <a:lnTo>
                  <a:pt x="10161281" y="1777268"/>
                </a:lnTo>
                <a:lnTo>
                  <a:pt x="5669" y="1777268"/>
                </a:lnTo>
                <a:close/>
              </a:path>
            </a:pathLst>
          </a:custGeom>
          <a:solidFill>
            <a:schemeClr val="accent4"/>
          </a:solidFill>
          <a:ln w="848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379034" y="215325"/>
            <a:ext cx="1605807" cy="592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11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tags" Target="../tags/tag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png"/><Relationship Id="rId3" Type="http://schemas.openxmlformats.org/officeDocument/2006/relationships/image" Target="../media/image51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7.GIF"/><Relationship Id="rId5" Type="http://schemas.openxmlformats.org/officeDocument/2006/relationships/hyperlink" Target="https://img1.mydrivers.com/img/20190519/cc4c5e7ef48045f798bac5d407e58477.gif" TargetMode="Externa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"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501" r="4261" b="20655"/>
          <a:stretch>
            <a:fillRect/>
          </a:stretch>
        </p:blipFill>
        <p:spPr bwMode="auto">
          <a:xfrm>
            <a:off x="866117" y="2226918"/>
            <a:ext cx="6714898" cy="12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866117" y="3492234"/>
            <a:ext cx="7023242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400"/>
              </a:lnSpc>
            </a:pPr>
            <a:r>
              <a:rPr lang="zh-CN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中英人寿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【</a:t>
            </a:r>
            <a:r>
              <a:rPr lang="zh-CN" altLang="en-US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安享保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】</a:t>
            </a:r>
            <a:r>
              <a:rPr lang="zh-CN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综合健康保险计划</a:t>
            </a:r>
            <a:endParaRPr lang="zh-CN" altLang="en-US" sz="24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50800" dist="50800" dir="5400000" algn="t" rotWithShape="0">
                  <a:prstClr val="black">
                    <a:alpha val="79000"/>
                  </a:prst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748" y="3598969"/>
            <a:ext cx="431628" cy="2115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1507" y="4485300"/>
            <a:ext cx="7223267" cy="55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200" dirty="0"/>
              <a:t>本计划由《中英人寿</a:t>
            </a:r>
            <a:r>
              <a:rPr lang="zh-CN" altLang="en-US" sz="1200" dirty="0"/>
              <a:t>安享一生</a:t>
            </a:r>
            <a:r>
              <a:rPr lang="zh-CN" altLang="zh-CN" sz="1200" dirty="0"/>
              <a:t>重大疾病保险》</a:t>
            </a:r>
            <a:r>
              <a:rPr lang="zh-CN" altLang="en-US" sz="1200" dirty="0"/>
              <a:t>、</a:t>
            </a:r>
            <a:r>
              <a:rPr lang="en-US" altLang="zh-CN" sz="1200" dirty="0"/>
              <a:t>《</a:t>
            </a:r>
            <a:r>
              <a:rPr lang="zh-CN" altLang="zh-CN" sz="1200" dirty="0"/>
              <a:t>中英人寿</a:t>
            </a:r>
            <a:r>
              <a:rPr lang="zh-CN" altLang="en-US" sz="1200" dirty="0"/>
              <a:t>附加投保人保费豁免</a:t>
            </a:r>
            <a:r>
              <a:rPr lang="en-US" altLang="zh-CN" sz="1200" dirty="0"/>
              <a:t>A</a:t>
            </a:r>
            <a:r>
              <a:rPr lang="zh-CN" altLang="en-US" sz="1200" dirty="0"/>
              <a:t>款重大疾病保险</a:t>
            </a:r>
            <a:r>
              <a:rPr lang="en-US" altLang="zh-CN" sz="1200" dirty="0"/>
              <a:t>》</a:t>
            </a:r>
            <a:endParaRPr lang="en-US" altLang="zh-CN" sz="1200" dirty="0"/>
          </a:p>
          <a:p>
            <a:pPr>
              <a:lnSpc>
                <a:spcPts val="1900"/>
              </a:lnSpc>
            </a:pPr>
            <a:r>
              <a:rPr lang="zh-CN" altLang="zh-CN" sz="1200" dirty="0"/>
              <a:t>《中英人寿爱心保</a:t>
            </a:r>
            <a:r>
              <a:rPr lang="en-US" altLang="zh-CN" sz="1200" dirty="0"/>
              <a:t>2021</a:t>
            </a:r>
            <a:r>
              <a:rPr lang="zh-CN" altLang="zh-CN" sz="1200" dirty="0"/>
              <a:t>医疗保险</a:t>
            </a:r>
            <a:r>
              <a:rPr lang="en-US" altLang="zh-CN" sz="1200" dirty="0"/>
              <a:t>》</a:t>
            </a:r>
            <a:r>
              <a:rPr lang="zh-CN" altLang="en-US" sz="1200" dirty="0"/>
              <a:t>组合而成</a:t>
            </a:r>
            <a:endParaRPr lang="en-US" altLang="zh-CN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4936602" y="2053724"/>
            <a:ext cx="2247029" cy="2247029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391029" y="2312545"/>
            <a:ext cx="2765770" cy="1792588"/>
            <a:chOff x="3335358" y="3884920"/>
            <a:chExt cx="2765770" cy="1792588"/>
          </a:xfrm>
        </p:grpSpPr>
        <p:sp>
          <p:nvSpPr>
            <p:cNvPr id="55" name="任意多边形 29"/>
            <p:cNvSpPr>
              <a:spLocks noChangeAspect="1"/>
            </p:cNvSpPr>
            <p:nvPr/>
          </p:nvSpPr>
          <p:spPr>
            <a:xfrm rot="16200000" flipH="1">
              <a:off x="3821949" y="339832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16200000" flipH="1">
              <a:off x="3444896" y="4117809"/>
              <a:ext cx="1281116" cy="128111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42"/>
            <p:cNvSpPr/>
            <p:nvPr/>
          </p:nvSpPr>
          <p:spPr>
            <a:xfrm>
              <a:off x="4616405" y="4645626"/>
              <a:ext cx="1269540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恶性肿瘤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994951" y="2289204"/>
            <a:ext cx="2765770" cy="1792588"/>
            <a:chOff x="6101128" y="3869670"/>
            <a:chExt cx="2765770" cy="1792588"/>
          </a:xfrm>
        </p:grpSpPr>
        <p:sp>
          <p:nvSpPr>
            <p:cNvPr id="60" name="任意多边形 21"/>
            <p:cNvSpPr>
              <a:spLocks noChangeAspect="1"/>
            </p:cNvSpPr>
            <p:nvPr/>
          </p:nvSpPr>
          <p:spPr>
            <a:xfrm rot="5400000">
              <a:off x="6587719" y="338307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5400000">
              <a:off x="7360429" y="4051217"/>
              <a:ext cx="1412977" cy="141297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42"/>
            <p:cNvSpPr/>
            <p:nvPr/>
          </p:nvSpPr>
          <p:spPr>
            <a:xfrm>
              <a:off x="6201540" y="4581511"/>
              <a:ext cx="1236401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器官移植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275286" y="2360025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恶性</a:t>
            </a:r>
            <a:endParaRPr lang="en-US" altLang="zh-CN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肿瘤</a:t>
            </a:r>
            <a:endParaRPr lang="zh-CN" altLang="en-U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图片 64" descr="虫在叶子上&#10;&#10;低可信度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38" y="2470778"/>
            <a:ext cx="1535831" cy="147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图片 66" descr="穿着蓝色衣服的人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64" y="2470778"/>
            <a:ext cx="1451865" cy="1421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矩形 67"/>
          <p:cNvSpPr/>
          <p:nvPr/>
        </p:nvSpPr>
        <p:spPr>
          <a:xfrm>
            <a:off x="305712" y="828114"/>
            <a:ext cx="1126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一场大病，两次理赔，将会成为常态</a:t>
            </a:r>
            <a:endParaRPr lang="zh-CN" alt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98209" y="4348641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第三次理赔很有可能是第二次大病</a:t>
            </a:r>
            <a:endParaRPr lang="zh-CN" alt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爆炸形: 8 pt  72"/>
          <p:cNvSpPr/>
          <p:nvPr/>
        </p:nvSpPr>
        <p:spPr>
          <a:xfrm>
            <a:off x="8075596" y="4610971"/>
            <a:ext cx="4025181" cy="2247029"/>
          </a:xfrm>
          <a:prstGeom prst="irregularSeal1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8736223" y="5306291"/>
            <a:ext cx="26356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200%</a:t>
            </a:r>
            <a:r>
              <a:rPr lang="zh-CN" alt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保额</a:t>
            </a:r>
            <a:endParaRPr lang="zh-CN" alt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0" grpId="0"/>
      <p:bldP spid="69" grpId="0"/>
      <p:bldP spid="73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49231" y="1107251"/>
            <a:ext cx="6585268" cy="1578799"/>
            <a:chOff x="2749231" y="1335851"/>
            <a:chExt cx="6585268" cy="15787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8" b="35587"/>
            <a:stretch>
              <a:fillRect/>
            </a:stretch>
          </p:blipFill>
          <p:spPr>
            <a:xfrm>
              <a:off x="2821800" y="1431102"/>
              <a:ext cx="6512699" cy="1483548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3388953" y="1819095"/>
              <a:ext cx="5469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58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高发重疾重点守护</a:t>
              </a:r>
              <a:endParaRPr lang="en-US" altLang="zh-CN" sz="4800" b="1" dirty="0">
                <a:solidFill>
                  <a:srgbClr val="005696"/>
                </a:solidFill>
                <a:effectLst>
                  <a:glow rad="127000">
                    <a:schemeClr val="bg1"/>
                  </a:glow>
                  <a:outerShdw blurRad="50800" dist="63500" dir="5880000" algn="tr" rotWithShape="0">
                    <a:prstClr val="black"/>
                  </a:outerShdw>
                </a:effectLst>
                <a:latin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49231" y="1335851"/>
              <a:ext cx="747616" cy="747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31294" y="2732274"/>
            <a:ext cx="9831140" cy="2476103"/>
            <a:chOff x="1231294" y="2732274"/>
            <a:chExt cx="9831140" cy="2476103"/>
          </a:xfrm>
        </p:grpSpPr>
        <p:cxnSp>
          <p:nvCxnSpPr>
            <p:cNvPr id="13" name="直接连接符 3"/>
            <p:cNvCxnSpPr>
              <a:stCxn id="33" idx="6"/>
              <a:endCxn id="31" idx="2"/>
            </p:cNvCxnSpPr>
            <p:nvPr/>
          </p:nvCxnSpPr>
          <p:spPr>
            <a:xfrm>
              <a:off x="2303764" y="3592497"/>
              <a:ext cx="76862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ṧḻídê"/>
            <p:cNvSpPr/>
            <p:nvPr/>
          </p:nvSpPr>
          <p:spPr>
            <a:xfrm>
              <a:off x="5305121" y="2732274"/>
              <a:ext cx="1727208" cy="1727200"/>
            </a:xfrm>
            <a:prstGeom prst="ellipse">
              <a:avLst/>
            </a:prstGeom>
            <a:solidFill>
              <a:srgbClr val="0070C0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101600" dist="76200" dir="6240000" algn="tl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3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iṧḻiďe"/>
            <p:cNvSpPr/>
            <p:nvPr/>
          </p:nvSpPr>
          <p:spPr>
            <a:xfrm>
              <a:off x="1366767" y="4383363"/>
              <a:ext cx="61632" cy="8250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" name="íşḻîďe"/>
            <p:cNvSpPr txBox="1"/>
            <p:nvPr/>
          </p:nvSpPr>
          <p:spPr>
            <a:xfrm>
              <a:off x="1498141" y="4495086"/>
              <a:ext cx="3991127" cy="661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800" b="1" dirty="0">
                  <a:sym typeface="仿宋" panose="02010609060101010101" charset="-122"/>
                </a:rPr>
                <a:t>合同约定的严重脑中风后遗症，</a:t>
              </a:r>
              <a:r>
                <a:rPr lang="en-US" altLang="zh-CN" sz="1800" b="1" dirty="0">
                  <a:sym typeface="仿宋" panose="02010609060101010101" charset="-122"/>
                </a:rPr>
                <a:t>2</a:t>
              </a:r>
              <a:r>
                <a:rPr lang="zh-CN" altLang="en-US" sz="1800" b="1" dirty="0">
                  <a:sym typeface="仿宋" panose="02010609060101010101" charset="-122"/>
                </a:rPr>
                <a:t>次加量保障，间隔期</a:t>
              </a:r>
              <a:r>
                <a:rPr lang="en-US" altLang="zh-CN" sz="1800" b="1" dirty="0">
                  <a:sym typeface="仿宋" panose="02010609060101010101" charset="-122"/>
                </a:rPr>
                <a:t>3</a:t>
              </a:r>
              <a:r>
                <a:rPr lang="zh-CN" altLang="en-US" sz="1800" b="1" dirty="0">
                  <a:sym typeface="仿宋" panose="02010609060101010101" charset="-122"/>
                </a:rPr>
                <a:t>年，</a:t>
              </a:r>
              <a:r>
                <a:rPr lang="zh-CN" altLang="en-US" sz="1800" b="1" dirty="0">
                  <a:solidFill>
                    <a:srgbClr val="005696"/>
                  </a:solidFill>
                  <a:sym typeface="仿宋" panose="02010609060101010101" charset="-122"/>
                </a:rPr>
                <a:t>第二</a:t>
              </a:r>
              <a:r>
                <a:rPr lang="en-US" altLang="zh-CN" sz="1800" b="1" dirty="0">
                  <a:solidFill>
                    <a:srgbClr val="005696"/>
                  </a:solidFill>
                  <a:sym typeface="仿宋" panose="02010609060101010101" charset="-122"/>
                </a:rPr>
                <a:t>/</a:t>
              </a:r>
              <a:r>
                <a:rPr lang="zh-CN" altLang="en-US" sz="1800" b="1" dirty="0">
                  <a:solidFill>
                    <a:srgbClr val="005696"/>
                  </a:solidFill>
                  <a:sym typeface="仿宋" panose="02010609060101010101" charset="-122"/>
                </a:rPr>
                <a:t>三次</a:t>
              </a:r>
              <a:r>
                <a:rPr lang="zh-CN" altLang="en-US" sz="1800" b="1" dirty="0">
                  <a:sym typeface="仿宋" panose="02010609060101010101" charset="-122"/>
                </a:rPr>
                <a:t>保障分别赔付</a:t>
              </a:r>
              <a:r>
                <a:rPr lang="en-US" altLang="zh-CN" sz="1800" b="1" dirty="0">
                  <a:solidFill>
                    <a:srgbClr val="FF9900"/>
                  </a:solidFill>
                  <a:sym typeface="仿宋" panose="02010609060101010101" charset="-122"/>
                </a:rPr>
                <a:t>100%</a:t>
              </a:r>
              <a:r>
                <a:rPr lang="zh-CN" altLang="en-US" sz="1800" b="1" dirty="0">
                  <a:sym typeface="仿宋" panose="02010609060101010101" charset="-122"/>
                </a:rPr>
                <a:t>基本保险金额。</a:t>
              </a:r>
              <a:endParaRPr lang="zh-CN" altLang="en-US" sz="1800" b="1" dirty="0">
                <a:sym typeface="仿宋" panose="02010609060101010101" charset="-122"/>
              </a:endParaRPr>
            </a:p>
          </p:txBody>
        </p:sp>
        <p:sp>
          <p:nvSpPr>
            <p:cNvPr id="17" name="iṧḻiďe"/>
            <p:cNvSpPr/>
            <p:nvPr/>
          </p:nvSpPr>
          <p:spPr>
            <a:xfrm>
              <a:off x="10949058" y="4366111"/>
              <a:ext cx="61632" cy="8250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" name="íşḻîďe"/>
            <p:cNvSpPr txBox="1"/>
            <p:nvPr/>
          </p:nvSpPr>
          <p:spPr>
            <a:xfrm>
              <a:off x="6998721" y="4505698"/>
              <a:ext cx="3926283" cy="661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800" b="1" dirty="0">
                  <a:sym typeface="仿宋" panose="02010609060101010101" charset="-122"/>
                </a:rPr>
                <a:t>合同约定的较重急性心肌梗死，</a:t>
              </a:r>
              <a:r>
                <a:rPr lang="en-US" altLang="zh-CN" sz="1800" b="1" dirty="0">
                  <a:sym typeface="仿宋" panose="02010609060101010101" charset="-122"/>
                </a:rPr>
                <a:t>2</a:t>
              </a:r>
              <a:r>
                <a:rPr lang="zh-CN" altLang="en-US" sz="1800" b="1" dirty="0">
                  <a:sym typeface="仿宋" panose="02010609060101010101" charset="-122"/>
                </a:rPr>
                <a:t>次加量保障，间隔期</a:t>
              </a:r>
              <a:r>
                <a:rPr lang="en-US" altLang="zh-CN" sz="1800" b="1" dirty="0">
                  <a:sym typeface="仿宋" panose="02010609060101010101" charset="-122"/>
                </a:rPr>
                <a:t>3</a:t>
              </a:r>
              <a:r>
                <a:rPr lang="zh-CN" altLang="en-US" sz="1800" b="1" dirty="0">
                  <a:sym typeface="仿宋" panose="02010609060101010101" charset="-122"/>
                </a:rPr>
                <a:t>年，</a:t>
              </a:r>
              <a:r>
                <a:rPr lang="zh-CN" altLang="en-US" sz="1800" b="1" dirty="0">
                  <a:solidFill>
                    <a:srgbClr val="005696"/>
                  </a:solidFill>
                  <a:sym typeface="仿宋" panose="02010609060101010101" charset="-122"/>
                </a:rPr>
                <a:t>第二</a:t>
              </a:r>
              <a:r>
                <a:rPr lang="en-US" altLang="zh-CN" sz="1800" b="1" dirty="0">
                  <a:solidFill>
                    <a:srgbClr val="005696"/>
                  </a:solidFill>
                  <a:sym typeface="仿宋" panose="02010609060101010101" charset="-122"/>
                </a:rPr>
                <a:t>/</a:t>
              </a:r>
              <a:r>
                <a:rPr lang="zh-CN" altLang="en-US" sz="1800" b="1" dirty="0">
                  <a:solidFill>
                    <a:srgbClr val="005696"/>
                  </a:solidFill>
                  <a:sym typeface="仿宋" panose="02010609060101010101" charset="-122"/>
                </a:rPr>
                <a:t>三次</a:t>
              </a:r>
              <a:r>
                <a:rPr lang="zh-CN" altLang="en-US" sz="1800" b="1" dirty="0">
                  <a:sym typeface="仿宋" panose="02010609060101010101" charset="-122"/>
                </a:rPr>
                <a:t>保障分别赔付</a:t>
              </a:r>
              <a:r>
                <a:rPr lang="en-US" altLang="zh-CN" sz="1800" b="1" dirty="0">
                  <a:solidFill>
                    <a:srgbClr val="FF9900"/>
                  </a:solidFill>
                  <a:sym typeface="仿宋" panose="02010609060101010101" charset="-122"/>
                </a:rPr>
                <a:t>100%</a:t>
              </a:r>
              <a:r>
                <a:rPr lang="zh-CN" altLang="en-US" sz="1800" b="1" dirty="0">
                  <a:sym typeface="仿宋" panose="02010609060101010101" charset="-122"/>
                </a:rPr>
                <a:t>基本保险金额。</a:t>
              </a:r>
              <a:endParaRPr lang="zh-CN" altLang="en-US" sz="1800" b="1" dirty="0">
                <a:sym typeface="仿宋" panose="0201060906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06910" y="3119354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 b="1" dirty="0">
                  <a:solidFill>
                    <a:srgbClr val="FF9900"/>
                  </a:solidFill>
                </a:rPr>
                <a:t>严重脑中风后遗症</a:t>
              </a:r>
              <a:endParaRPr lang="zh-CN" altLang="en-US" sz="2000" b="1" dirty="0">
                <a:solidFill>
                  <a:srgbClr val="FF9900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231294" y="3056263"/>
              <a:ext cx="1072470" cy="1072468"/>
              <a:chOff x="692831" y="3056263"/>
              <a:chExt cx="1072470" cy="1072468"/>
            </a:xfrm>
          </p:grpSpPr>
          <p:sp>
            <p:nvSpPr>
              <p:cNvPr id="33" name="iṧḻïḍe"/>
              <p:cNvSpPr/>
              <p:nvPr/>
            </p:nvSpPr>
            <p:spPr>
              <a:xfrm>
                <a:off x="692831" y="3056263"/>
                <a:ext cx="1072470" cy="107246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34" name="TextBox 3"/>
              <p:cNvSpPr txBox="1"/>
              <p:nvPr/>
            </p:nvSpPr>
            <p:spPr>
              <a:xfrm>
                <a:off x="729089" y="3315517"/>
                <a:ext cx="1017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间隔期</a:t>
                </a:r>
                <a:endParaRPr lang="en-US" altLang="zh-CN" dirty="0"/>
              </a:p>
              <a:p>
                <a:pPr algn="ctr"/>
                <a:r>
                  <a:rPr lang="en-US" altLang="zh-CN" b="1" dirty="0"/>
                  <a:t>3</a:t>
                </a:r>
                <a:r>
                  <a:rPr lang="zh-CN" altLang="en-US" b="1" dirty="0"/>
                  <a:t>年</a:t>
                </a:r>
                <a:endParaRPr lang="zh-CN" altLang="en-US" b="1" dirty="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7580838" y="312887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 b="1" dirty="0">
                  <a:solidFill>
                    <a:srgbClr val="FF9900"/>
                  </a:solidFill>
                </a:rPr>
                <a:t>较重急性心肌梗死</a:t>
              </a:r>
              <a:endParaRPr lang="zh-CN" altLang="en-US" sz="2000" b="1" dirty="0">
                <a:solidFill>
                  <a:srgbClr val="FF9900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989964" y="3056263"/>
              <a:ext cx="1072470" cy="1072468"/>
              <a:chOff x="10426700" y="3056263"/>
              <a:chExt cx="1072470" cy="1072468"/>
            </a:xfrm>
          </p:grpSpPr>
          <p:sp>
            <p:nvSpPr>
              <p:cNvPr id="31" name="îṥļíḋê"/>
              <p:cNvSpPr/>
              <p:nvPr/>
            </p:nvSpPr>
            <p:spPr>
              <a:xfrm>
                <a:off x="10426700" y="3056263"/>
                <a:ext cx="1072470" cy="107246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32" name="TextBox 63"/>
              <p:cNvSpPr txBox="1"/>
              <p:nvPr/>
            </p:nvSpPr>
            <p:spPr>
              <a:xfrm>
                <a:off x="10454430" y="3305992"/>
                <a:ext cx="1017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间隔期</a:t>
                </a:r>
                <a:endParaRPr lang="en-US" altLang="zh-CN" dirty="0"/>
              </a:p>
              <a:p>
                <a:pPr algn="ctr"/>
                <a:r>
                  <a:rPr lang="en-US" altLang="zh-CN" b="1" dirty="0"/>
                  <a:t>3</a:t>
                </a:r>
                <a:r>
                  <a:rPr lang="zh-CN" altLang="en-US" b="1" dirty="0"/>
                  <a:t>年</a:t>
                </a:r>
                <a:endParaRPr lang="zh-CN" altLang="en-US" b="1" dirty="0"/>
              </a:p>
            </p:txBody>
          </p:sp>
        </p:grpSp>
        <p:sp>
          <p:nvSpPr>
            <p:cNvPr id="28" name="右箭头 4"/>
            <p:cNvSpPr/>
            <p:nvPr/>
          </p:nvSpPr>
          <p:spPr>
            <a:xfrm>
              <a:off x="4739406" y="3160747"/>
              <a:ext cx="329621" cy="290489"/>
            </a:xfrm>
            <a:prstGeom prst="rightArrow">
              <a:avLst/>
            </a:prstGeom>
            <a:solidFill>
              <a:srgbClr val="005696"/>
            </a:solidFill>
            <a:ln w="19050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右箭头 65"/>
            <p:cNvSpPr/>
            <p:nvPr/>
          </p:nvSpPr>
          <p:spPr>
            <a:xfrm rot="10800000">
              <a:off x="7170300" y="3176622"/>
              <a:ext cx="329621" cy="290489"/>
            </a:xfrm>
            <a:prstGeom prst="rightArrow">
              <a:avLst/>
            </a:prstGeom>
            <a:solidFill>
              <a:srgbClr val="005696"/>
            </a:solidFill>
            <a:ln w="19050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354709" y="3065788"/>
              <a:ext cx="1647082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最多给付</a:t>
              </a:r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次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sp>
        <p:nvSpPr>
          <p:cNvPr id="36" name="文本框 1"/>
          <p:cNvSpPr txBox="1"/>
          <p:nvPr/>
        </p:nvSpPr>
        <p:spPr>
          <a:xfrm>
            <a:off x="319788" y="239253"/>
            <a:ext cx="281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351" y="280374"/>
            <a:ext cx="11139854" cy="17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汉诺威再保险</a:t>
            </a:r>
            <a:r>
              <a:rPr lang="en-US" altLang="zh-CN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  <a:r>
              <a:rPr lang="zh-CN" alt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年数据：</a:t>
            </a:r>
            <a:endParaRPr lang="en-US" altLang="zh-CN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脑中风五年生存率</a:t>
            </a:r>
            <a:r>
              <a:rPr lang="en-US" altLang="zh-CN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51%</a:t>
            </a:r>
            <a:r>
              <a:rPr lang="zh-CN" alt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，急性心梗五年生存率</a:t>
            </a:r>
            <a:r>
              <a:rPr lang="en-US" altLang="zh-CN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93%</a:t>
            </a:r>
            <a:endParaRPr lang="en-US" altLang="zh-CN" sz="2800" b="1" dirty="0">
              <a:solidFill>
                <a:srgbClr val="FFFFFF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文本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575" y="2426818"/>
            <a:ext cx="4529900" cy="3997637"/>
          </a:xfrm>
          <a:prstGeom prst="rect">
            <a:avLst/>
          </a:prstGeom>
        </p:spPr>
      </p:pic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图示&#10;&#10;描述已自动生成"/>
          <p:cNvPicPr>
            <a:picLocks noChangeAspect="1"/>
          </p:cNvPicPr>
          <p:nvPr/>
        </p:nvPicPr>
        <p:blipFill rotWithShape="1">
          <a:blip r:embed="rId2"/>
          <a:srcRect l="2376" r="2045" b="5617"/>
          <a:stretch>
            <a:fillRect/>
          </a:stretch>
        </p:blipFill>
        <p:spPr>
          <a:xfrm>
            <a:off x="6839720" y="2426818"/>
            <a:ext cx="4666622" cy="3997637"/>
          </a:xfrm>
          <a:prstGeom prst="rect">
            <a:avLst/>
          </a:prstGeom>
        </p:spPr>
      </p:pic>
      <p:pic>
        <p:nvPicPr>
          <p:cNvPr id="26" name="图片 25" descr="文本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49231" y="1107251"/>
            <a:ext cx="6585268" cy="1578799"/>
            <a:chOff x="2749231" y="1335851"/>
            <a:chExt cx="6585268" cy="15787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8" b="35587"/>
            <a:stretch>
              <a:fillRect/>
            </a:stretch>
          </p:blipFill>
          <p:spPr>
            <a:xfrm>
              <a:off x="2821800" y="1431102"/>
              <a:ext cx="6512699" cy="1483548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3388953" y="1819095"/>
              <a:ext cx="5469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58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  <a:sym typeface="+mn-lt"/>
                </a:rPr>
                <a:t>少儿特疾双倍给付</a:t>
              </a:r>
              <a:endParaRPr lang="en-US" altLang="zh-CN" sz="4800" b="1" dirty="0">
                <a:solidFill>
                  <a:srgbClr val="005696"/>
                </a:solidFill>
                <a:effectLst>
                  <a:glow rad="127000">
                    <a:schemeClr val="bg1"/>
                  </a:glow>
                  <a:outerShdw blurRad="50800" dist="63500" dir="5880000" algn="tr" rotWithShape="0">
                    <a:prstClr val="black"/>
                  </a:outerShdw>
                </a:effectLst>
                <a:latin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49231" y="1335851"/>
              <a:ext cx="747616" cy="747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91402" y="2690100"/>
            <a:ext cx="10289405" cy="140371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等待期后，被保险人在</a:t>
            </a:r>
            <a:r>
              <a:rPr lang="en-US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18</a:t>
            </a:r>
            <a:r>
              <a:rPr lang="zh-CN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周岁前</a:t>
            </a:r>
            <a:r>
              <a:rPr lang="zh-CN" altLang="zh-CN" b="1" dirty="0"/>
              <a:t>初次确诊患</a:t>
            </a:r>
            <a:r>
              <a:rPr lang="zh-CN" altLang="en-US" b="1" dirty="0"/>
              <a:t>合同</a:t>
            </a:r>
            <a:r>
              <a:rPr lang="zh-CN" altLang="zh-CN" b="1" dirty="0"/>
              <a:t>所列</a:t>
            </a:r>
            <a:r>
              <a:rPr lang="en-US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10</a:t>
            </a:r>
            <a:r>
              <a:rPr lang="zh-CN" altLang="en-US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种</a:t>
            </a:r>
            <a:r>
              <a:rPr lang="zh-CN" altLang="zh-CN" b="1" dirty="0"/>
              <a:t>少儿特定疾病</a:t>
            </a:r>
            <a:r>
              <a:rPr lang="zh-CN" altLang="en-US" b="1" dirty="0"/>
              <a:t>中任何一种</a:t>
            </a:r>
            <a:r>
              <a:rPr lang="zh-CN" altLang="zh-CN" b="1" dirty="0"/>
              <a:t>，且同时满足</a:t>
            </a:r>
            <a:r>
              <a:rPr lang="en-US" altLang="zh-CN" b="1" dirty="0"/>
              <a:t>“</a:t>
            </a:r>
            <a:r>
              <a:rPr lang="zh-CN" altLang="zh-CN" b="1" dirty="0"/>
              <a:t>重大疾病保险金</a:t>
            </a:r>
            <a:r>
              <a:rPr lang="en-US" altLang="zh-CN" b="1" dirty="0"/>
              <a:t>”</a:t>
            </a:r>
            <a:r>
              <a:rPr lang="zh-CN" altLang="zh-CN" b="1" dirty="0"/>
              <a:t>责任的给付条件，我们将在给付重大疾病保险金的同时，</a:t>
            </a:r>
            <a:r>
              <a:rPr lang="zh-CN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再按</a:t>
            </a:r>
            <a:r>
              <a:rPr lang="zh-CN" altLang="zh-CN" b="1" dirty="0"/>
              <a:t>本合同基本保险金额的</a:t>
            </a:r>
            <a:r>
              <a:rPr lang="en-US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100%</a:t>
            </a:r>
            <a:r>
              <a:rPr lang="zh-CN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给付</a:t>
            </a:r>
            <a:r>
              <a:rPr lang="zh-CN" altLang="zh-CN" b="1" dirty="0"/>
              <a:t>少儿特定疾病</a:t>
            </a:r>
            <a:r>
              <a:rPr lang="zh-CN" altLang="en-US" b="1" dirty="0"/>
              <a:t>关爱</a:t>
            </a:r>
            <a:r>
              <a:rPr lang="zh-CN" altLang="zh-CN" b="1" dirty="0"/>
              <a:t>金，同时本项保险责任终止。</a:t>
            </a:r>
            <a:endParaRPr lang="en-US" altLang="zh-CN" b="1" dirty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zh-CN" b="1" dirty="0"/>
              <a:t>少儿特定疾病保险金的给付以</a:t>
            </a:r>
            <a:r>
              <a:rPr lang="zh-CN" altLang="zh-CN" sz="2000" b="1" dirty="0">
                <a:ln>
                  <a:solidFill>
                    <a:srgbClr val="005696"/>
                  </a:solidFill>
                </a:ln>
                <a:solidFill>
                  <a:srgbClr val="FF9900"/>
                </a:solidFill>
              </a:rPr>
              <a:t>一次</a:t>
            </a:r>
            <a:r>
              <a:rPr lang="zh-CN" altLang="zh-CN" b="1" dirty="0"/>
              <a:t>为限</a:t>
            </a:r>
            <a:endParaRPr lang="zh-CN" altLang="en-US" b="1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577516" y="4586246"/>
          <a:ext cx="6156783" cy="1962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157"/>
                <a:gridCol w="2664589"/>
                <a:gridCol w="559367"/>
                <a:gridCol w="2384670"/>
              </a:tblGrid>
              <a:tr h="2803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</a:rPr>
                        <a:t>10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种少儿特定疾病名称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>
                          <a:effectLst/>
                        </a:rPr>
                        <a:t>序号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疾病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疾病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白血病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严重原发性心肌病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重型再生障碍性贫血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瑞氏综合征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胰岛素依赖型糖尿病（</a:t>
                      </a:r>
                      <a:r>
                        <a:rPr lang="en-US" altLang="zh-CN" sz="1200" b="1" u="none" strike="noStrike">
                          <a:effectLst/>
                        </a:rPr>
                        <a:t>1</a:t>
                      </a:r>
                      <a:r>
                        <a:rPr lang="zh-CN" altLang="en-US" sz="1200" b="1" u="none" strike="noStrike">
                          <a:effectLst/>
                        </a:rPr>
                        <a:t>型糖尿病）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疾病或外伤所致智力障碍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严重川崎病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严重癫痫症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严重哮喘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严重脊髓灰质炎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74" y="4129277"/>
            <a:ext cx="2876556" cy="28765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319788" y="239253"/>
            <a:ext cx="281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970011" y="6207036"/>
            <a:ext cx="266706" cy="266706"/>
          </a:xfrm>
          <a:prstGeom prst="ellipse">
            <a:avLst/>
          </a:prstGeom>
          <a:solidFill>
            <a:srgbClr val="D06F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椭圆 2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600793" y="6207036"/>
            <a:ext cx="266706" cy="266706"/>
          </a:xfrm>
          <a:prstGeom prst="ellipse">
            <a:avLst/>
          </a:prstGeom>
          <a:solidFill>
            <a:srgbClr val="F779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椭圆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231881" y="6207036"/>
            <a:ext cx="266400" cy="266400"/>
          </a:xfrm>
          <a:prstGeom prst="ellipse">
            <a:avLst/>
          </a:prstGeom>
          <a:solidFill>
            <a:srgbClr val="F8AD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957" b="4288"/>
          <a:stretch>
            <a:fillRect/>
          </a:stretch>
        </p:blipFill>
        <p:spPr>
          <a:xfrm>
            <a:off x="6381296" y="4802241"/>
            <a:ext cx="5666656" cy="11330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3360">
                <a:moveTo>
                  <a:pt x="0" y="0"/>
                </a:moveTo>
                <a:lnTo>
                  <a:pt x="6000" y="0"/>
                </a:lnTo>
                <a:lnTo>
                  <a:pt x="600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</p:pic>
      <p:pic>
        <p:nvPicPr>
          <p:cNvPr id="15" name="图片 14"/>
          <p:cNvPicPr preferRelativeResize="0"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-528" r="10807"/>
          <a:stretch>
            <a:fillRect/>
          </a:stretch>
        </p:blipFill>
        <p:spPr>
          <a:xfrm>
            <a:off x="6388888" y="922697"/>
            <a:ext cx="5666656" cy="35765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3360">
                <a:moveTo>
                  <a:pt x="0" y="0"/>
                </a:moveTo>
                <a:lnTo>
                  <a:pt x="6000" y="0"/>
                </a:lnTo>
                <a:lnTo>
                  <a:pt x="600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</p:pic>
      <p:sp>
        <p:nvSpPr>
          <p:cNvPr id="16" name="文本框 15"/>
          <p:cNvSpPr txBox="1"/>
          <p:nvPr/>
        </p:nvSpPr>
        <p:spPr>
          <a:xfrm>
            <a:off x="6381296" y="1397087"/>
            <a:ext cx="800219" cy="3253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/>
              </a:rPr>
              <a:t>个别同业条款</a:t>
            </a:r>
            <a:endParaRPr lang="zh-CN" altLang="en-US" sz="4000" b="1" dirty="0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" y="1124744"/>
            <a:ext cx="6076414" cy="2376264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3358902" y="1628800"/>
            <a:ext cx="864096" cy="0"/>
          </a:xfrm>
          <a:prstGeom prst="line">
            <a:avLst/>
          </a:prstGeom>
          <a:noFill/>
          <a:ln w="38100" cap="flat" cmpd="sng" algn="ctr">
            <a:solidFill>
              <a:srgbClr val="F81B02">
                <a:shade val="90000"/>
              </a:srgbClr>
            </a:solidFill>
            <a:prstDash val="solid"/>
          </a:ln>
          <a:effectLst/>
        </p:spPr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3012" y="2690965"/>
            <a:ext cx="9237737" cy="3616475"/>
            <a:chOff x="613012" y="2690965"/>
            <a:chExt cx="9237737" cy="361647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3012" y="2690965"/>
              <a:ext cx="9237737" cy="36164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>
              <a:off x="4108940" y="2715260"/>
              <a:ext cx="244169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dirty="0">
                  <a:ln w="0"/>
                  <a:solidFill>
                    <a:srgbClr val="F81B0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/>
                </a:rPr>
                <a:t>安享一生</a:t>
              </a:r>
              <a:endParaRPr lang="zh-CN" altLang="en-US" sz="4400" dirty="0">
                <a:ln w="0"/>
                <a:solidFill>
                  <a:srgbClr val="F81B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061" y="355600"/>
            <a:ext cx="43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kumimoji="1" lang="en-US" altLang="zh-CN" sz="2800" b="1" dirty="0">
                <a:solidFill>
                  <a:srgbClr val="005696"/>
                </a:solidFill>
                <a:latin typeface="+mj-ea"/>
              </a:rPr>
              <a:t>【</a:t>
            </a:r>
            <a:r>
              <a:rPr kumimoji="1" lang="zh-CN" altLang="en-US" sz="2800" b="1" dirty="0">
                <a:solidFill>
                  <a:srgbClr val="005696"/>
                </a:solidFill>
                <a:latin typeface="+mj-ea"/>
              </a:rPr>
              <a:t>安享一生</a:t>
            </a:r>
            <a:r>
              <a:rPr kumimoji="1" lang="en-US" altLang="zh-CN" sz="2800" b="1" dirty="0">
                <a:solidFill>
                  <a:srgbClr val="005696"/>
                </a:solidFill>
                <a:latin typeface="+mj-ea"/>
              </a:rPr>
              <a:t>】</a:t>
            </a: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保险责任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919328" y="1007781"/>
          <a:ext cx="10807615" cy="52186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9275"/>
                <a:gridCol w="1160725"/>
                <a:gridCol w="848412"/>
                <a:gridCol w="1121790"/>
                <a:gridCol w="1291472"/>
                <a:gridCol w="3355941"/>
              </a:tblGrid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保险责任</a:t>
                      </a:r>
                      <a:endParaRPr lang="en-US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疾病种类</a:t>
                      </a:r>
                      <a:endParaRPr lang="en-US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分组</a:t>
                      </a:r>
                      <a:endParaRPr lang="en-US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赔付次数</a:t>
                      </a:r>
                      <a:endParaRPr lang="en-US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间隔期</a:t>
                      </a:r>
                      <a:endParaRPr lang="en-US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赔付比例</a:t>
                      </a:r>
                      <a:endParaRPr lang="en-US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rgbClr val="005696"/>
                    </a:solidFill>
                  </a:tcPr>
                </a:tc>
              </a:tr>
              <a:tr h="6650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重大疾病保险金</a:t>
                      </a:r>
                      <a:endParaRPr lang="en-US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105种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5组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 err="1"/>
                        <a:t>累计最多</a:t>
                      </a:r>
                      <a:endParaRPr lang="en-US" sz="1600" b="1" dirty="0"/>
                    </a:p>
                    <a:p>
                      <a:pPr algn="ctr">
                        <a:buNone/>
                      </a:pPr>
                      <a:r>
                        <a:rPr lang="en-US" sz="1600" b="1" dirty="0"/>
                        <a:t>赔付5次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180</a:t>
                      </a:r>
                      <a:r>
                        <a:rPr lang="zh-CN" altLang="en-US" sz="1600" b="1" dirty="0"/>
                        <a:t>天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600" b="1" dirty="0"/>
                        <a:t>100%/100%/200%/200%/200%</a:t>
                      </a:r>
                      <a:endParaRPr lang="en-US" sz="1600" b="1" dirty="0"/>
                    </a:p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600" b="1" dirty="0" err="1"/>
                        <a:t>基本保险金额</a:t>
                      </a:r>
                      <a:r>
                        <a:rPr lang="zh-CN" altLang="en-US" sz="1600" b="1" dirty="0"/>
                        <a:t>赔付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第二</a:t>
                      </a:r>
                      <a:r>
                        <a:rPr lang="en-US" sz="1400" b="1" dirty="0"/>
                        <a:t>/</a:t>
                      </a:r>
                      <a:r>
                        <a:rPr lang="en-US" sz="1400" b="1" dirty="0" err="1"/>
                        <a:t>三次较重急性心肌梗死保险金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-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2次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3年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100%基本保险金额/次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第二</a:t>
                      </a:r>
                      <a:r>
                        <a:rPr lang="en-US" sz="1400" b="1" dirty="0"/>
                        <a:t>/</a:t>
                      </a:r>
                      <a:r>
                        <a:rPr lang="en-US" sz="1400" b="1" dirty="0" err="1"/>
                        <a:t>三次严重脑中风后遗症保险金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-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2次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3年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100%基本保险金额/次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/>
                        <a:t>少儿特定疾病关爱金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/>
                        <a:t>10</a:t>
                      </a:r>
                      <a:r>
                        <a:rPr lang="zh-CN" altLang="en-US" sz="1600" b="1" dirty="0"/>
                        <a:t>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/>
                        <a:t>-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/>
                        <a:t>1</a:t>
                      </a:r>
                      <a:r>
                        <a:rPr lang="zh-CN" altLang="en-US" sz="1600" b="1" dirty="0"/>
                        <a:t>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/>
                        <a:t>-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/>
                        <a:t>100%基本保险金额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中症疾病保险金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20种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 err="1"/>
                        <a:t>不分组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2次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同因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天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50%基本保险金额/次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轻症疾病保险金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35种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 err="1"/>
                        <a:t>不分组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3次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同因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天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30%基本保险金额/次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5536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身故保险金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18</a:t>
                      </a:r>
                      <a:r>
                        <a:rPr lang="zh-CN" altLang="en-US" sz="1600" b="1" dirty="0"/>
                        <a:t>周岁前</a:t>
                      </a:r>
                      <a:endParaRPr lang="en-US" altLang="zh-CN" sz="1600" b="1" dirty="0"/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600" b="1" dirty="0"/>
                        <a:t>本合同基本保险金额所对应的已缴保险费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5362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/>
                        <a:t>18</a:t>
                      </a:r>
                      <a:r>
                        <a:rPr lang="zh-CN" altLang="en-US" sz="1600" b="1" dirty="0"/>
                        <a:t>周岁后</a:t>
                      </a:r>
                      <a:endParaRPr lang="en-US" altLang="zh-CN" sz="1600" b="1" dirty="0"/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600" b="1" dirty="0"/>
                        <a:t>基本保险金额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/>
                        <a:t>豁免保费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/>
                        <a:t>等待期后，</a:t>
                      </a:r>
                      <a:r>
                        <a:rPr lang="en-US" sz="1600" b="1" dirty="0" err="1"/>
                        <a:t>被保险人初次确诊轻症</a:t>
                      </a:r>
                      <a:r>
                        <a:rPr lang="zh-CN" altLang="en-US" sz="1600" b="1" dirty="0"/>
                        <a:t>、中症或重疾</a:t>
                      </a:r>
                      <a:r>
                        <a:rPr lang="en-US" sz="1600" b="1" dirty="0"/>
                        <a:t>，</a:t>
                      </a:r>
                      <a:r>
                        <a:rPr lang="en-US" sz="1600" b="1" dirty="0" err="1"/>
                        <a:t>豁免</a:t>
                      </a:r>
                      <a:r>
                        <a:rPr lang="zh-CN" altLang="en-US" sz="1600" b="1" dirty="0"/>
                        <a:t>本合同</a:t>
                      </a:r>
                      <a:r>
                        <a:rPr lang="en-US" sz="1600" b="1" dirty="0" err="1"/>
                        <a:t>后续应交保险费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5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等待期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90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天（意外无等待期）</a:t>
                      </a:r>
                      <a:endParaRPr lang="en-US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39253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623695" y="196850"/>
          <a:ext cx="9680575" cy="553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050"/>
                <a:gridCol w="1377315"/>
                <a:gridCol w="1377315"/>
                <a:gridCol w="1377315"/>
                <a:gridCol w="1377950"/>
                <a:gridCol w="1377315"/>
                <a:gridCol w="1377315"/>
              </a:tblGrid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交费期间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性别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年龄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12.94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12.05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9.67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7.68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10.70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9.97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8.50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7.92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13.75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12.80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11.04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8.77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8.17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14.19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13.21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10.60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9.05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8.43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14.65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13.64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11.76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10.95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9.35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8.71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15.13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14.08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11.31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9.66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9.00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15.63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14.55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12.55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11.69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9.99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15.04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12.98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12.08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10.33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9.62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16.70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15.55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12.49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10.68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9.96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16.07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13.87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12.91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11.05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10.31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17.85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16.61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13.35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11.43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10.67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18.45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17.17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14.83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13.81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11.83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11.04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19.08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17.75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12.24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11.43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19.72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18.35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15.86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14.76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12.67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11.83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18.97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16.40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13.11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12.26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21.08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19.61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16.96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15.79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13.57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12.70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21.80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17.54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14.05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22.54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20.97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16.90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14.55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13.64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23.32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21.69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18.78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17.50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15.07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14.14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22.43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18.11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15.60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14.66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24.91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23.19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20.08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18.74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41120" y="506095"/>
          <a:ext cx="9916795" cy="562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40"/>
                <a:gridCol w="1410970"/>
                <a:gridCol w="1411605"/>
                <a:gridCol w="1409700"/>
                <a:gridCol w="1411605"/>
                <a:gridCol w="1410970"/>
                <a:gridCol w="1411605"/>
              </a:tblGrid>
              <a:tr h="2527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交费期间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性别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年龄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25.74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23.97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20.75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19.38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16.72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15.76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26.59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24.78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21.45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20.06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27.47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25.62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22.18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20.76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17.92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16.95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26.50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22.93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21.49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18.56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17.58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1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29.33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27.41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23.71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19.22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18.24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24.50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23.03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19.91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18.92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31.30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25.33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23.84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20.62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19.63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32.33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30.29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26.18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24.68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21.37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20.36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33.40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31.32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27.07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25.54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21.13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34.50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32.39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27.99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26.44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22.96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21.92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35.64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33.48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28.94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27.37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23.81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22.74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36.82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34.59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29.93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28.31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24.70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23.56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38.03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35.73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30.95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25.63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24.42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39.28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36.90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32.01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26.60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25.30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40.57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38.09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33.11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31.26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27.62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26.19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41.90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39.30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34.25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32.28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28.68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27.12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43.27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40.53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35.42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33.31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29.79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28.05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44.67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41.77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36.63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34.36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30.94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29.01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46.10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43.04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37.87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35.43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32.15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30.00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47.59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44.32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39.17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36.52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33.42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31.01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00175" y="783590"/>
          <a:ext cx="8858885" cy="538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860"/>
                <a:gridCol w="1259205"/>
                <a:gridCol w="1257935"/>
                <a:gridCol w="1257935"/>
                <a:gridCol w="1257935"/>
                <a:gridCol w="1259205"/>
                <a:gridCol w="127381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交费期间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15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30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84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性别</a:t>
                      </a:r>
                      <a:endParaRPr lang="zh-CN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年龄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49.17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45.65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40.56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37.64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50.80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46.98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42.00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38.77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52.48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48.31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43.48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39.91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54.20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49.61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45.02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41.03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55.96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50.93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46.61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42.17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57.82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52.39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48.29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43.45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59.72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53.85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50.03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44.74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61.66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55.33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51.83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46.06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63.67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56.82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53.70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47.41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65.74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58.38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55.64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Arial" panose="020B0604020202020204" charset="-122"/>
                        </a:rPr>
                        <a:t>48.83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67.90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60.12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70.12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61.92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72.42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63.77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74.78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65.68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55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77.25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67.71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49231" y="1107251"/>
            <a:ext cx="6585268" cy="1578799"/>
            <a:chOff x="2749231" y="1335851"/>
            <a:chExt cx="6585268" cy="15787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8" b="35587"/>
            <a:stretch>
              <a:fillRect/>
            </a:stretch>
          </p:blipFill>
          <p:spPr>
            <a:xfrm>
              <a:off x="2821800" y="1431102"/>
              <a:ext cx="6512699" cy="1483548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3388953" y="1819095"/>
              <a:ext cx="5469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58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  <a:sym typeface="+mn-lt"/>
                </a:rPr>
                <a:t>条款设计有内涵</a:t>
              </a:r>
              <a:endParaRPr lang="en-US" altLang="zh-CN" sz="4800" b="1" dirty="0">
                <a:solidFill>
                  <a:srgbClr val="005696"/>
                </a:solidFill>
                <a:effectLst>
                  <a:glow rad="127000">
                    <a:schemeClr val="bg1"/>
                  </a:glow>
                  <a:outerShdw blurRad="50800" dist="63500" dir="5880000" algn="tr" rotWithShape="0">
                    <a:prstClr val="black"/>
                  </a:outerShdw>
                </a:effectLst>
                <a:latin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49231" y="1335851"/>
              <a:ext cx="747616" cy="747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5" name="椭圆 41"/>
          <p:cNvSpPr>
            <a:spLocks noChangeArrowheads="1"/>
          </p:cNvSpPr>
          <p:nvPr/>
        </p:nvSpPr>
        <p:spPr bwMode="auto">
          <a:xfrm>
            <a:off x="8001390" y="2673745"/>
            <a:ext cx="2666218" cy="268609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01319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1557269" y="2710155"/>
            <a:ext cx="2666220" cy="264968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01319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椭圆 36"/>
          <p:cNvSpPr>
            <a:spLocks noChangeArrowheads="1"/>
          </p:cNvSpPr>
          <p:nvPr/>
        </p:nvSpPr>
        <p:spPr bwMode="auto">
          <a:xfrm>
            <a:off x="4780386" y="2673744"/>
            <a:ext cx="2666220" cy="268609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01319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矩形 50"/>
          <p:cNvSpPr>
            <a:spLocks noChangeArrowheads="1"/>
          </p:cNvSpPr>
          <p:nvPr/>
        </p:nvSpPr>
        <p:spPr bwMode="auto">
          <a:xfrm>
            <a:off x="1417671" y="5763959"/>
            <a:ext cx="3009513" cy="4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承保职业类别宽泛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auto">
          <a:xfrm>
            <a:off x="1455205" y="6266756"/>
            <a:ext cx="2890026" cy="5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承保职业涵盖绝大部分</a:t>
            </a: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1-6</a:t>
            </a: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类职业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无需担心职业调换拒保或加费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矩形 59"/>
          <p:cNvSpPr>
            <a:spLocks noChangeArrowheads="1"/>
          </p:cNvSpPr>
          <p:nvPr/>
        </p:nvSpPr>
        <p:spPr bwMode="auto">
          <a:xfrm>
            <a:off x="4649714" y="5763959"/>
            <a:ext cx="3009513" cy="4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全残不终止合同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矩形 62"/>
          <p:cNvSpPr>
            <a:spLocks noChangeArrowheads="1"/>
          </p:cNvSpPr>
          <p:nvPr/>
        </p:nvSpPr>
        <p:spPr bwMode="auto">
          <a:xfrm>
            <a:off x="7881757" y="5763959"/>
            <a:ext cx="3009513" cy="4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身故无等待期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4780385" y="6266755"/>
            <a:ext cx="2790423" cy="5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全残责任分布于重大疾病列表中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全残不终止合同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7900524" y="6266754"/>
            <a:ext cx="2971978" cy="32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突发疾病</a:t>
            </a: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意外导致身故赔付保额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48" y="2807503"/>
            <a:ext cx="2428127" cy="2443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7" y="2801157"/>
            <a:ext cx="2397875" cy="2450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44" y="2801942"/>
            <a:ext cx="2466107" cy="2466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128" y="239253"/>
            <a:ext cx="1533325" cy="485775"/>
          </a:xfrm>
          <a:prstGeom prst="rect">
            <a:avLst/>
          </a:prstGeom>
        </p:spPr>
      </p:pic>
      <p:sp>
        <p:nvSpPr>
          <p:cNvPr id="33" name="文本框 1"/>
          <p:cNvSpPr txBox="1"/>
          <p:nvPr/>
        </p:nvSpPr>
        <p:spPr>
          <a:xfrm>
            <a:off x="319788" y="239253"/>
            <a:ext cx="281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7842"/>
          <a:stretch>
            <a:fillRect/>
          </a:stretch>
        </p:blipFill>
        <p:spPr>
          <a:xfrm>
            <a:off x="0" y="3533774"/>
            <a:ext cx="12192000" cy="3343275"/>
          </a:xfrm>
          <a:prstGeom prst="rect">
            <a:avLst/>
          </a:prstGeom>
        </p:spPr>
      </p:pic>
      <p:sp>
        <p:nvSpPr>
          <p:cNvPr id="4" name="文本框 10"/>
          <p:cNvSpPr txBox="1"/>
          <p:nvPr/>
        </p:nvSpPr>
        <p:spPr>
          <a:xfrm>
            <a:off x="838986" y="740031"/>
            <a:ext cx="6820587" cy="707886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2021.1.31前重疾火爆全国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356701" y="2154654"/>
            <a:ext cx="8066889" cy="707886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z="4000" dirty="0"/>
              <a:t>2021.2.1后重疾市场冷冷清清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85201" y="1709788"/>
            <a:ext cx="1338006" cy="1338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89713" y="341800"/>
            <a:ext cx="1141924" cy="15043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84" y="3872476"/>
            <a:ext cx="573423" cy="5734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749231" y="1107251"/>
            <a:ext cx="6585268" cy="2052904"/>
            <a:chOff x="2749231" y="1335851"/>
            <a:chExt cx="6585268" cy="205290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8" b="35587"/>
            <a:stretch>
              <a:fillRect/>
            </a:stretch>
          </p:blipFill>
          <p:spPr>
            <a:xfrm>
              <a:off x="2821800" y="1431102"/>
              <a:ext cx="6512699" cy="1483548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3388953" y="1819095"/>
              <a:ext cx="5469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58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  <a:sym typeface="+mn-lt"/>
                </a:rPr>
                <a:t>健康管理全程呵护</a:t>
              </a:r>
              <a:endParaRPr lang="en-US" altLang="zh-CN" sz="4800" b="1" dirty="0">
                <a:solidFill>
                  <a:srgbClr val="005696"/>
                </a:solidFill>
                <a:effectLst>
                  <a:glow rad="127000">
                    <a:schemeClr val="bg1"/>
                  </a:glow>
                  <a:outerShdw blurRad="50800" dist="63500" dir="5880000" algn="tr" rotWithShape="0">
                    <a:prstClr val="black"/>
                  </a:outerShdw>
                </a:effectLst>
                <a:latin typeface="+mn-ea"/>
                <a:cs typeface="Times New Roman" panose="02020603050405020304" pitchFamily="18" charset="0"/>
                <a:sym typeface="+mn-lt"/>
              </a:endParaRPr>
            </a:p>
            <a:p>
              <a:pPr algn="dist"/>
              <a:endParaRPr lang="en-US" altLang="zh-CN" sz="4800" b="1" dirty="0">
                <a:solidFill>
                  <a:srgbClr val="005696"/>
                </a:solidFill>
                <a:effectLst>
                  <a:glow rad="127000">
                    <a:schemeClr val="bg1"/>
                  </a:glow>
                  <a:outerShdw blurRad="50800" dist="63500" dir="5880000" algn="tr" rotWithShape="0">
                    <a:prstClr val="black"/>
                  </a:outerShdw>
                </a:effectLst>
                <a:latin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49231" y="1335851"/>
              <a:ext cx="747616" cy="747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1732579" y="5752031"/>
            <a:ext cx="1936084" cy="4128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zh-CN" altLang="en-US" sz="1400" b="1" noProof="1">
                <a:latin typeface="+mn-ea"/>
              </a:rPr>
              <a:t>对症预约挂号服务</a:t>
            </a:r>
            <a:endParaRPr lang="zh-CN" altLang="en-US" sz="1400" b="1" noProof="1">
              <a:latin typeface="+mn-ea"/>
            </a:endParaRPr>
          </a:p>
        </p:txBody>
      </p:sp>
      <p:sp>
        <p:nvSpPr>
          <p:cNvPr id="15" name="圆角矩形 15"/>
          <p:cNvSpPr/>
          <p:nvPr/>
        </p:nvSpPr>
        <p:spPr>
          <a:xfrm>
            <a:off x="3070745" y="5372133"/>
            <a:ext cx="1936084" cy="41058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zh-CN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重疾绿通就医服务</a:t>
            </a:r>
            <a:endParaRPr lang="zh-CN" altLang="en-US" sz="1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圆角矩形 18"/>
          <p:cNvSpPr/>
          <p:nvPr/>
        </p:nvSpPr>
        <p:spPr>
          <a:xfrm>
            <a:off x="4473470" y="4985767"/>
            <a:ext cx="1936084" cy="4128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zh-CN" altLang="en-US" sz="1400" b="1" noProof="1">
                <a:latin typeface="+mn-ea"/>
              </a:rPr>
              <a:t>住院费用垫付服务</a:t>
            </a:r>
            <a:endParaRPr lang="zh-CN" altLang="en-US" sz="1400" b="1" noProof="1">
              <a:latin typeface="+mn-ea"/>
            </a:endParaRPr>
          </a:p>
        </p:txBody>
      </p:sp>
      <p:sp>
        <p:nvSpPr>
          <p:cNvPr id="17" name="圆角矩形 20"/>
          <p:cNvSpPr/>
          <p:nvPr/>
        </p:nvSpPr>
        <p:spPr>
          <a:xfrm>
            <a:off x="5902006" y="4606945"/>
            <a:ext cx="1936084" cy="41058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zh-CN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医疗交通实时报销</a:t>
            </a:r>
            <a:endParaRPr lang="zh-CN" altLang="en-US" sz="1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圆角矩形 21"/>
          <p:cNvSpPr/>
          <p:nvPr/>
        </p:nvSpPr>
        <p:spPr>
          <a:xfrm>
            <a:off x="7265494" y="4220564"/>
            <a:ext cx="1936084" cy="4128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en-US" altLang="zh-CN" sz="1400" b="1" noProof="1">
                <a:latin typeface="+mn-ea"/>
              </a:rPr>
              <a:t>MDT</a:t>
            </a:r>
            <a:r>
              <a:rPr lang="zh-CN" altLang="en-US" sz="1400" b="1" noProof="1">
                <a:latin typeface="+mn-ea"/>
              </a:rPr>
              <a:t>多学科专家会诊</a:t>
            </a:r>
            <a:endParaRPr lang="zh-CN" altLang="en-US" sz="1400" b="1" noProof="1">
              <a:latin typeface="+mn-ea"/>
            </a:endParaRPr>
          </a:p>
        </p:txBody>
      </p:sp>
      <p:sp>
        <p:nvSpPr>
          <p:cNvPr id="19" name="圆角矩形 22"/>
          <p:cNvSpPr/>
          <p:nvPr/>
        </p:nvSpPr>
        <p:spPr>
          <a:xfrm>
            <a:off x="8726162" y="3802494"/>
            <a:ext cx="1936084" cy="41058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eaLnBrk="1" fontAlgn="auto" hangingPunct="1">
              <a:defRPr/>
            </a:pPr>
            <a:r>
              <a:rPr lang="zh-CN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院后护理康复无忧</a:t>
            </a:r>
            <a:endParaRPr lang="zh-CN" altLang="en-US" sz="1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061" y="2619960"/>
            <a:ext cx="11148758" cy="107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 </a:t>
            </a:r>
            <a:r>
              <a:rPr lang="en-US" altLang="zh-CN" b="1" dirty="0"/>
              <a:t>【</a:t>
            </a:r>
            <a:r>
              <a:rPr lang="zh-CN" altLang="en-US" b="1" dirty="0"/>
              <a:t>爱心保</a:t>
            </a:r>
            <a:r>
              <a:rPr lang="en-US" altLang="zh-CN" b="1" dirty="0"/>
              <a:t>2021】</a:t>
            </a:r>
            <a:r>
              <a:rPr lang="zh-CN" altLang="en-US" b="1" dirty="0"/>
              <a:t>是一款保费低、保障高、投保广、报销高，涵盖</a:t>
            </a:r>
            <a:r>
              <a:rPr lang="zh-CN" altLang="en-US" sz="2000" b="1" dirty="0">
                <a:solidFill>
                  <a:srgbClr val="FF9900"/>
                </a:solidFill>
              </a:rPr>
              <a:t>一般医疗与重疾医疗费用</a:t>
            </a:r>
            <a:r>
              <a:rPr lang="zh-CN" altLang="en-US" b="1" dirty="0"/>
              <a:t>（住院、门诊手术、特殊门诊、住院前后门急诊、重大疾病住院津贴、</a:t>
            </a:r>
            <a:r>
              <a:rPr lang="zh-CN" altLang="en-US" sz="2000" b="1" dirty="0">
                <a:solidFill>
                  <a:srgbClr val="FF9900"/>
                </a:solidFill>
              </a:rPr>
              <a:t>质子重离子医疗保险金</a:t>
            </a:r>
            <a:r>
              <a:rPr lang="zh-CN" altLang="en-US" b="1" dirty="0"/>
              <a:t>），既解决了自费费用高的问题，也满足了人们多样化需求的</a:t>
            </a:r>
            <a:r>
              <a:rPr lang="zh-CN" altLang="en-US" sz="2000" b="1" dirty="0">
                <a:solidFill>
                  <a:srgbClr val="FF9900"/>
                </a:solidFill>
              </a:rPr>
              <a:t>高杠杆</a:t>
            </a:r>
            <a:r>
              <a:rPr lang="zh-CN" altLang="en-US" b="1" dirty="0"/>
              <a:t>医疗保险。</a:t>
            </a:r>
            <a:endParaRPr lang="en-US" altLang="zh-CN" sz="1600" b="1" dirty="0"/>
          </a:p>
        </p:txBody>
      </p:sp>
      <p:sp>
        <p:nvSpPr>
          <p:cNvPr id="26" name="TextBox 4"/>
          <p:cNvSpPr txBox="1"/>
          <p:nvPr/>
        </p:nvSpPr>
        <p:spPr>
          <a:xfrm rot="20331945">
            <a:off x="8445103" y="4961336"/>
            <a:ext cx="353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0000"/>
                </a:solidFill>
              </a:rPr>
              <a:t>一站式全方位医疗服务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7" name="图片 26" descr="202018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76" y="4633366"/>
            <a:ext cx="455568" cy="455746"/>
          </a:xfrm>
          <a:prstGeom prst="rect">
            <a:avLst/>
          </a:prstGeom>
        </p:spPr>
      </p:pic>
      <p:pic>
        <p:nvPicPr>
          <p:cNvPr id="28" name="图片 27" descr="202533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22" y="5017527"/>
            <a:ext cx="507700" cy="507899"/>
          </a:xfrm>
          <a:prstGeom prst="rect">
            <a:avLst/>
          </a:prstGeom>
        </p:spPr>
      </p:pic>
      <p:pic>
        <p:nvPicPr>
          <p:cNvPr id="29" name="图片 28" descr="202020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14" y="3607482"/>
            <a:ext cx="437815" cy="3786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89" y="4355394"/>
            <a:ext cx="394659" cy="3946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5" y="5372133"/>
            <a:ext cx="553634" cy="5536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6" y="3842730"/>
            <a:ext cx="503322" cy="5033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6131" r="36012" b="13424"/>
          <a:stretch>
            <a:fillRect/>
          </a:stretch>
        </p:blipFill>
        <p:spPr>
          <a:xfrm>
            <a:off x="10003155" y="5544476"/>
            <a:ext cx="740410" cy="13404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5128" y="239253"/>
            <a:ext cx="1533325" cy="485775"/>
          </a:xfrm>
          <a:prstGeom prst="rect">
            <a:avLst/>
          </a:prstGeom>
        </p:spPr>
      </p:pic>
      <p:sp>
        <p:nvSpPr>
          <p:cNvPr id="35" name="文本框 1"/>
          <p:cNvSpPr txBox="1"/>
          <p:nvPr/>
        </p:nvSpPr>
        <p:spPr>
          <a:xfrm>
            <a:off x="319788" y="239253"/>
            <a:ext cx="281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7646" y="1211619"/>
          <a:ext cx="11629453" cy="4679829"/>
        </p:xfrm>
        <a:graphic>
          <a:graphicData uri="http://schemas.openxmlformats.org/drawingml/2006/table">
            <a:tbl>
              <a:tblPr firstRow="1" firstCol="1" bandRow="1"/>
              <a:tblGrid>
                <a:gridCol w="1032866"/>
                <a:gridCol w="1635715"/>
                <a:gridCol w="7619008"/>
                <a:gridCol w="1341864"/>
              </a:tblGrid>
              <a:tr h="3928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等待期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保险责任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责任简述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备注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73610">
                <a:tc rowSpan="5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续保及</a:t>
                      </a:r>
                      <a:r>
                        <a:rPr lang="zh-CN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</a:t>
                      </a:r>
                      <a:endParaRPr lang="zh-CN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无等待期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免赔额</a:t>
                      </a:r>
                      <a:endParaRPr 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疾病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医疗保险金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每年总计绝对免赔额</a:t>
                      </a: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万元。</a:t>
                      </a:r>
                      <a:endParaRPr lang="en-US" altLang="zh-CN" sz="12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171450" indent="-17145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等待期后自初次确诊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合同约定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种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重疾之日起所发生的符合约定的医疗费用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不再扣除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免赔额</a:t>
                      </a:r>
                      <a:r>
                        <a:rPr lang="en-US" altLang="zh-CN" sz="11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含续保期间</a:t>
                      </a:r>
                      <a:r>
                        <a:rPr lang="en-US" altLang="zh-CN" sz="11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)</a:t>
                      </a:r>
                      <a:r>
                        <a:rPr lang="zh-CN" altLang="en-US" sz="11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altLang="en-US" sz="11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重疾</a:t>
                      </a:r>
                      <a:endParaRPr lang="en-US" altLang="zh-CN" sz="16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无免赔额</a:t>
                      </a:r>
                      <a:endParaRPr lang="zh-CN" altLang="en-US" sz="16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33">
                <a:tc vMerge="1">
                  <a:tcPr marL="68187" marR="68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一般医疗</a:t>
                      </a:r>
                      <a:endParaRPr lang="zh-CN" alt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保险金</a:t>
                      </a:r>
                      <a:endParaRPr 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同一保单年度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基本保额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万</a:t>
                      </a:r>
                      <a:b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、住院医疗费用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       </a:t>
                      </a: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特殊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门诊医疗费用</a:t>
                      </a:r>
                      <a:r>
                        <a:rPr lang="en-US" altLang="zh-CN" sz="12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、门诊手术医疗费用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</a:t>
                      </a:r>
                      <a:endParaRPr lang="en-US" altLang="zh-CN" sz="12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、住院前后门急诊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医疗费用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住院前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天及出院后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天内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含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同一原因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】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572">
                <a:tc vMerge="1">
                  <a:tcPr marL="68187" marR="68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重大疾病</a:t>
                      </a:r>
                      <a:endParaRPr lang="zh-CN" alt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医疗保险金</a:t>
                      </a:r>
                      <a:endParaRPr 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种重大疾病</a:t>
                      </a:r>
                      <a:r>
                        <a:rPr lang="zh-CN" altLang="en-US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，同一保单年度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基本保额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zh-CN" sz="1400" b="1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等待期后初患合同所列任一重疾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首先在一般医疗保险金限额内给付</a:t>
                      </a:r>
                      <a:r>
                        <a:rPr lang="en-US" alt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当一般医疗保险金责任终止后再给付重大疾病医疗保险金。</a:t>
                      </a:r>
                      <a:b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、重大疾病住院医疗费用</a:t>
                      </a:r>
                      <a:b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、重大疾病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特殊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门诊医疗费用</a:t>
                      </a:r>
                      <a:b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、重大疾病门诊手术医疗费用</a:t>
                      </a:r>
                      <a:b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、重大疾病住院前后门急诊</a:t>
                      </a: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医疗费用</a:t>
                      </a:r>
                      <a:endParaRPr lang="en-US" altLang="zh-CN" sz="12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同一保单年度</a:t>
                      </a:r>
                      <a:r>
                        <a:rPr lang="zh-CN" altLang="en-US" sz="1600" b="1" i="0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以</a:t>
                      </a:r>
                      <a:r>
                        <a:rPr lang="en-US" altLang="zh-CN" sz="1600" b="1" i="0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altLang="en-US" sz="1600" b="1" i="0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zh-CN" sz="1600" b="1" i="0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i="0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给付为限</a:t>
                      </a:r>
                      <a:endParaRPr lang="en-US" alt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24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质子重离子医疗费用</a:t>
                      </a:r>
                      <a:r>
                        <a:rPr lang="zh-CN" altLang="en-US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保险金</a:t>
                      </a:r>
                      <a:endParaRPr 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同一保单年度内，以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万为限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553242">
                <a:tc vMerge="1">
                  <a:tcPr marL="68187" marR="68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重大疾病</a:t>
                      </a:r>
                      <a:endParaRPr lang="zh-CN" alt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E746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住院津贴保险金</a:t>
                      </a:r>
                      <a:endParaRPr lang="zh-CN" sz="1600" b="1" kern="0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每天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300元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alt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同一保单年度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天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为限</a:t>
                      </a: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且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与重大疾病</a:t>
                      </a:r>
                      <a:r>
                        <a:rPr lang="zh-CN" altLang="en-US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医疗保险金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共用保额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178" marR="68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187" marR="68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064111" y="332663"/>
            <a:ext cx="697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defTabSz="457200"/>
            <a:r>
              <a:rPr kumimoji="1" lang="en-US" altLang="zh-CN" sz="2800" dirty="0">
                <a:solidFill>
                  <a:srgbClr val="005696"/>
                </a:solidFill>
                <a:latin typeface="+mj-ea"/>
                <a:ea typeface="+mj-ea"/>
              </a:rPr>
              <a:t>【</a:t>
            </a:r>
            <a:r>
              <a:rPr kumimoji="1" lang="zh-CN" altLang="en-US" sz="2800" dirty="0">
                <a:solidFill>
                  <a:srgbClr val="005696"/>
                </a:solidFill>
                <a:latin typeface="+mj-ea"/>
                <a:ea typeface="+mj-ea"/>
              </a:rPr>
              <a:t>爱心保</a:t>
            </a:r>
            <a:r>
              <a:rPr kumimoji="1" lang="en-US" altLang="zh-CN" sz="2800" dirty="0">
                <a:solidFill>
                  <a:srgbClr val="005696"/>
                </a:solidFill>
                <a:latin typeface="+mj-ea"/>
                <a:ea typeface="+mj-ea"/>
              </a:rPr>
              <a:t>2021】</a:t>
            </a:r>
            <a:r>
              <a:rPr kumimoji="1" lang="zh-CN" altLang="en-US" sz="2800" dirty="0">
                <a:solidFill>
                  <a:srgbClr val="005696"/>
                </a:solidFill>
                <a:latin typeface="+mj-ea"/>
                <a:ea typeface="+mj-ea"/>
              </a:rPr>
              <a:t>保险责任</a:t>
            </a:r>
            <a:endParaRPr kumimoji="1" lang="zh-CN" altLang="en-US" sz="2800" dirty="0">
              <a:solidFill>
                <a:srgbClr val="005696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39253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5400000">
            <a:off x="5624150" y="-890943"/>
            <a:ext cx="923925" cy="122117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6741" y="205446"/>
            <a:ext cx="345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保险计划责任概述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圆角矩形 46"/>
          <p:cNvSpPr/>
          <p:nvPr/>
        </p:nvSpPr>
        <p:spPr>
          <a:xfrm flipH="1">
            <a:off x="8701998" y="1332709"/>
            <a:ext cx="2803697" cy="532404"/>
          </a:xfrm>
          <a:custGeom>
            <a:avLst/>
            <a:gdLst>
              <a:gd name="connsiteX0" fmla="*/ 0 w 1803400"/>
              <a:gd name="connsiteY0" fmla="*/ 213108 h 1671566"/>
              <a:gd name="connsiteX1" fmla="*/ 213108 w 1803400"/>
              <a:gd name="connsiteY1" fmla="*/ 0 h 1671566"/>
              <a:gd name="connsiteX2" fmla="*/ 1590292 w 1803400"/>
              <a:gd name="connsiteY2" fmla="*/ 0 h 1671566"/>
              <a:gd name="connsiteX3" fmla="*/ 1803400 w 1803400"/>
              <a:gd name="connsiteY3" fmla="*/ 213108 h 1671566"/>
              <a:gd name="connsiteX4" fmla="*/ 1803400 w 1803400"/>
              <a:gd name="connsiteY4" fmla="*/ 1458458 h 1671566"/>
              <a:gd name="connsiteX5" fmla="*/ 1590292 w 1803400"/>
              <a:gd name="connsiteY5" fmla="*/ 1671566 h 1671566"/>
              <a:gd name="connsiteX6" fmla="*/ 213108 w 1803400"/>
              <a:gd name="connsiteY6" fmla="*/ 1671566 h 1671566"/>
              <a:gd name="connsiteX7" fmla="*/ 0 w 1803400"/>
              <a:gd name="connsiteY7" fmla="*/ 1458458 h 1671566"/>
              <a:gd name="connsiteX8" fmla="*/ 0 w 1803400"/>
              <a:gd name="connsiteY8" fmla="*/ 213108 h 1671566"/>
              <a:gd name="connsiteX0-1" fmla="*/ 213108 w 1803400"/>
              <a:gd name="connsiteY0-2" fmla="*/ 1671566 h 1763006"/>
              <a:gd name="connsiteX1-3" fmla="*/ 0 w 1803400"/>
              <a:gd name="connsiteY1-4" fmla="*/ 1458458 h 1763006"/>
              <a:gd name="connsiteX2-5" fmla="*/ 0 w 1803400"/>
              <a:gd name="connsiteY2-6" fmla="*/ 213108 h 1763006"/>
              <a:gd name="connsiteX3-7" fmla="*/ 213108 w 1803400"/>
              <a:gd name="connsiteY3-8" fmla="*/ 0 h 1763006"/>
              <a:gd name="connsiteX4-9" fmla="*/ 1590292 w 1803400"/>
              <a:gd name="connsiteY4-10" fmla="*/ 0 h 1763006"/>
              <a:gd name="connsiteX5-11" fmla="*/ 1803400 w 1803400"/>
              <a:gd name="connsiteY5-12" fmla="*/ 213108 h 1763006"/>
              <a:gd name="connsiteX6-13" fmla="*/ 1803400 w 1803400"/>
              <a:gd name="connsiteY6-14" fmla="*/ 1458458 h 1763006"/>
              <a:gd name="connsiteX7-15" fmla="*/ 1590292 w 1803400"/>
              <a:gd name="connsiteY7-16" fmla="*/ 1671566 h 1763006"/>
              <a:gd name="connsiteX8-17" fmla="*/ 304548 w 1803400"/>
              <a:gd name="connsiteY8-18" fmla="*/ 1763006 h 1763006"/>
              <a:gd name="connsiteX0-19" fmla="*/ 0 w 1803400"/>
              <a:gd name="connsiteY0-20" fmla="*/ 1458458 h 1763006"/>
              <a:gd name="connsiteX1-21" fmla="*/ 0 w 1803400"/>
              <a:gd name="connsiteY1-22" fmla="*/ 213108 h 1763006"/>
              <a:gd name="connsiteX2-23" fmla="*/ 213108 w 1803400"/>
              <a:gd name="connsiteY2-24" fmla="*/ 0 h 1763006"/>
              <a:gd name="connsiteX3-25" fmla="*/ 1590292 w 1803400"/>
              <a:gd name="connsiteY3-26" fmla="*/ 0 h 1763006"/>
              <a:gd name="connsiteX4-27" fmla="*/ 1803400 w 1803400"/>
              <a:gd name="connsiteY4-28" fmla="*/ 213108 h 1763006"/>
              <a:gd name="connsiteX5-29" fmla="*/ 1803400 w 1803400"/>
              <a:gd name="connsiteY5-30" fmla="*/ 1458458 h 1763006"/>
              <a:gd name="connsiteX6-31" fmla="*/ 1590292 w 1803400"/>
              <a:gd name="connsiteY6-32" fmla="*/ 1671566 h 1763006"/>
              <a:gd name="connsiteX7-33" fmla="*/ 304548 w 1803400"/>
              <a:gd name="connsiteY7-34" fmla="*/ 1763006 h 1763006"/>
              <a:gd name="connsiteX0-35" fmla="*/ 0 w 1803400"/>
              <a:gd name="connsiteY0-36" fmla="*/ 1458458 h 1671566"/>
              <a:gd name="connsiteX1-37" fmla="*/ 0 w 1803400"/>
              <a:gd name="connsiteY1-38" fmla="*/ 213108 h 1671566"/>
              <a:gd name="connsiteX2-39" fmla="*/ 213108 w 1803400"/>
              <a:gd name="connsiteY2-40" fmla="*/ 0 h 1671566"/>
              <a:gd name="connsiteX3-41" fmla="*/ 1590292 w 1803400"/>
              <a:gd name="connsiteY3-42" fmla="*/ 0 h 1671566"/>
              <a:gd name="connsiteX4-43" fmla="*/ 1803400 w 1803400"/>
              <a:gd name="connsiteY4-44" fmla="*/ 213108 h 1671566"/>
              <a:gd name="connsiteX5-45" fmla="*/ 1803400 w 1803400"/>
              <a:gd name="connsiteY5-46" fmla="*/ 1458458 h 1671566"/>
              <a:gd name="connsiteX6-47" fmla="*/ 1590292 w 1803400"/>
              <a:gd name="connsiteY6-48" fmla="*/ 1671566 h 1671566"/>
              <a:gd name="connsiteX0-49" fmla="*/ 0 w 1803400"/>
              <a:gd name="connsiteY0-50" fmla="*/ 1458458 h 1458458"/>
              <a:gd name="connsiteX1-51" fmla="*/ 0 w 1803400"/>
              <a:gd name="connsiteY1-52" fmla="*/ 213108 h 1458458"/>
              <a:gd name="connsiteX2-53" fmla="*/ 213108 w 1803400"/>
              <a:gd name="connsiteY2-54" fmla="*/ 0 h 1458458"/>
              <a:gd name="connsiteX3-55" fmla="*/ 1590292 w 1803400"/>
              <a:gd name="connsiteY3-56" fmla="*/ 0 h 1458458"/>
              <a:gd name="connsiteX4-57" fmla="*/ 1803400 w 1803400"/>
              <a:gd name="connsiteY4-58" fmla="*/ 213108 h 1458458"/>
              <a:gd name="connsiteX5-59" fmla="*/ 1803400 w 1803400"/>
              <a:gd name="connsiteY5-60" fmla="*/ 1458458 h 1458458"/>
              <a:gd name="connsiteX0-61" fmla="*/ 0 w 1803400"/>
              <a:gd name="connsiteY0-62" fmla="*/ 1458458 h 1458458"/>
              <a:gd name="connsiteX1-63" fmla="*/ 0 w 1803400"/>
              <a:gd name="connsiteY1-64" fmla="*/ 213108 h 1458458"/>
              <a:gd name="connsiteX2-65" fmla="*/ 213108 w 1803400"/>
              <a:gd name="connsiteY2-66" fmla="*/ 0 h 1458458"/>
              <a:gd name="connsiteX3-67" fmla="*/ 1590292 w 1803400"/>
              <a:gd name="connsiteY3-68" fmla="*/ 0 h 1458458"/>
              <a:gd name="connsiteX4-69" fmla="*/ 1803400 w 1803400"/>
              <a:gd name="connsiteY4-70" fmla="*/ 213108 h 1458458"/>
              <a:gd name="connsiteX0-71" fmla="*/ 0 w 1590292"/>
              <a:gd name="connsiteY0-72" fmla="*/ 1458458 h 1458458"/>
              <a:gd name="connsiteX1-73" fmla="*/ 0 w 1590292"/>
              <a:gd name="connsiteY1-74" fmla="*/ 213108 h 1458458"/>
              <a:gd name="connsiteX2-75" fmla="*/ 213108 w 1590292"/>
              <a:gd name="connsiteY2-76" fmla="*/ 0 h 1458458"/>
              <a:gd name="connsiteX3-77" fmla="*/ 1590292 w 1590292"/>
              <a:gd name="connsiteY3-78" fmla="*/ 0 h 1458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0292" h="1458458">
                <a:moveTo>
                  <a:pt x="0" y="1458458"/>
                </a:moveTo>
                <a:lnTo>
                  <a:pt x="0" y="213108"/>
                </a:lnTo>
                <a:cubicBezTo>
                  <a:pt x="0" y="95412"/>
                  <a:pt x="95412" y="0"/>
                  <a:pt x="213108" y="0"/>
                </a:cubicBezTo>
                <a:lnTo>
                  <a:pt x="1590292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sp>
        <p:nvSpPr>
          <p:cNvPr id="10" name="圆角矩形 46"/>
          <p:cNvSpPr/>
          <p:nvPr/>
        </p:nvSpPr>
        <p:spPr>
          <a:xfrm>
            <a:off x="675857" y="1394442"/>
            <a:ext cx="2993934" cy="532404"/>
          </a:xfrm>
          <a:custGeom>
            <a:avLst/>
            <a:gdLst>
              <a:gd name="connsiteX0" fmla="*/ 0 w 1803400"/>
              <a:gd name="connsiteY0" fmla="*/ 213108 h 1671566"/>
              <a:gd name="connsiteX1" fmla="*/ 213108 w 1803400"/>
              <a:gd name="connsiteY1" fmla="*/ 0 h 1671566"/>
              <a:gd name="connsiteX2" fmla="*/ 1590292 w 1803400"/>
              <a:gd name="connsiteY2" fmla="*/ 0 h 1671566"/>
              <a:gd name="connsiteX3" fmla="*/ 1803400 w 1803400"/>
              <a:gd name="connsiteY3" fmla="*/ 213108 h 1671566"/>
              <a:gd name="connsiteX4" fmla="*/ 1803400 w 1803400"/>
              <a:gd name="connsiteY4" fmla="*/ 1458458 h 1671566"/>
              <a:gd name="connsiteX5" fmla="*/ 1590292 w 1803400"/>
              <a:gd name="connsiteY5" fmla="*/ 1671566 h 1671566"/>
              <a:gd name="connsiteX6" fmla="*/ 213108 w 1803400"/>
              <a:gd name="connsiteY6" fmla="*/ 1671566 h 1671566"/>
              <a:gd name="connsiteX7" fmla="*/ 0 w 1803400"/>
              <a:gd name="connsiteY7" fmla="*/ 1458458 h 1671566"/>
              <a:gd name="connsiteX8" fmla="*/ 0 w 1803400"/>
              <a:gd name="connsiteY8" fmla="*/ 213108 h 1671566"/>
              <a:gd name="connsiteX0-1" fmla="*/ 213108 w 1803400"/>
              <a:gd name="connsiteY0-2" fmla="*/ 1671566 h 1763006"/>
              <a:gd name="connsiteX1-3" fmla="*/ 0 w 1803400"/>
              <a:gd name="connsiteY1-4" fmla="*/ 1458458 h 1763006"/>
              <a:gd name="connsiteX2-5" fmla="*/ 0 w 1803400"/>
              <a:gd name="connsiteY2-6" fmla="*/ 213108 h 1763006"/>
              <a:gd name="connsiteX3-7" fmla="*/ 213108 w 1803400"/>
              <a:gd name="connsiteY3-8" fmla="*/ 0 h 1763006"/>
              <a:gd name="connsiteX4-9" fmla="*/ 1590292 w 1803400"/>
              <a:gd name="connsiteY4-10" fmla="*/ 0 h 1763006"/>
              <a:gd name="connsiteX5-11" fmla="*/ 1803400 w 1803400"/>
              <a:gd name="connsiteY5-12" fmla="*/ 213108 h 1763006"/>
              <a:gd name="connsiteX6-13" fmla="*/ 1803400 w 1803400"/>
              <a:gd name="connsiteY6-14" fmla="*/ 1458458 h 1763006"/>
              <a:gd name="connsiteX7-15" fmla="*/ 1590292 w 1803400"/>
              <a:gd name="connsiteY7-16" fmla="*/ 1671566 h 1763006"/>
              <a:gd name="connsiteX8-17" fmla="*/ 304548 w 1803400"/>
              <a:gd name="connsiteY8-18" fmla="*/ 1763006 h 1763006"/>
              <a:gd name="connsiteX0-19" fmla="*/ 0 w 1803400"/>
              <a:gd name="connsiteY0-20" fmla="*/ 1458458 h 1763006"/>
              <a:gd name="connsiteX1-21" fmla="*/ 0 w 1803400"/>
              <a:gd name="connsiteY1-22" fmla="*/ 213108 h 1763006"/>
              <a:gd name="connsiteX2-23" fmla="*/ 213108 w 1803400"/>
              <a:gd name="connsiteY2-24" fmla="*/ 0 h 1763006"/>
              <a:gd name="connsiteX3-25" fmla="*/ 1590292 w 1803400"/>
              <a:gd name="connsiteY3-26" fmla="*/ 0 h 1763006"/>
              <a:gd name="connsiteX4-27" fmla="*/ 1803400 w 1803400"/>
              <a:gd name="connsiteY4-28" fmla="*/ 213108 h 1763006"/>
              <a:gd name="connsiteX5-29" fmla="*/ 1803400 w 1803400"/>
              <a:gd name="connsiteY5-30" fmla="*/ 1458458 h 1763006"/>
              <a:gd name="connsiteX6-31" fmla="*/ 1590292 w 1803400"/>
              <a:gd name="connsiteY6-32" fmla="*/ 1671566 h 1763006"/>
              <a:gd name="connsiteX7-33" fmla="*/ 304548 w 1803400"/>
              <a:gd name="connsiteY7-34" fmla="*/ 1763006 h 1763006"/>
              <a:gd name="connsiteX0-35" fmla="*/ 0 w 1803400"/>
              <a:gd name="connsiteY0-36" fmla="*/ 1458458 h 1671566"/>
              <a:gd name="connsiteX1-37" fmla="*/ 0 w 1803400"/>
              <a:gd name="connsiteY1-38" fmla="*/ 213108 h 1671566"/>
              <a:gd name="connsiteX2-39" fmla="*/ 213108 w 1803400"/>
              <a:gd name="connsiteY2-40" fmla="*/ 0 h 1671566"/>
              <a:gd name="connsiteX3-41" fmla="*/ 1590292 w 1803400"/>
              <a:gd name="connsiteY3-42" fmla="*/ 0 h 1671566"/>
              <a:gd name="connsiteX4-43" fmla="*/ 1803400 w 1803400"/>
              <a:gd name="connsiteY4-44" fmla="*/ 213108 h 1671566"/>
              <a:gd name="connsiteX5-45" fmla="*/ 1803400 w 1803400"/>
              <a:gd name="connsiteY5-46" fmla="*/ 1458458 h 1671566"/>
              <a:gd name="connsiteX6-47" fmla="*/ 1590292 w 1803400"/>
              <a:gd name="connsiteY6-48" fmla="*/ 1671566 h 1671566"/>
              <a:gd name="connsiteX0-49" fmla="*/ 0 w 1803400"/>
              <a:gd name="connsiteY0-50" fmla="*/ 1458458 h 1458458"/>
              <a:gd name="connsiteX1-51" fmla="*/ 0 w 1803400"/>
              <a:gd name="connsiteY1-52" fmla="*/ 213108 h 1458458"/>
              <a:gd name="connsiteX2-53" fmla="*/ 213108 w 1803400"/>
              <a:gd name="connsiteY2-54" fmla="*/ 0 h 1458458"/>
              <a:gd name="connsiteX3-55" fmla="*/ 1590292 w 1803400"/>
              <a:gd name="connsiteY3-56" fmla="*/ 0 h 1458458"/>
              <a:gd name="connsiteX4-57" fmla="*/ 1803400 w 1803400"/>
              <a:gd name="connsiteY4-58" fmla="*/ 213108 h 1458458"/>
              <a:gd name="connsiteX5-59" fmla="*/ 1803400 w 1803400"/>
              <a:gd name="connsiteY5-60" fmla="*/ 1458458 h 1458458"/>
              <a:gd name="connsiteX0-61" fmla="*/ 0 w 1803400"/>
              <a:gd name="connsiteY0-62" fmla="*/ 1458458 h 1458458"/>
              <a:gd name="connsiteX1-63" fmla="*/ 0 w 1803400"/>
              <a:gd name="connsiteY1-64" fmla="*/ 213108 h 1458458"/>
              <a:gd name="connsiteX2-65" fmla="*/ 213108 w 1803400"/>
              <a:gd name="connsiteY2-66" fmla="*/ 0 h 1458458"/>
              <a:gd name="connsiteX3-67" fmla="*/ 1590292 w 1803400"/>
              <a:gd name="connsiteY3-68" fmla="*/ 0 h 1458458"/>
              <a:gd name="connsiteX4-69" fmla="*/ 1803400 w 1803400"/>
              <a:gd name="connsiteY4-70" fmla="*/ 213108 h 1458458"/>
              <a:gd name="connsiteX0-71" fmla="*/ 0 w 1590292"/>
              <a:gd name="connsiteY0-72" fmla="*/ 1458458 h 1458458"/>
              <a:gd name="connsiteX1-73" fmla="*/ 0 w 1590292"/>
              <a:gd name="connsiteY1-74" fmla="*/ 213108 h 1458458"/>
              <a:gd name="connsiteX2-75" fmla="*/ 213108 w 1590292"/>
              <a:gd name="connsiteY2-76" fmla="*/ 0 h 1458458"/>
              <a:gd name="connsiteX3-77" fmla="*/ 1590292 w 1590292"/>
              <a:gd name="connsiteY3-78" fmla="*/ 0 h 1458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0292" h="1458458">
                <a:moveTo>
                  <a:pt x="0" y="1458458"/>
                </a:moveTo>
                <a:lnTo>
                  <a:pt x="0" y="213108"/>
                </a:lnTo>
                <a:cubicBezTo>
                  <a:pt x="0" y="95412"/>
                  <a:pt x="95412" y="0"/>
                  <a:pt x="213108" y="0"/>
                </a:cubicBezTo>
                <a:lnTo>
                  <a:pt x="1590292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9512" y="1854455"/>
            <a:ext cx="991022" cy="913919"/>
            <a:chOff x="629643" y="1134895"/>
            <a:chExt cx="846013" cy="78019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485" y="1134895"/>
              <a:ext cx="780192" cy="780192"/>
              <a:chOff x="2208974" y="1732724"/>
              <a:chExt cx="916052" cy="91605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3" name="TextBox 131"/>
            <p:cNvSpPr txBox="1"/>
            <p:nvPr/>
          </p:nvSpPr>
          <p:spPr>
            <a:xfrm>
              <a:off x="629643" y="1281303"/>
              <a:ext cx="846013" cy="4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3</a:t>
              </a:r>
              <a:r>
                <a:rPr lang="zh-CN" altLang="en-US" sz="1600" b="1" dirty="0"/>
                <a:t>次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轻症</a:t>
              </a:r>
              <a:endParaRPr lang="zh-CN" altLang="en-US" sz="1600" b="1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52762" y="1854455"/>
            <a:ext cx="913919" cy="913919"/>
            <a:chOff x="1916058" y="1134895"/>
            <a:chExt cx="780192" cy="780192"/>
          </a:xfrm>
        </p:grpSpPr>
        <p:grpSp>
          <p:nvGrpSpPr>
            <p:cNvPr id="17" name="组合 16"/>
            <p:cNvGrpSpPr/>
            <p:nvPr/>
          </p:nvGrpSpPr>
          <p:grpSpPr>
            <a:xfrm>
              <a:off x="1916058" y="1134895"/>
              <a:ext cx="780192" cy="780192"/>
              <a:chOff x="2208974" y="1732724"/>
              <a:chExt cx="916052" cy="91605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FFC00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8" name="TextBox 127"/>
            <p:cNvSpPr txBox="1"/>
            <p:nvPr/>
          </p:nvSpPr>
          <p:spPr>
            <a:xfrm>
              <a:off x="1989772" y="1281304"/>
              <a:ext cx="648072" cy="4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2</a:t>
              </a:r>
              <a:r>
                <a:rPr lang="zh-CN" altLang="en-US" sz="1600" b="1" dirty="0"/>
                <a:t>次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中症</a:t>
              </a:r>
              <a:endParaRPr lang="zh-CN" altLang="en-US" sz="1600" b="1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44207" y="1854455"/>
            <a:ext cx="913919" cy="913919"/>
            <a:chOff x="2788417" y="1134895"/>
            <a:chExt cx="780192" cy="780192"/>
          </a:xfrm>
        </p:grpSpPr>
        <p:grpSp>
          <p:nvGrpSpPr>
            <p:cNvPr id="27" name="组合 26"/>
            <p:cNvGrpSpPr/>
            <p:nvPr/>
          </p:nvGrpSpPr>
          <p:grpSpPr>
            <a:xfrm>
              <a:off x="2788417" y="1134895"/>
              <a:ext cx="780192" cy="780192"/>
              <a:chOff x="2208974" y="1732724"/>
              <a:chExt cx="916052" cy="91605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28" name="TextBox 123"/>
            <p:cNvSpPr txBox="1"/>
            <p:nvPr/>
          </p:nvSpPr>
          <p:spPr>
            <a:xfrm>
              <a:off x="2843808" y="1259546"/>
              <a:ext cx="648072" cy="4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5</a:t>
              </a:r>
              <a:r>
                <a:rPr lang="zh-CN" altLang="en-US" sz="1600" b="1" dirty="0"/>
                <a:t>次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重疾</a:t>
              </a:r>
              <a:endParaRPr lang="zh-CN" altLang="en-US" sz="1600" b="1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234011" y="1854455"/>
            <a:ext cx="1001365" cy="913919"/>
            <a:chOff x="4004914" y="1134895"/>
            <a:chExt cx="854843" cy="780192"/>
          </a:xfrm>
        </p:grpSpPr>
        <p:grpSp>
          <p:nvGrpSpPr>
            <p:cNvPr id="32" name="组合 31"/>
            <p:cNvGrpSpPr/>
            <p:nvPr/>
          </p:nvGrpSpPr>
          <p:grpSpPr>
            <a:xfrm>
              <a:off x="4033262" y="1134895"/>
              <a:ext cx="780192" cy="780192"/>
              <a:chOff x="2208974" y="1732724"/>
              <a:chExt cx="916052" cy="91605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FFC00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3" name="TextBox 119"/>
            <p:cNvSpPr txBox="1"/>
            <p:nvPr/>
          </p:nvSpPr>
          <p:spPr>
            <a:xfrm>
              <a:off x="4004914" y="1238141"/>
              <a:ext cx="854843" cy="5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1</a:t>
              </a:r>
              <a:r>
                <a:rPr lang="zh-CN" altLang="en-US" sz="1400" b="1" dirty="0"/>
                <a:t>次</a:t>
              </a:r>
              <a:endParaRPr lang="en-US" altLang="zh-CN" sz="1400" b="1" dirty="0"/>
            </a:p>
            <a:p>
              <a:pPr algn="ctr"/>
              <a:r>
                <a:rPr lang="zh-CN" altLang="en-US" sz="1100" b="1" dirty="0"/>
                <a:t>少儿特定</a:t>
              </a:r>
              <a:endParaRPr lang="en-US" altLang="zh-CN" sz="1100" b="1" dirty="0"/>
            </a:p>
            <a:p>
              <a:pPr algn="ctr"/>
              <a:r>
                <a:rPr lang="zh-CN" altLang="en-US" sz="1100" b="1" dirty="0"/>
                <a:t>疾病</a:t>
              </a:r>
              <a:endParaRPr lang="zh-CN" altLang="en-US" sz="1100" b="1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73425" y="1864519"/>
            <a:ext cx="913919" cy="913919"/>
            <a:chOff x="5087952" y="1143486"/>
            <a:chExt cx="780192" cy="780192"/>
          </a:xfrm>
        </p:grpSpPr>
        <p:grpSp>
          <p:nvGrpSpPr>
            <p:cNvPr id="37" name="组合 36"/>
            <p:cNvGrpSpPr/>
            <p:nvPr/>
          </p:nvGrpSpPr>
          <p:grpSpPr>
            <a:xfrm>
              <a:off x="5087952" y="1143486"/>
              <a:ext cx="780192" cy="780192"/>
              <a:chOff x="2208974" y="1732724"/>
              <a:chExt cx="916052" cy="91605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8" name="TextBox 115"/>
            <p:cNvSpPr txBox="1"/>
            <p:nvPr/>
          </p:nvSpPr>
          <p:spPr>
            <a:xfrm>
              <a:off x="5106221" y="1289624"/>
              <a:ext cx="734621" cy="49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/>
                <a:t>保费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豁免</a:t>
              </a:r>
              <a:endParaRPr lang="zh-CN" altLang="en-US" sz="1600" b="1" dirty="0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0392833" y="2070497"/>
            <a:ext cx="471913" cy="475585"/>
          </a:xfrm>
          <a:prstGeom prst="rect">
            <a:avLst/>
          </a:prstGeom>
          <a:effectLst>
            <a:outerShdw blurRad="50800" dist="63500" dir="5460000" algn="tr" rotWithShape="0">
              <a:prstClr val="black"/>
            </a:outerShdw>
          </a:effectLst>
        </p:spPr>
      </p:pic>
      <p:grpSp>
        <p:nvGrpSpPr>
          <p:cNvPr id="42" name="组合 41"/>
          <p:cNvGrpSpPr/>
          <p:nvPr/>
        </p:nvGrpSpPr>
        <p:grpSpPr>
          <a:xfrm>
            <a:off x="65860" y="2697959"/>
            <a:ext cx="1229521" cy="1982583"/>
            <a:chOff x="2019454" y="4097191"/>
            <a:chExt cx="1399485" cy="2256646"/>
          </a:xfrm>
        </p:grpSpPr>
        <p:sp>
          <p:nvSpPr>
            <p:cNvPr id="43" name="圆角矩形 106"/>
            <p:cNvSpPr/>
            <p:nvPr/>
          </p:nvSpPr>
          <p:spPr>
            <a:xfrm>
              <a:off x="2019454" y="5013025"/>
              <a:ext cx="1390195" cy="1340812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073664" y="4855679"/>
              <a:ext cx="1345275" cy="325885"/>
              <a:chOff x="2249966" y="3857031"/>
              <a:chExt cx="1345274" cy="325884"/>
            </a:xfrm>
          </p:grpSpPr>
          <p:sp>
            <p:nvSpPr>
              <p:cNvPr id="49" name="圆角矩形 112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FF990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63"/>
              <p:cNvSpPr txBox="1"/>
              <p:nvPr/>
            </p:nvSpPr>
            <p:spPr>
              <a:xfrm>
                <a:off x="2249966" y="3875115"/>
                <a:ext cx="1345274" cy="2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1336048" y="2697959"/>
            <a:ext cx="1277436" cy="1985638"/>
            <a:chOff x="1964354" y="4097191"/>
            <a:chExt cx="1454024" cy="2260125"/>
          </a:xfrm>
        </p:grpSpPr>
        <p:sp>
          <p:nvSpPr>
            <p:cNvPr id="52" name="圆角矩形 98"/>
            <p:cNvSpPr/>
            <p:nvPr/>
          </p:nvSpPr>
          <p:spPr>
            <a:xfrm>
              <a:off x="1964354" y="5016500"/>
              <a:ext cx="1454024" cy="134081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01321" y="4855679"/>
              <a:ext cx="1240232" cy="325884"/>
              <a:chOff x="2277622" y="3857031"/>
              <a:chExt cx="1240232" cy="325884"/>
            </a:xfrm>
          </p:grpSpPr>
          <p:sp>
            <p:nvSpPr>
              <p:cNvPr id="58" name="圆角矩形 104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文本框 138"/>
              <p:cNvSpPr txBox="1"/>
              <p:nvPr/>
            </p:nvSpPr>
            <p:spPr>
              <a:xfrm>
                <a:off x="2277622" y="3879444"/>
                <a:ext cx="1240232" cy="2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任意多边形 13"/>
          <p:cNvSpPr/>
          <p:nvPr/>
        </p:nvSpPr>
        <p:spPr>
          <a:xfrm rot="18900000">
            <a:off x="1157621" y="2175658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5696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1" name="任意多边形 14"/>
          <p:cNvSpPr/>
          <p:nvPr/>
        </p:nvSpPr>
        <p:spPr>
          <a:xfrm rot="18900000">
            <a:off x="2468309" y="2175658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2" name="任意多边形 15"/>
          <p:cNvSpPr/>
          <p:nvPr/>
        </p:nvSpPr>
        <p:spPr>
          <a:xfrm rot="18900000">
            <a:off x="3828258" y="2163627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5696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3" name="任意多边形 16"/>
          <p:cNvSpPr/>
          <p:nvPr/>
        </p:nvSpPr>
        <p:spPr>
          <a:xfrm rot="18900000">
            <a:off x="5139041" y="2163627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4" name="任意多边形 17"/>
          <p:cNvSpPr/>
          <p:nvPr/>
        </p:nvSpPr>
        <p:spPr>
          <a:xfrm rot="18900000">
            <a:off x="9059575" y="2163627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5696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670650" y="2697957"/>
            <a:ext cx="1361144" cy="1982584"/>
            <a:chOff x="1936243" y="4097191"/>
            <a:chExt cx="1549303" cy="2256648"/>
          </a:xfrm>
        </p:grpSpPr>
        <p:sp>
          <p:nvSpPr>
            <p:cNvPr id="66" name="圆角矩形 90"/>
            <p:cNvSpPr/>
            <p:nvPr/>
          </p:nvSpPr>
          <p:spPr>
            <a:xfrm>
              <a:off x="1936243" y="5013023"/>
              <a:ext cx="1527619" cy="134081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010275" y="4855678"/>
              <a:ext cx="1475271" cy="331056"/>
              <a:chOff x="2186577" y="3857031"/>
              <a:chExt cx="1475270" cy="331055"/>
            </a:xfrm>
          </p:grpSpPr>
          <p:sp>
            <p:nvSpPr>
              <p:cNvPr id="72" name="圆角矩形 96"/>
              <p:cNvSpPr/>
              <p:nvPr/>
            </p:nvSpPr>
            <p:spPr>
              <a:xfrm>
                <a:off x="2252803" y="3857031"/>
                <a:ext cx="1354834" cy="325884"/>
              </a:xfrm>
              <a:prstGeom prst="roundRect">
                <a:avLst/>
              </a:prstGeom>
              <a:solidFill>
                <a:srgbClr val="FF9933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文本框 63"/>
              <p:cNvSpPr txBox="1"/>
              <p:nvPr/>
            </p:nvSpPr>
            <p:spPr>
              <a:xfrm>
                <a:off x="2186577" y="3890313"/>
                <a:ext cx="1475270" cy="29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</a:t>
                </a:r>
                <a:r>
                  <a:rPr lang="en-US" altLang="zh-CN" sz="7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4054792" y="2697959"/>
            <a:ext cx="1293772" cy="1985638"/>
            <a:chOff x="1978215" y="4097191"/>
            <a:chExt cx="1472618" cy="2260125"/>
          </a:xfrm>
        </p:grpSpPr>
        <p:sp>
          <p:nvSpPr>
            <p:cNvPr id="75" name="圆角矩形 82"/>
            <p:cNvSpPr/>
            <p:nvPr/>
          </p:nvSpPr>
          <p:spPr>
            <a:xfrm>
              <a:off x="1978215" y="5016500"/>
              <a:ext cx="1454022" cy="134081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993230" y="4855679"/>
              <a:ext cx="1457603" cy="332606"/>
              <a:chOff x="2169531" y="3857031"/>
              <a:chExt cx="1457603" cy="332606"/>
            </a:xfrm>
          </p:grpSpPr>
          <p:sp>
            <p:nvSpPr>
              <p:cNvPr id="81" name="圆角矩形 88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文本框 138"/>
              <p:cNvSpPr txBox="1"/>
              <p:nvPr/>
            </p:nvSpPr>
            <p:spPr>
              <a:xfrm>
                <a:off x="2169531" y="3891863"/>
                <a:ext cx="1457603" cy="2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TextBox 20"/>
          <p:cNvSpPr txBox="1"/>
          <p:nvPr/>
        </p:nvSpPr>
        <p:spPr>
          <a:xfrm>
            <a:off x="-50074" y="3745846"/>
            <a:ext cx="144395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sz="1000" dirty="0"/>
              <a:t>35</a:t>
            </a:r>
            <a:r>
              <a:rPr lang="zh-CN" altLang="en-US" sz="1000" dirty="0"/>
              <a:t>种轻症疾病不分组</a:t>
            </a:r>
            <a:endParaRPr lang="en-US" altLang="zh-CN" sz="1000" dirty="0"/>
          </a:p>
          <a:p>
            <a:pPr algn="ctr">
              <a:lnSpc>
                <a:spcPts val="1600"/>
              </a:lnSpc>
            </a:pPr>
            <a:r>
              <a:rPr lang="zh-CN" altLang="en-US" sz="1000" dirty="0"/>
              <a:t>最多赔付</a:t>
            </a:r>
            <a:r>
              <a:rPr lang="en-US" altLang="zh-CN" sz="1000" dirty="0"/>
              <a:t>3</a:t>
            </a:r>
            <a:r>
              <a:rPr lang="zh-CN" altLang="en-US" sz="1000" dirty="0"/>
              <a:t>次</a:t>
            </a:r>
            <a:endParaRPr lang="en-US" altLang="zh-CN" sz="1000" dirty="0"/>
          </a:p>
        </p:txBody>
      </p:sp>
      <p:sp>
        <p:nvSpPr>
          <p:cNvPr id="84" name="TextBox 21"/>
          <p:cNvSpPr txBox="1"/>
          <p:nvPr/>
        </p:nvSpPr>
        <p:spPr>
          <a:xfrm>
            <a:off x="1270057" y="3727354"/>
            <a:ext cx="1411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300"/>
              </a:lnSpc>
              <a:defRPr sz="800"/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00" dirty="0"/>
              <a:t>20</a:t>
            </a:r>
            <a:r>
              <a:rPr lang="zh-CN" altLang="en-US" sz="1000" dirty="0"/>
              <a:t>种中症疾病不分组</a:t>
            </a: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zh-CN" altLang="en-US" sz="1000" dirty="0"/>
              <a:t>最多赔付</a:t>
            </a:r>
            <a:r>
              <a:rPr lang="en-US" altLang="zh-CN" sz="1000" dirty="0"/>
              <a:t>2</a:t>
            </a:r>
            <a:r>
              <a:rPr lang="zh-CN" altLang="en-US" sz="1000" dirty="0"/>
              <a:t>次</a:t>
            </a:r>
            <a:endParaRPr lang="en-US" altLang="zh-CN" sz="1000" dirty="0"/>
          </a:p>
        </p:txBody>
      </p:sp>
      <p:sp>
        <p:nvSpPr>
          <p:cNvPr id="85" name="TextBox 22"/>
          <p:cNvSpPr txBox="1"/>
          <p:nvPr/>
        </p:nvSpPr>
        <p:spPr>
          <a:xfrm>
            <a:off x="2622943" y="3744010"/>
            <a:ext cx="148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00"/>
            </a:lvl1pPr>
          </a:lstStyle>
          <a:p>
            <a:pPr>
              <a:lnSpc>
                <a:spcPts val="1500"/>
              </a:lnSpc>
            </a:pPr>
            <a:r>
              <a:rPr lang="en-US" altLang="zh-CN" dirty="0"/>
              <a:t>105</a:t>
            </a:r>
            <a:r>
              <a:rPr lang="zh-CN" altLang="en-US" dirty="0"/>
              <a:t>种重大疾病分</a:t>
            </a:r>
            <a:r>
              <a:rPr lang="en-US" altLang="zh-CN" dirty="0"/>
              <a:t>5</a:t>
            </a:r>
            <a:r>
              <a:rPr lang="zh-CN" altLang="en-US" dirty="0"/>
              <a:t>组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zh-CN" altLang="en-US" dirty="0"/>
              <a:t>最多赔付</a:t>
            </a:r>
            <a:r>
              <a:rPr lang="en-US" altLang="zh-CN" dirty="0"/>
              <a:t>5</a:t>
            </a:r>
            <a:r>
              <a:rPr lang="zh-CN" altLang="en-US" dirty="0"/>
              <a:t>次；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en-US" altLang="zh-CN" dirty="0"/>
              <a:t>1/2</a:t>
            </a:r>
            <a:r>
              <a:rPr lang="zh-CN" altLang="en-US" dirty="0"/>
              <a:t>次赔</a:t>
            </a:r>
            <a:r>
              <a:rPr lang="en-US" altLang="zh-CN" dirty="0"/>
              <a:t>100%</a:t>
            </a:r>
            <a:r>
              <a:rPr lang="zh-CN" altLang="en-US" sz="800" dirty="0"/>
              <a:t>基本保额</a:t>
            </a:r>
            <a:r>
              <a:rPr lang="en-US" altLang="zh-CN" dirty="0"/>
              <a:t>3/4/5</a:t>
            </a:r>
            <a:r>
              <a:rPr lang="zh-CN" altLang="en-US" dirty="0"/>
              <a:t>次赔</a:t>
            </a:r>
            <a:r>
              <a:rPr lang="en-US" altLang="zh-CN" dirty="0"/>
              <a:t>200%</a:t>
            </a:r>
            <a:r>
              <a:rPr lang="zh-CN" altLang="en-US" sz="800" dirty="0"/>
              <a:t>基本保额</a:t>
            </a:r>
            <a:endParaRPr lang="en-US" altLang="zh-CN" sz="1050" dirty="0"/>
          </a:p>
        </p:txBody>
      </p:sp>
      <p:sp>
        <p:nvSpPr>
          <p:cNvPr id="86" name="TextBox 23"/>
          <p:cNvSpPr txBox="1"/>
          <p:nvPr/>
        </p:nvSpPr>
        <p:spPr>
          <a:xfrm>
            <a:off x="4054793" y="3756457"/>
            <a:ext cx="1229095" cy="65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00"/>
            </a:lvl1pPr>
          </a:lstStyle>
          <a:p>
            <a:pPr>
              <a:lnSpc>
                <a:spcPts val="1500"/>
              </a:lnSpc>
            </a:pPr>
            <a:r>
              <a:rPr lang="en-US" altLang="zh-CN" dirty="0"/>
              <a:t>18</a:t>
            </a:r>
            <a:r>
              <a:rPr lang="zh-CN" altLang="en-US" dirty="0"/>
              <a:t>周岁前，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en-US" altLang="zh-CN" dirty="0"/>
              <a:t>10</a:t>
            </a:r>
            <a:r>
              <a:rPr lang="zh-CN" altLang="en-US" dirty="0"/>
              <a:t>种少儿特定疾病，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zh-CN" altLang="en-US" dirty="0"/>
              <a:t>给付</a:t>
            </a:r>
            <a:r>
              <a:rPr lang="en-US" altLang="zh-CN" dirty="0"/>
              <a:t>1</a:t>
            </a:r>
            <a:r>
              <a:rPr lang="zh-CN" altLang="en-US" dirty="0"/>
              <a:t>次</a:t>
            </a:r>
            <a:endParaRPr lang="en-US" altLang="zh-CN" dirty="0"/>
          </a:p>
        </p:txBody>
      </p:sp>
      <p:grpSp>
        <p:nvGrpSpPr>
          <p:cNvPr id="87" name="组合 86"/>
          <p:cNvGrpSpPr/>
          <p:nvPr/>
        </p:nvGrpSpPr>
        <p:grpSpPr>
          <a:xfrm>
            <a:off x="8007224" y="2697959"/>
            <a:ext cx="1297972" cy="1985639"/>
            <a:chOff x="1992650" y="4097191"/>
            <a:chExt cx="1477397" cy="2260124"/>
          </a:xfrm>
        </p:grpSpPr>
        <p:sp>
          <p:nvSpPr>
            <p:cNvPr id="88" name="圆角矩形 74"/>
            <p:cNvSpPr/>
            <p:nvPr/>
          </p:nvSpPr>
          <p:spPr>
            <a:xfrm>
              <a:off x="1992650" y="5035679"/>
              <a:ext cx="1454022" cy="132163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2003652" y="4855679"/>
              <a:ext cx="1466395" cy="325885"/>
              <a:chOff x="2179954" y="3857031"/>
              <a:chExt cx="1466394" cy="325884"/>
            </a:xfrm>
          </p:grpSpPr>
          <p:sp>
            <p:nvSpPr>
              <p:cNvPr id="94" name="圆角矩形 80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FF990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文本框 63"/>
              <p:cNvSpPr txBox="1"/>
              <p:nvPr/>
            </p:nvSpPr>
            <p:spPr>
              <a:xfrm>
                <a:off x="2179954" y="3873772"/>
                <a:ext cx="1466394" cy="29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被保人豁免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Box 25"/>
          <p:cNvSpPr txBox="1"/>
          <p:nvPr/>
        </p:nvSpPr>
        <p:spPr>
          <a:xfrm>
            <a:off x="8042744" y="3729213"/>
            <a:ext cx="129247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000"/>
            </a:lvl1pPr>
          </a:lstStyle>
          <a:p>
            <a:r>
              <a:rPr lang="zh-CN" altLang="en-US" dirty="0"/>
              <a:t>被保险人：轻症</a:t>
            </a:r>
            <a:r>
              <a:rPr lang="en-US" altLang="zh-CN" dirty="0"/>
              <a:t>/</a:t>
            </a:r>
            <a:r>
              <a:rPr lang="zh-CN" altLang="en-US" dirty="0"/>
              <a:t>中症</a:t>
            </a:r>
            <a:r>
              <a:rPr lang="en-US" altLang="zh-CN" dirty="0"/>
              <a:t>/</a:t>
            </a:r>
            <a:r>
              <a:rPr lang="zh-CN" altLang="en-US" dirty="0"/>
              <a:t>重疾豁免；</a:t>
            </a:r>
            <a:endParaRPr lang="en-US" altLang="zh-CN" dirty="0"/>
          </a:p>
          <a:p>
            <a:pPr>
              <a:lnSpc>
                <a:spcPts val="500"/>
              </a:lnSpc>
            </a:pPr>
            <a:endParaRPr lang="en-US" altLang="zh-CN" dirty="0"/>
          </a:p>
          <a:p>
            <a:r>
              <a:rPr lang="zh-CN" altLang="en-US" dirty="0"/>
              <a:t>投保人：重疾</a:t>
            </a:r>
            <a:r>
              <a:rPr lang="en-US" altLang="zh-CN" dirty="0"/>
              <a:t>/</a:t>
            </a:r>
            <a:r>
              <a:rPr lang="zh-CN" altLang="en-US" dirty="0"/>
              <a:t>身故</a:t>
            </a:r>
            <a:r>
              <a:rPr lang="en-US" altLang="zh-CN" dirty="0"/>
              <a:t>/</a:t>
            </a:r>
            <a:r>
              <a:rPr lang="zh-CN" altLang="en-US" dirty="0"/>
              <a:t>全残豁免</a:t>
            </a:r>
            <a:endParaRPr lang="en-US" altLang="zh-CN" dirty="0"/>
          </a:p>
        </p:txBody>
      </p:sp>
      <p:grpSp>
        <p:nvGrpSpPr>
          <p:cNvPr id="97" name="组合 96"/>
          <p:cNvGrpSpPr/>
          <p:nvPr/>
        </p:nvGrpSpPr>
        <p:grpSpPr>
          <a:xfrm>
            <a:off x="9280944" y="1864519"/>
            <a:ext cx="1468239" cy="2819077"/>
            <a:chOff x="8708453" y="1864519"/>
            <a:chExt cx="1468239" cy="2819077"/>
          </a:xfrm>
        </p:grpSpPr>
        <p:grpSp>
          <p:nvGrpSpPr>
            <p:cNvPr id="98" name="组合 97"/>
            <p:cNvGrpSpPr/>
            <p:nvPr/>
          </p:nvGrpSpPr>
          <p:grpSpPr>
            <a:xfrm>
              <a:off x="8904312" y="1864519"/>
              <a:ext cx="913919" cy="913919"/>
              <a:chOff x="7380403" y="1143486"/>
              <a:chExt cx="780192" cy="780192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7380403" y="1143486"/>
                <a:ext cx="780192" cy="780192"/>
                <a:chOff x="2208974" y="1732724"/>
                <a:chExt cx="916052" cy="916052"/>
              </a:xfrm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2208974" y="1732724"/>
                  <a:ext cx="916052" cy="916052"/>
                </a:xfrm>
                <a:prstGeom prst="ellipse">
                  <a:avLst/>
                </a:prstGeom>
                <a:solidFill>
                  <a:srgbClr val="005696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2295525" y="1819275"/>
                  <a:ext cx="742950" cy="7429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15875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635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</p:grpSp>
          <p:sp>
            <p:nvSpPr>
              <p:cNvPr id="110" name="TextBox 71"/>
              <p:cNvSpPr txBox="1"/>
              <p:nvPr/>
            </p:nvSpPr>
            <p:spPr>
              <a:xfrm>
                <a:off x="7383203" y="1275385"/>
                <a:ext cx="734621" cy="49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/>
                  <a:t>1</a:t>
                </a:r>
                <a:r>
                  <a:rPr lang="zh-CN" altLang="en-US" sz="1600" b="1" dirty="0"/>
                  <a:t>次</a:t>
                </a:r>
                <a:endParaRPr lang="en-US" altLang="zh-CN" sz="1600" b="1" dirty="0"/>
              </a:p>
              <a:p>
                <a:pPr algn="ctr"/>
                <a:r>
                  <a:rPr lang="zh-CN" altLang="en-US" sz="1600" b="1" dirty="0"/>
                  <a:t>身故</a:t>
                </a:r>
                <a:endParaRPr lang="zh-CN" altLang="en-US" sz="1600" b="1" dirty="0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8762723" y="2697960"/>
              <a:ext cx="1307095" cy="1985636"/>
              <a:chOff x="2062942" y="4097191"/>
              <a:chExt cx="1487784" cy="2260122"/>
            </a:xfrm>
          </p:grpSpPr>
          <p:sp>
            <p:nvSpPr>
              <p:cNvPr id="101" name="圆角矩形 62"/>
              <p:cNvSpPr/>
              <p:nvPr/>
            </p:nvSpPr>
            <p:spPr>
              <a:xfrm>
                <a:off x="2062942" y="5016500"/>
                <a:ext cx="1487784" cy="1340813"/>
              </a:xfrm>
              <a:prstGeom prst="roundRect">
                <a:avLst>
                  <a:gd name="adj" fmla="val 6402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2155337" y="4855679"/>
                <a:ext cx="1341179" cy="327143"/>
                <a:chOff x="2331638" y="3857031"/>
                <a:chExt cx="1341179" cy="327143"/>
              </a:xfrm>
            </p:grpSpPr>
            <p:sp>
              <p:nvSpPr>
                <p:cNvPr id="107" name="圆角矩形 68"/>
                <p:cNvSpPr/>
                <p:nvPr/>
              </p:nvSpPr>
              <p:spPr>
                <a:xfrm>
                  <a:off x="2398789" y="3857031"/>
                  <a:ext cx="1231045" cy="325884"/>
                </a:xfrm>
                <a:prstGeom prst="roundRect">
                  <a:avLst/>
                </a:prstGeom>
                <a:solidFill>
                  <a:srgbClr val="FF9933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文本框 138"/>
                <p:cNvSpPr txBox="1"/>
                <p:nvPr/>
              </p:nvSpPr>
              <p:spPr>
                <a:xfrm>
                  <a:off x="2331638" y="3886400"/>
                  <a:ext cx="1341179" cy="29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100%</a:t>
                  </a:r>
                  <a:r>
                    <a:rPr lang="zh-CN" altLang="en-US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基本保额</a:t>
                  </a:r>
                  <a:endPara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2690232" y="4097191"/>
                <a:ext cx="93235" cy="715207"/>
                <a:chOff x="2690232" y="4097191"/>
                <a:chExt cx="93235" cy="715207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2690232" y="4097191"/>
                  <a:ext cx="93235" cy="93235"/>
                </a:xfrm>
                <a:prstGeom prst="ellipse">
                  <a:avLst/>
                </a:prstGeom>
                <a:noFill/>
                <a:ln w="19050">
                  <a:solidFill>
                    <a:srgbClr val="E341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2690232" y="4719163"/>
                  <a:ext cx="93235" cy="9323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6" name="直接连接符 105"/>
                <p:cNvCxnSpPr/>
                <p:nvPr/>
              </p:nvCxnSpPr>
              <p:spPr>
                <a:xfrm rot="5400000">
                  <a:off x="2500788" y="4455019"/>
                  <a:ext cx="470988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TextBox 61"/>
            <p:cNvSpPr txBox="1"/>
            <p:nvPr/>
          </p:nvSpPr>
          <p:spPr>
            <a:xfrm>
              <a:off x="8708453" y="3679729"/>
              <a:ext cx="14682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300"/>
                </a:lnSpc>
                <a:defRPr sz="800"/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18</a:t>
              </a:r>
              <a:r>
                <a:rPr lang="zh-CN" altLang="en-US" dirty="0"/>
                <a:t>周岁</a:t>
              </a:r>
              <a:r>
                <a:rPr lang="zh-CN" altLang="en-US" sz="1000" dirty="0"/>
                <a:t>后，基本保额</a:t>
              </a: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18</a:t>
              </a:r>
              <a:r>
                <a:rPr lang="zh-CN" altLang="en-US" dirty="0"/>
                <a:t>周岁</a:t>
              </a:r>
              <a:r>
                <a:rPr lang="zh-CN" altLang="en-US" sz="1000" dirty="0"/>
                <a:t>前，已缴总保费</a:t>
              </a:r>
              <a:endParaRPr lang="en-US" altLang="zh-CN" sz="1000" dirty="0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686715" y="1768988"/>
            <a:ext cx="1496659" cy="2914610"/>
            <a:chOff x="10399891" y="1768988"/>
            <a:chExt cx="1496659" cy="2914610"/>
          </a:xfrm>
        </p:grpSpPr>
        <p:grpSp>
          <p:nvGrpSpPr>
            <p:cNvPr id="114" name="组合 113"/>
            <p:cNvGrpSpPr/>
            <p:nvPr/>
          </p:nvGrpSpPr>
          <p:grpSpPr>
            <a:xfrm>
              <a:off x="10587229" y="1768988"/>
              <a:ext cx="1023402" cy="1023402"/>
              <a:chOff x="8976384" y="1134895"/>
              <a:chExt cx="780192" cy="780192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8976384" y="1134895"/>
                <a:ext cx="780192" cy="780192"/>
                <a:chOff x="2208974" y="1732724"/>
                <a:chExt cx="916052" cy="916052"/>
              </a:xfrm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2208974" y="1732724"/>
                  <a:ext cx="916052" cy="91605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2295525" y="1819275"/>
                  <a:ext cx="742950" cy="742950"/>
                </a:xfrm>
                <a:prstGeom prst="ellipse">
                  <a:avLst/>
                </a:prstGeom>
                <a:solidFill>
                  <a:srgbClr val="005696"/>
                </a:solidFill>
                <a:ln w="15875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635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</p:grpSp>
          <p:sp>
            <p:nvSpPr>
              <p:cNvPr id="126" name="TextBox 56"/>
              <p:cNvSpPr txBox="1"/>
              <p:nvPr/>
            </p:nvSpPr>
            <p:spPr>
              <a:xfrm>
                <a:off x="9013258" y="1289196"/>
                <a:ext cx="706443" cy="46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医疗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ts val="2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保险金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10441159" y="2697959"/>
              <a:ext cx="1376202" cy="1985639"/>
              <a:chOff x="1953359" y="4097191"/>
              <a:chExt cx="1566442" cy="2260124"/>
            </a:xfrm>
          </p:grpSpPr>
          <p:sp>
            <p:nvSpPr>
              <p:cNvPr id="117" name="圆角矩形 47"/>
              <p:cNvSpPr/>
              <p:nvPr/>
            </p:nvSpPr>
            <p:spPr>
              <a:xfrm>
                <a:off x="1953359" y="5035678"/>
                <a:ext cx="1566442" cy="1321637"/>
              </a:xfrm>
              <a:prstGeom prst="roundRect">
                <a:avLst>
                  <a:gd name="adj" fmla="val 6402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1978217" y="4855679"/>
                <a:ext cx="1495381" cy="325885"/>
                <a:chOff x="2154519" y="3857031"/>
                <a:chExt cx="1495380" cy="325884"/>
              </a:xfrm>
            </p:grpSpPr>
            <p:sp>
              <p:nvSpPr>
                <p:cNvPr id="123" name="圆角矩形 53"/>
                <p:cNvSpPr/>
                <p:nvPr/>
              </p:nvSpPr>
              <p:spPr>
                <a:xfrm>
                  <a:off x="2285329" y="3857031"/>
                  <a:ext cx="1231046" cy="325884"/>
                </a:xfrm>
                <a:prstGeom prst="roundRect">
                  <a:avLst/>
                </a:prstGeom>
                <a:solidFill>
                  <a:srgbClr val="873A02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文本框 63"/>
                <p:cNvSpPr txBox="1"/>
                <p:nvPr/>
              </p:nvSpPr>
              <p:spPr>
                <a:xfrm>
                  <a:off x="2154519" y="3888810"/>
                  <a:ext cx="1495380" cy="280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最高</a:t>
                  </a:r>
                  <a:r>
                    <a:rPr lang="en-US" altLang="zh-CN" sz="1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400</a:t>
                  </a:r>
                  <a:r>
                    <a:rPr lang="zh-CN" altLang="en-US" sz="1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万</a:t>
                  </a:r>
                  <a:r>
                    <a:rPr lang="en-US" altLang="zh-CN" sz="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保单年度</a:t>
                  </a:r>
                  <a:endParaRPr lang="zh-CN" altLang="en-US" sz="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2690232" y="4097191"/>
                <a:ext cx="93235" cy="715207"/>
                <a:chOff x="2690232" y="4097191"/>
                <a:chExt cx="93235" cy="715207"/>
              </a:xfrm>
            </p:grpSpPr>
            <p:sp>
              <p:nvSpPr>
                <p:cNvPr id="120" name="椭圆 119"/>
                <p:cNvSpPr/>
                <p:nvPr/>
              </p:nvSpPr>
              <p:spPr>
                <a:xfrm>
                  <a:off x="2690232" y="4097191"/>
                  <a:ext cx="93235" cy="93235"/>
                </a:xfrm>
                <a:prstGeom prst="ellipse">
                  <a:avLst/>
                </a:prstGeom>
                <a:noFill/>
                <a:ln w="19050">
                  <a:solidFill>
                    <a:srgbClr val="E341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2690232" y="4719163"/>
                  <a:ext cx="93235" cy="9323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2500788" y="4455019"/>
                  <a:ext cx="470988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TextBox 46"/>
            <p:cNvSpPr txBox="1"/>
            <p:nvPr/>
          </p:nvSpPr>
          <p:spPr>
            <a:xfrm>
              <a:off x="10399891" y="3618224"/>
              <a:ext cx="1496659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300"/>
                </a:lnSpc>
                <a:defRPr sz="800"/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/>
                <a:t>一般医疗保险金</a:t>
              </a:r>
              <a:endParaRPr lang="en-US" altLang="zh-CN" sz="1000" dirty="0"/>
            </a:p>
            <a:p>
              <a:pPr>
                <a:lnSpc>
                  <a:spcPts val="1500"/>
                </a:lnSpc>
              </a:pPr>
              <a:r>
                <a:rPr lang="zh-CN" altLang="en-US" sz="1000" dirty="0"/>
                <a:t>重疾医疗保险金</a:t>
              </a:r>
              <a:endParaRPr lang="en-US" altLang="zh-CN" sz="1000" dirty="0"/>
            </a:p>
            <a:p>
              <a:pPr>
                <a:lnSpc>
                  <a:spcPts val="1500"/>
                </a:lnSpc>
              </a:pPr>
              <a:r>
                <a:rPr lang="zh-CN" altLang="en-US" sz="1000" dirty="0"/>
                <a:t>重疾住院津贴保险金</a:t>
              </a:r>
              <a:endParaRPr lang="en-US" altLang="zh-CN" sz="1000" dirty="0"/>
            </a:p>
            <a:p>
              <a:pPr>
                <a:lnSpc>
                  <a:spcPts val="1500"/>
                </a:lnSpc>
              </a:pPr>
              <a:r>
                <a:rPr lang="zh-CN" altLang="en-US" sz="1000" dirty="0"/>
                <a:t>质子重离子医疗保险金</a:t>
              </a:r>
              <a:endParaRPr lang="en-US" altLang="zh-CN" sz="1000" dirty="0"/>
            </a:p>
            <a:p>
              <a:pPr>
                <a:lnSpc>
                  <a:spcPts val="1500"/>
                </a:lnSpc>
              </a:pPr>
              <a:r>
                <a:rPr lang="zh-CN" altLang="en-US" sz="1000" dirty="0"/>
                <a:t>心悦管家健康服务</a:t>
              </a:r>
              <a:endParaRPr lang="en-US" altLang="zh-CN" sz="1000" dirty="0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527209" y="1854588"/>
            <a:ext cx="913919" cy="913919"/>
            <a:chOff x="5087952" y="1143486"/>
            <a:chExt cx="780192" cy="7801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087952" y="1143486"/>
              <a:ext cx="780192" cy="780192"/>
              <a:chOff x="2208974" y="1732724"/>
              <a:chExt cx="916052" cy="916052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31" name="TextBox 41"/>
            <p:cNvSpPr txBox="1"/>
            <p:nvPr/>
          </p:nvSpPr>
          <p:spPr>
            <a:xfrm>
              <a:off x="5118982" y="1266429"/>
              <a:ext cx="734621" cy="53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2</a:t>
              </a:r>
              <a:r>
                <a:rPr lang="zh-CN" altLang="en-US" sz="1400" b="1" dirty="0"/>
                <a:t>次</a:t>
              </a:r>
              <a:endParaRPr lang="en-US" altLang="zh-CN" sz="1400" b="1" dirty="0"/>
            </a:p>
            <a:p>
              <a:pPr algn="ctr"/>
              <a:r>
                <a:rPr lang="zh-CN" altLang="en-US" sz="1050" b="1" dirty="0"/>
                <a:t>严重脑中风后遗症</a:t>
              </a:r>
              <a:endParaRPr lang="zh-CN" altLang="en-US" sz="1050" b="1" dirty="0"/>
            </a:p>
          </p:txBody>
        </p:sp>
      </p:grpSp>
      <p:sp>
        <p:nvSpPr>
          <p:cNvPr id="134" name="任意多边形 29"/>
          <p:cNvSpPr/>
          <p:nvPr/>
        </p:nvSpPr>
        <p:spPr>
          <a:xfrm rot="18900000">
            <a:off x="6451459" y="2153696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5696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135" name="组合 134"/>
          <p:cNvGrpSpPr/>
          <p:nvPr/>
        </p:nvGrpSpPr>
        <p:grpSpPr>
          <a:xfrm>
            <a:off x="5379716" y="2688028"/>
            <a:ext cx="1277436" cy="1985639"/>
            <a:chOff x="1992650" y="4097191"/>
            <a:chExt cx="1454022" cy="2260124"/>
          </a:xfrm>
        </p:grpSpPr>
        <p:sp>
          <p:nvSpPr>
            <p:cNvPr id="136" name="圆角矩形 32"/>
            <p:cNvSpPr/>
            <p:nvPr/>
          </p:nvSpPr>
          <p:spPr>
            <a:xfrm>
              <a:off x="1992650" y="5035679"/>
              <a:ext cx="1454022" cy="132163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2036830" y="4855679"/>
              <a:ext cx="1344516" cy="325885"/>
              <a:chOff x="2213132" y="3857031"/>
              <a:chExt cx="1344515" cy="325884"/>
            </a:xfrm>
          </p:grpSpPr>
          <p:sp>
            <p:nvSpPr>
              <p:cNvPr id="142" name="圆角矩形 38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FF9933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文本框 63"/>
              <p:cNvSpPr txBox="1"/>
              <p:nvPr/>
            </p:nvSpPr>
            <p:spPr>
              <a:xfrm>
                <a:off x="2213132" y="3884647"/>
                <a:ext cx="1344515" cy="29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1" name="直接连接符 140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TextBox 31"/>
          <p:cNvSpPr txBox="1"/>
          <p:nvPr/>
        </p:nvSpPr>
        <p:spPr>
          <a:xfrm>
            <a:off x="5372040" y="3734178"/>
            <a:ext cx="133706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00"/>
            </a:lvl1pPr>
          </a:lstStyle>
          <a:p>
            <a:pPr>
              <a:lnSpc>
                <a:spcPts val="1500"/>
              </a:lnSpc>
            </a:pPr>
            <a:r>
              <a:rPr lang="zh-CN" altLang="en-US" dirty="0"/>
              <a:t>间隔期</a:t>
            </a:r>
            <a:r>
              <a:rPr lang="en-US" altLang="zh-CN" dirty="0"/>
              <a:t>3</a:t>
            </a:r>
            <a:r>
              <a:rPr lang="zh-CN" altLang="en-US" dirty="0"/>
              <a:t>年，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zh-CN" altLang="en-US" dirty="0"/>
              <a:t>赔付</a:t>
            </a:r>
            <a:r>
              <a:rPr lang="en-US" altLang="zh-CN" dirty="0"/>
              <a:t>2</a:t>
            </a:r>
            <a:r>
              <a:rPr lang="zh-CN" altLang="en-US" dirty="0"/>
              <a:t>次</a:t>
            </a:r>
            <a:endParaRPr lang="en-US" altLang="zh-CN" dirty="0"/>
          </a:p>
          <a:p>
            <a:pPr>
              <a:lnSpc>
                <a:spcPts val="1500"/>
              </a:lnSpc>
            </a:pPr>
            <a:r>
              <a:rPr lang="zh-CN" altLang="en-US" dirty="0"/>
              <a:t>每次赔</a:t>
            </a:r>
            <a:r>
              <a:rPr lang="en-US" altLang="zh-CN" dirty="0"/>
              <a:t>100%</a:t>
            </a:r>
            <a:r>
              <a:rPr lang="zh-CN" altLang="en-US" sz="800" dirty="0"/>
              <a:t>基本保额</a:t>
            </a:r>
            <a:endParaRPr lang="en-US" altLang="zh-CN" sz="800" dirty="0"/>
          </a:p>
        </p:txBody>
      </p:sp>
      <p:grpSp>
        <p:nvGrpSpPr>
          <p:cNvPr id="145" name="组合 144"/>
          <p:cNvGrpSpPr/>
          <p:nvPr/>
        </p:nvGrpSpPr>
        <p:grpSpPr>
          <a:xfrm>
            <a:off x="6872157" y="1857425"/>
            <a:ext cx="913919" cy="913920"/>
            <a:chOff x="5087952" y="1143486"/>
            <a:chExt cx="780192" cy="780192"/>
          </a:xfrm>
        </p:grpSpPr>
        <p:grpSp>
          <p:nvGrpSpPr>
            <p:cNvPr id="146" name="组合 145"/>
            <p:cNvGrpSpPr/>
            <p:nvPr/>
          </p:nvGrpSpPr>
          <p:grpSpPr>
            <a:xfrm>
              <a:off x="5087952" y="1143486"/>
              <a:ext cx="780192" cy="780192"/>
              <a:chOff x="2208974" y="1732724"/>
              <a:chExt cx="916052" cy="916052"/>
            </a:xfrm>
          </p:grpSpPr>
          <p:sp>
            <p:nvSpPr>
              <p:cNvPr id="148" name="椭圆 147"/>
              <p:cNvSpPr/>
              <p:nvPr/>
            </p:nvSpPr>
            <p:spPr>
              <a:xfrm>
                <a:off x="2208974" y="1732724"/>
                <a:ext cx="916052" cy="916052"/>
              </a:xfrm>
              <a:prstGeom prst="ellipse">
                <a:avLst/>
              </a:prstGeom>
              <a:solidFill>
                <a:srgbClr val="FFC00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2295525" y="1819275"/>
                <a:ext cx="742950" cy="742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47" name="TextBox 137"/>
            <p:cNvSpPr txBox="1"/>
            <p:nvPr/>
          </p:nvSpPr>
          <p:spPr>
            <a:xfrm>
              <a:off x="5109905" y="1251793"/>
              <a:ext cx="734621" cy="5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2</a:t>
              </a:r>
              <a:r>
                <a:rPr lang="zh-CN" altLang="en-US" sz="1400" b="1" dirty="0"/>
                <a:t>次</a:t>
              </a:r>
              <a:endParaRPr lang="en-US" altLang="zh-CN" sz="1400" b="1" dirty="0"/>
            </a:p>
            <a:p>
              <a:pPr algn="ctr"/>
              <a:r>
                <a:rPr lang="zh-CN" altLang="en-US" sz="1050" b="1" dirty="0"/>
                <a:t>较重急性</a:t>
              </a:r>
              <a:endParaRPr lang="en-US" altLang="zh-CN" sz="1050" b="1" dirty="0"/>
            </a:p>
            <a:p>
              <a:pPr algn="ctr"/>
              <a:r>
                <a:rPr lang="zh-CN" altLang="en-US" sz="1050" b="1" dirty="0"/>
                <a:t>心肌梗死</a:t>
              </a:r>
              <a:endParaRPr lang="zh-CN" altLang="en-US" sz="1050" b="1" dirty="0"/>
            </a:p>
          </p:txBody>
        </p:sp>
      </p:grpSp>
      <p:sp>
        <p:nvSpPr>
          <p:cNvPr id="150" name="任意多边形 140"/>
          <p:cNvSpPr/>
          <p:nvPr/>
        </p:nvSpPr>
        <p:spPr>
          <a:xfrm rot="18900000">
            <a:off x="7780505" y="2156532"/>
            <a:ext cx="289696" cy="289736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151" name="组合 150"/>
          <p:cNvGrpSpPr/>
          <p:nvPr/>
        </p:nvGrpSpPr>
        <p:grpSpPr>
          <a:xfrm>
            <a:off x="6713907" y="2690864"/>
            <a:ext cx="1290021" cy="1985639"/>
            <a:chOff x="1992650" y="4097191"/>
            <a:chExt cx="1468347" cy="2260124"/>
          </a:xfrm>
        </p:grpSpPr>
        <p:sp>
          <p:nvSpPr>
            <p:cNvPr id="152" name="圆角矩形 142"/>
            <p:cNvSpPr/>
            <p:nvPr/>
          </p:nvSpPr>
          <p:spPr>
            <a:xfrm>
              <a:off x="1992650" y="5035679"/>
              <a:ext cx="1406061" cy="1321636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1994602" y="4855679"/>
              <a:ext cx="1466395" cy="328191"/>
              <a:chOff x="2170904" y="3857031"/>
              <a:chExt cx="1466394" cy="328190"/>
            </a:xfrm>
          </p:grpSpPr>
          <p:sp>
            <p:nvSpPr>
              <p:cNvPr id="158" name="圆角矩形 148"/>
              <p:cNvSpPr/>
              <p:nvPr/>
            </p:nvSpPr>
            <p:spPr>
              <a:xfrm>
                <a:off x="2285329" y="3857031"/>
                <a:ext cx="1231046" cy="325884"/>
              </a:xfrm>
              <a:prstGeom prst="roundRect">
                <a:avLst/>
              </a:prstGeom>
              <a:solidFill>
                <a:srgbClr val="005696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文本框 63"/>
              <p:cNvSpPr txBox="1"/>
              <p:nvPr/>
            </p:nvSpPr>
            <p:spPr>
              <a:xfrm>
                <a:off x="2170904" y="3887449"/>
                <a:ext cx="1466394" cy="29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基本保额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2690232" y="4097191"/>
              <a:ext cx="93235" cy="715207"/>
              <a:chOff x="2690232" y="4097191"/>
              <a:chExt cx="93235" cy="715207"/>
            </a:xfrm>
          </p:grpSpPr>
          <p:sp>
            <p:nvSpPr>
              <p:cNvPr id="155" name="椭圆 154"/>
              <p:cNvSpPr/>
              <p:nvPr/>
            </p:nvSpPr>
            <p:spPr>
              <a:xfrm>
                <a:off x="2690232" y="4097191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rgbClr val="E341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690232" y="4719163"/>
                <a:ext cx="93235" cy="9323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7" name="直接连接符 156"/>
              <p:cNvCxnSpPr/>
              <p:nvPr/>
            </p:nvCxnSpPr>
            <p:spPr>
              <a:xfrm rot="5400000">
                <a:off x="2500788" y="4455019"/>
                <a:ext cx="47098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TextBox 150"/>
          <p:cNvSpPr txBox="1"/>
          <p:nvPr/>
        </p:nvSpPr>
        <p:spPr>
          <a:xfrm>
            <a:off x="6704075" y="3746133"/>
            <a:ext cx="13196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000"/>
            </a:lvl1pPr>
          </a:lstStyle>
          <a:p>
            <a:r>
              <a:rPr lang="zh-CN" altLang="en-US" dirty="0"/>
              <a:t>间隔期</a:t>
            </a:r>
            <a:r>
              <a:rPr lang="en-US" altLang="zh-CN" dirty="0"/>
              <a:t>3</a:t>
            </a:r>
            <a:r>
              <a:rPr lang="zh-CN" altLang="en-US" dirty="0"/>
              <a:t>年，</a:t>
            </a:r>
            <a:endParaRPr lang="en-US" altLang="zh-CN" dirty="0"/>
          </a:p>
          <a:p>
            <a:r>
              <a:rPr lang="zh-CN" altLang="en-US" dirty="0"/>
              <a:t>赔付</a:t>
            </a:r>
            <a:r>
              <a:rPr lang="en-US" altLang="zh-CN" dirty="0"/>
              <a:t>2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/>
              <a:t>每次赔</a:t>
            </a:r>
            <a:r>
              <a:rPr lang="en-US" altLang="zh-CN" dirty="0"/>
              <a:t>100%</a:t>
            </a:r>
            <a:r>
              <a:rPr lang="zh-CN" altLang="en-US" sz="800" dirty="0"/>
              <a:t>基本保额</a:t>
            </a:r>
            <a:endParaRPr lang="en-US" altLang="zh-CN" sz="800" dirty="0"/>
          </a:p>
        </p:txBody>
      </p:sp>
      <p:pic>
        <p:nvPicPr>
          <p:cNvPr id="1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501" r="4261" b="20655"/>
          <a:stretch>
            <a:fillRect/>
          </a:stretch>
        </p:blipFill>
        <p:spPr bwMode="auto">
          <a:xfrm>
            <a:off x="3669791" y="878820"/>
            <a:ext cx="5178934" cy="9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TextBox 153"/>
          <p:cNvSpPr txBox="1"/>
          <p:nvPr/>
        </p:nvSpPr>
        <p:spPr>
          <a:xfrm>
            <a:off x="93319" y="4893975"/>
            <a:ext cx="1201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【</a:t>
            </a:r>
            <a:r>
              <a:rPr lang="zh-CN" altLang="en-US" sz="2400" b="1" dirty="0">
                <a:solidFill>
                  <a:schemeClr val="bg1"/>
                </a:solidFill>
              </a:rPr>
              <a:t>安享一生</a:t>
            </a:r>
            <a:r>
              <a:rPr lang="en-US" altLang="zh-CN" sz="2400" b="1" dirty="0">
                <a:solidFill>
                  <a:schemeClr val="bg1"/>
                </a:solidFill>
              </a:rPr>
              <a:t>】</a:t>
            </a:r>
            <a:r>
              <a:rPr lang="zh-CN" altLang="en-US" sz="2400" b="1" dirty="0">
                <a:solidFill>
                  <a:schemeClr val="bg1"/>
                </a:solidFill>
              </a:rPr>
              <a:t>：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63500" dir="6180000" algn="tl" rotWithShape="0">
                    <a:prstClr val="black"/>
                  </a:outerShdw>
                </a:effectLst>
              </a:rPr>
              <a:t>未成年人</a:t>
            </a:r>
            <a:r>
              <a:rPr lang="zh-CN" altLang="en-US" sz="2400" b="1" dirty="0">
                <a:solidFill>
                  <a:schemeClr val="bg1"/>
                </a:solidFill>
                <a:effectLst/>
              </a:rPr>
              <a:t>最高赔付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63500" dir="6180000" algn="tl" rotWithShape="0">
                    <a:prstClr val="black"/>
                  </a:outerShdw>
                </a:effectLst>
              </a:rPr>
              <a:t>14.9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76200" dir="5460000" algn="tl" rotWithShape="0">
                    <a:prstClr val="black"/>
                  </a:outerShdw>
                </a:effectLst>
              </a:rPr>
              <a:t>倍</a:t>
            </a:r>
            <a:r>
              <a:rPr lang="zh-CN" altLang="en-US" sz="2400" b="1" dirty="0">
                <a:solidFill>
                  <a:schemeClr val="bg1"/>
                </a:solidFill>
                <a:effectLst/>
              </a:rPr>
              <a:t>基本保额；成年人最高赔付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50800" dist="76200" dir="5460000" algn="tl" rotWithShape="0">
                    <a:prstClr val="black"/>
                  </a:outerShdw>
                </a:effectLst>
              </a:rPr>
              <a:t>13.9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76200" dir="5460000" algn="tl" rotWithShape="0">
                    <a:prstClr val="black"/>
                  </a:outerShdw>
                </a:effectLst>
              </a:rPr>
              <a:t>倍</a:t>
            </a:r>
            <a:r>
              <a:rPr lang="zh-CN" altLang="en-US" sz="2400" b="1" dirty="0">
                <a:solidFill>
                  <a:schemeClr val="bg1"/>
                </a:solidFill>
                <a:effectLst/>
              </a:rPr>
              <a:t>基本保额</a:t>
            </a:r>
            <a:endParaRPr lang="zh-CN" altLang="en-US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63" name="图片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 txBox="1"/>
          <p:nvPr/>
        </p:nvSpPr>
        <p:spPr>
          <a:xfrm>
            <a:off x="160201" y="291815"/>
            <a:ext cx="520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kumimoji="1" lang="en-US" altLang="zh-CN" sz="2800" b="1" dirty="0">
                <a:solidFill>
                  <a:srgbClr val="005696"/>
                </a:solidFill>
                <a:latin typeface="+mj-ea"/>
                <a:ea typeface="+mj-ea"/>
              </a:rPr>
              <a:t>【</a:t>
            </a: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安享一生</a:t>
            </a:r>
            <a:r>
              <a:rPr kumimoji="1" lang="en-US" altLang="zh-CN" sz="2800" b="1" dirty="0">
                <a:solidFill>
                  <a:srgbClr val="005696"/>
                </a:solidFill>
                <a:latin typeface="+mj-ea"/>
                <a:ea typeface="+mj-ea"/>
              </a:rPr>
              <a:t>】</a:t>
            </a: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形态与规则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37477" y="1363094"/>
            <a:ext cx="9351592" cy="3627985"/>
            <a:chOff x="1149105" y="1251592"/>
            <a:chExt cx="9644212" cy="3741509"/>
          </a:xfrm>
        </p:grpSpPr>
        <p:grpSp>
          <p:nvGrpSpPr>
            <p:cNvPr id="43" name="组合 42"/>
            <p:cNvGrpSpPr/>
            <p:nvPr/>
          </p:nvGrpSpPr>
          <p:grpSpPr>
            <a:xfrm>
              <a:off x="1149105" y="1375891"/>
              <a:ext cx="3501326" cy="3617210"/>
              <a:chOff x="726430" y="1375890"/>
              <a:chExt cx="3668935" cy="3790366"/>
            </a:xfrm>
          </p:grpSpPr>
          <p:cxnSp>
            <p:nvCxnSpPr>
              <p:cNvPr id="54" name="Straight Connector 77"/>
              <p:cNvCxnSpPr/>
              <p:nvPr/>
            </p:nvCxnSpPr>
            <p:spPr>
              <a:xfrm>
                <a:off x="2948198" y="3668315"/>
                <a:ext cx="582893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组合 54"/>
              <p:cNvGrpSpPr/>
              <p:nvPr/>
            </p:nvGrpSpPr>
            <p:grpSpPr>
              <a:xfrm>
                <a:off x="726430" y="1375890"/>
                <a:ext cx="3668935" cy="3790366"/>
                <a:chOff x="726430" y="1375890"/>
                <a:chExt cx="3668935" cy="379036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1064841" y="2908191"/>
                  <a:ext cx="1476725" cy="1476713"/>
                  <a:chOff x="1321304" y="3088426"/>
                  <a:chExt cx="1283322" cy="1283312"/>
                </a:xfrm>
              </p:grpSpPr>
              <p:sp>
                <p:nvSpPr>
                  <p:cNvPr id="79" name="Oval 69"/>
                  <p:cNvSpPr/>
                  <p:nvPr/>
                </p:nvSpPr>
                <p:spPr>
                  <a:xfrm>
                    <a:off x="1321304" y="3088426"/>
                    <a:ext cx="1283322" cy="1283312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7150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字魂59号-创粗黑" panose="00000500000000000000" charset="-122"/>
                    </a:endParaRPr>
                  </a:p>
                </p:txBody>
              </p:sp>
              <p:sp>
                <p:nvSpPr>
                  <p:cNvPr id="80" name="TextBox 29"/>
                  <p:cNvSpPr txBox="1"/>
                  <p:nvPr/>
                </p:nvSpPr>
                <p:spPr>
                  <a:xfrm>
                    <a:off x="1484010" y="3389820"/>
                    <a:ext cx="984244" cy="7804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5696"/>
                        </a:solidFill>
                      </a:rPr>
                      <a:t>安享</a:t>
                    </a:r>
                    <a:endParaRPr lang="en-US" altLang="zh-CN" sz="2400" b="1" dirty="0">
                      <a:solidFill>
                        <a:srgbClr val="005696"/>
                      </a:solidFill>
                    </a:endParaRPr>
                  </a:p>
                  <a:p>
                    <a:pPr algn="ctr"/>
                    <a:r>
                      <a:rPr lang="zh-CN" altLang="en-US" sz="2400" b="1" dirty="0">
                        <a:solidFill>
                          <a:srgbClr val="005696"/>
                        </a:solidFill>
                      </a:rPr>
                      <a:t>一生</a:t>
                    </a:r>
                    <a:endParaRPr lang="zh-CN" altLang="en-US" sz="2400" b="1" dirty="0">
                      <a:solidFill>
                        <a:srgbClr val="005696"/>
                      </a:solidFill>
                    </a:endParaRPr>
                  </a:p>
                </p:txBody>
              </p:sp>
            </p:grpSp>
            <p:sp>
              <p:nvSpPr>
                <p:cNvPr id="57" name="Arc 52"/>
                <p:cNvSpPr/>
                <p:nvPr/>
              </p:nvSpPr>
              <p:spPr>
                <a:xfrm rot="122830">
                  <a:off x="726430" y="2569505"/>
                  <a:ext cx="2128162" cy="2128161"/>
                </a:xfrm>
                <a:prstGeom prst="arc">
                  <a:avLst>
                    <a:gd name="adj1" fmla="val 16200000"/>
                    <a:gd name="adj2" fmla="val 5507395"/>
                  </a:avLst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cxnSp>
              <p:nvCxnSpPr>
                <p:cNvPr id="58" name="Straight Connector 73"/>
                <p:cNvCxnSpPr/>
                <p:nvPr/>
              </p:nvCxnSpPr>
              <p:spPr>
                <a:xfrm rot="20664416" flipV="1">
                  <a:off x="2679134" y="2828855"/>
                  <a:ext cx="763991" cy="192149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76"/>
                <p:cNvCxnSpPr>
                  <a:endCxn id="65" idx="1"/>
                </p:cNvCxnSpPr>
                <p:nvPr/>
              </p:nvCxnSpPr>
              <p:spPr>
                <a:xfrm rot="20664416">
                  <a:off x="2805937" y="4138316"/>
                  <a:ext cx="485138" cy="47699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5"/>
                <p:cNvSpPr/>
                <p:nvPr/>
              </p:nvSpPr>
              <p:spPr>
                <a:xfrm rot="20664416">
                  <a:off x="2578334" y="2964808"/>
                  <a:ext cx="292496" cy="292496"/>
                </a:xfrm>
                <a:prstGeom prst="ellipse">
                  <a:avLst/>
                </a:prstGeom>
                <a:solidFill>
                  <a:srgbClr val="0070C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sp>
              <p:nvSpPr>
                <p:cNvPr id="61" name="Oval 56"/>
                <p:cNvSpPr/>
                <p:nvPr/>
              </p:nvSpPr>
              <p:spPr>
                <a:xfrm rot="20664416">
                  <a:off x="2717520" y="3518117"/>
                  <a:ext cx="292496" cy="292496"/>
                </a:xfrm>
                <a:prstGeom prst="ellipse">
                  <a:avLst/>
                </a:prstGeom>
                <a:solidFill>
                  <a:schemeClr val="accent4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sp>
              <p:nvSpPr>
                <p:cNvPr id="62" name="Oval 57"/>
                <p:cNvSpPr/>
                <p:nvPr/>
              </p:nvSpPr>
              <p:spPr>
                <a:xfrm rot="20664416">
                  <a:off x="2575496" y="4049398"/>
                  <a:ext cx="292496" cy="292496"/>
                </a:xfrm>
                <a:prstGeom prst="ellipse">
                  <a:avLst/>
                </a:prstGeom>
                <a:solidFill>
                  <a:srgbClr val="0070C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sp>
              <p:nvSpPr>
                <p:cNvPr id="63" name="Oval 79"/>
                <p:cNvSpPr/>
                <p:nvPr/>
              </p:nvSpPr>
              <p:spPr>
                <a:xfrm rot="20664416">
                  <a:off x="3289111" y="2083579"/>
                  <a:ext cx="838266" cy="838262"/>
                </a:xfrm>
                <a:prstGeom prst="ellipse">
                  <a:avLst/>
                </a:prstGeom>
                <a:solidFill>
                  <a:srgbClr val="0070C0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sp>
              <p:nvSpPr>
                <p:cNvPr id="64" name="Oval 80"/>
                <p:cNvSpPr/>
                <p:nvPr/>
              </p:nvSpPr>
              <p:spPr>
                <a:xfrm rot="20664416">
                  <a:off x="3557099" y="3197531"/>
                  <a:ext cx="838266" cy="838262"/>
                </a:xfrm>
                <a:prstGeom prst="ellipse">
                  <a:avLst/>
                </a:prstGeom>
                <a:solidFill>
                  <a:schemeClr val="accent4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sp>
              <p:nvSpPr>
                <p:cNvPr id="65" name="Oval 81"/>
                <p:cNvSpPr/>
                <p:nvPr/>
              </p:nvSpPr>
              <p:spPr>
                <a:xfrm rot="20664416">
                  <a:off x="3292252" y="4327994"/>
                  <a:ext cx="838266" cy="838262"/>
                </a:xfrm>
                <a:prstGeom prst="ellipse">
                  <a:avLst/>
                </a:prstGeom>
                <a:solidFill>
                  <a:srgbClr val="0070C0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字魂59号-创粗黑" panose="00000500000000000000" charset="-122"/>
                  </a:endParaRPr>
                </a:p>
              </p:txBody>
            </p:sp>
            <p:grpSp>
              <p:nvGrpSpPr>
                <p:cNvPr id="66" name="组合 65"/>
                <p:cNvGrpSpPr/>
                <p:nvPr/>
              </p:nvGrpSpPr>
              <p:grpSpPr>
                <a:xfrm rot="20664416">
                  <a:off x="2025533" y="1375890"/>
                  <a:ext cx="1393095" cy="1372870"/>
                  <a:chOff x="2579337" y="1736410"/>
                  <a:chExt cx="1393095" cy="1372870"/>
                </a:xfrm>
              </p:grpSpPr>
              <p:cxnSp>
                <p:nvCxnSpPr>
                  <p:cNvPr id="75" name="Straight Connector 71"/>
                  <p:cNvCxnSpPr>
                    <a:endCxn id="77" idx="3"/>
                  </p:cNvCxnSpPr>
                  <p:nvPr/>
                </p:nvCxnSpPr>
                <p:spPr>
                  <a:xfrm flipV="1">
                    <a:off x="2717409" y="2451911"/>
                    <a:ext cx="539518" cy="49910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54"/>
                  <p:cNvSpPr/>
                  <p:nvPr/>
                </p:nvSpPr>
                <p:spPr>
                  <a:xfrm>
                    <a:off x="2579337" y="2816784"/>
                    <a:ext cx="292496" cy="29249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字魂59号-创粗黑" panose="00000500000000000000" charset="-122"/>
                    </a:endParaRPr>
                  </a:p>
                </p:txBody>
              </p:sp>
              <p:sp>
                <p:nvSpPr>
                  <p:cNvPr id="77" name="Oval 78"/>
                  <p:cNvSpPr/>
                  <p:nvPr/>
                </p:nvSpPr>
                <p:spPr>
                  <a:xfrm>
                    <a:off x="3134166" y="1736410"/>
                    <a:ext cx="838266" cy="838262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571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字魂59号-创粗黑" panose="00000500000000000000" charset="-122"/>
                    </a:endParaRPr>
                  </a:p>
                </p:txBody>
              </p:sp>
              <p:sp>
                <p:nvSpPr>
                  <p:cNvPr id="78" name="TextBox 30"/>
                  <p:cNvSpPr txBox="1"/>
                  <p:nvPr/>
                </p:nvSpPr>
                <p:spPr>
                  <a:xfrm rot="935584">
                    <a:off x="3228354" y="1858082"/>
                    <a:ext cx="6595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/>
                      <a:t>投保年龄</a:t>
                    </a:r>
                    <a:endParaRPr lang="zh-CN" altLang="en-US" sz="1600" b="1" dirty="0"/>
                  </a:p>
                </p:txBody>
              </p:sp>
            </p:grpSp>
            <p:sp>
              <p:nvSpPr>
                <p:cNvPr id="67" name="TextBox 31"/>
                <p:cNvSpPr txBox="1"/>
                <p:nvPr/>
              </p:nvSpPr>
              <p:spPr>
                <a:xfrm>
                  <a:off x="3662578" y="3306932"/>
                  <a:ext cx="6595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/>
                    <a:t>保险期间</a:t>
                  </a:r>
                  <a:endParaRPr lang="zh-CN" altLang="en-US" sz="1600" b="1" dirty="0"/>
                </a:p>
              </p:txBody>
            </p:sp>
            <p:sp>
              <p:nvSpPr>
                <p:cNvPr id="68" name="TextBox 32"/>
                <p:cNvSpPr txBox="1"/>
                <p:nvPr/>
              </p:nvSpPr>
              <p:spPr>
                <a:xfrm>
                  <a:off x="3384259" y="2193599"/>
                  <a:ext cx="6595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缴费期间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TextBox 33"/>
                <p:cNvSpPr txBox="1"/>
                <p:nvPr/>
              </p:nvSpPr>
              <p:spPr>
                <a:xfrm>
                  <a:off x="3387575" y="4447436"/>
                  <a:ext cx="6595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缴费</a:t>
                  </a:r>
                  <a:endParaRPr lang="en-US" altLang="zh-CN" sz="16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方式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3899179" y="1729398"/>
              <a:ext cx="6081563" cy="3098493"/>
              <a:chOff x="3459861" y="1910544"/>
              <a:chExt cx="7008114" cy="3098493"/>
            </a:xfrm>
          </p:grpSpPr>
          <p:cxnSp>
            <p:nvCxnSpPr>
              <p:cNvPr id="49" name="直接连接符 3"/>
              <p:cNvCxnSpPr/>
              <p:nvPr/>
            </p:nvCxnSpPr>
            <p:spPr>
              <a:xfrm>
                <a:off x="3459861" y="1910544"/>
                <a:ext cx="5969889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3"/>
              <p:cNvCxnSpPr/>
              <p:nvPr/>
            </p:nvCxnSpPr>
            <p:spPr>
              <a:xfrm>
                <a:off x="4052095" y="2927557"/>
                <a:ext cx="5969889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3"/>
              <p:cNvCxnSpPr/>
              <p:nvPr/>
            </p:nvCxnSpPr>
            <p:spPr>
              <a:xfrm>
                <a:off x="4498086" y="3907255"/>
                <a:ext cx="5969889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3"/>
              <p:cNvCxnSpPr/>
              <p:nvPr/>
            </p:nvCxnSpPr>
            <p:spPr>
              <a:xfrm>
                <a:off x="4221861" y="5009037"/>
                <a:ext cx="5969889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5132485" y="1251592"/>
              <a:ext cx="5108335" cy="412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/>
                <a:t>0</a:t>
              </a:r>
              <a:r>
                <a:rPr lang="zh-CN" altLang="zh-CN" sz="2000" b="1" dirty="0"/>
                <a:t>岁（出生满</a:t>
              </a:r>
              <a:r>
                <a:rPr lang="en-US" altLang="zh-CN" sz="2000" b="1" dirty="0"/>
                <a:t>30</a:t>
              </a:r>
              <a:r>
                <a:rPr lang="zh-CN" altLang="zh-CN" sz="2000" b="1" dirty="0"/>
                <a:t>天）</a:t>
              </a:r>
              <a:r>
                <a:rPr lang="en-US" altLang="zh-CN" sz="2000" b="1" dirty="0"/>
                <a:t>- 60</a:t>
              </a:r>
              <a:r>
                <a:rPr lang="zh-CN" altLang="zh-CN" sz="2000" b="1" dirty="0"/>
                <a:t>周岁</a:t>
              </a:r>
              <a:endParaRPr lang="zh-CN" altLang="en-US" sz="2000" b="1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451598" y="2223898"/>
              <a:ext cx="5007025" cy="412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/>
                <a:t>趸缴，</a:t>
              </a:r>
              <a:r>
                <a:rPr lang="en-US" altLang="zh-CN" sz="2000" b="1" dirty="0"/>
                <a:t>3/5/10/15/20/30</a:t>
              </a:r>
              <a:r>
                <a:rPr lang="zh-CN" altLang="zh-CN" sz="2000" b="1" dirty="0"/>
                <a:t>年</a:t>
              </a:r>
              <a:endParaRPr lang="zh-CN" altLang="en-US" sz="2000" b="1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5585166" y="4320504"/>
              <a:ext cx="5208151" cy="412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/>
                <a:t>趸缴，年</a:t>
              </a:r>
              <a:r>
                <a:rPr lang="en-US" altLang="zh-CN" sz="2000" b="1" dirty="0"/>
                <a:t>/</a:t>
              </a:r>
              <a:r>
                <a:rPr lang="zh-CN" altLang="zh-CN" sz="2000" b="1" dirty="0"/>
                <a:t>月缴</a:t>
              </a:r>
              <a:r>
                <a:rPr lang="zh-CN" altLang="en-US" sz="2000" b="1" dirty="0"/>
                <a:t>；</a:t>
              </a:r>
              <a:r>
                <a:rPr lang="zh-CN" altLang="zh-CN" sz="2000" b="1" dirty="0"/>
                <a:t>月缴</a:t>
              </a:r>
              <a:r>
                <a:rPr lang="en-US" altLang="zh-CN" sz="2000" b="1" dirty="0"/>
                <a:t>=</a:t>
              </a:r>
              <a:r>
                <a:rPr lang="zh-CN" altLang="zh-CN" sz="2000" b="1" dirty="0"/>
                <a:t>年缴</a:t>
              </a:r>
              <a:r>
                <a:rPr lang="en-US" altLang="zh-CN" sz="2000" b="1" dirty="0"/>
                <a:t>*0.09</a:t>
              </a:r>
              <a:endParaRPr lang="zh-CN" altLang="en-US" sz="2000" b="1" dirty="0"/>
            </a:p>
          </p:txBody>
        </p:sp>
        <p:sp>
          <p:nvSpPr>
            <p:cNvPr id="48" name="TextBox 62"/>
            <p:cNvSpPr txBox="1"/>
            <p:nvPr/>
          </p:nvSpPr>
          <p:spPr>
            <a:xfrm>
              <a:off x="6020142" y="3228333"/>
              <a:ext cx="1357468" cy="41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终身</a:t>
              </a:r>
              <a:endParaRPr lang="zh-CN" altLang="en-US" sz="2000" b="1" dirty="0"/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9081" y="5491694"/>
            <a:ext cx="2055444" cy="673167"/>
            <a:chOff x="5472609" y="4441488"/>
            <a:chExt cx="1129270" cy="673167"/>
          </a:xfrm>
        </p:grpSpPr>
        <p:sp>
          <p:nvSpPr>
            <p:cNvPr id="3" name="Freeform: Shape 27"/>
            <p:cNvSpPr/>
            <p:nvPr/>
          </p:nvSpPr>
          <p:spPr>
            <a:xfrm>
              <a:off x="5472609" y="4441488"/>
              <a:ext cx="1129270" cy="673167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rgbClr val="005696"/>
            </a:solidFill>
            <a:ln w="38100">
              <a:solidFill>
                <a:schemeClr val="bg1"/>
              </a:solidFill>
              <a:prstDash val="sysDot"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ea"/>
                <a:sym typeface="+mn-lt"/>
              </a:endParaRPr>
            </a:p>
          </p:txBody>
        </p:sp>
        <p:sp>
          <p:nvSpPr>
            <p:cNvPr id="4" name="TextBox 63"/>
            <p:cNvSpPr txBox="1"/>
            <p:nvPr/>
          </p:nvSpPr>
          <p:spPr>
            <a:xfrm>
              <a:off x="5519936" y="4625150"/>
              <a:ext cx="87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合同继续有效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6348" y="4906589"/>
            <a:ext cx="1840230" cy="1840230"/>
            <a:chOff x="1729190" y="5481387"/>
            <a:chExt cx="1840230" cy="1840230"/>
          </a:xfrm>
        </p:grpSpPr>
        <p:grpSp>
          <p:nvGrpSpPr>
            <p:cNvPr id="6" name="组合 5"/>
            <p:cNvGrpSpPr/>
            <p:nvPr/>
          </p:nvGrpSpPr>
          <p:grpSpPr>
            <a:xfrm>
              <a:off x="1729190" y="5481387"/>
              <a:ext cx="1840230" cy="1840230"/>
              <a:chOff x="3512681" y="2664460"/>
              <a:chExt cx="1669098" cy="1669098"/>
            </a:xfrm>
          </p:grpSpPr>
          <p:sp>
            <p:nvSpPr>
              <p:cNvPr id="8" name="任意多边形 58"/>
              <p:cNvSpPr/>
              <p:nvPr/>
            </p:nvSpPr>
            <p:spPr>
              <a:xfrm>
                <a:off x="3512681" y="2664460"/>
                <a:ext cx="1669098" cy="1669098"/>
              </a:xfrm>
              <a:custGeom>
                <a:avLst/>
                <a:gdLst>
                  <a:gd name="connsiteX0" fmla="*/ 800633 w 1669098"/>
                  <a:gd name="connsiteY0" fmla="*/ 0 h 1669098"/>
                  <a:gd name="connsiteX1" fmla="*/ 868465 w 1669098"/>
                  <a:gd name="connsiteY1" fmla="*/ 0 h 1669098"/>
                  <a:gd name="connsiteX2" fmla="*/ 885423 w 1669098"/>
                  <a:gd name="connsiteY2" fmla="*/ 16958 h 1669098"/>
                  <a:gd name="connsiteX3" fmla="*/ 885423 w 1669098"/>
                  <a:gd name="connsiteY3" fmla="*/ 76706 h 1669098"/>
                  <a:gd name="connsiteX4" fmla="*/ 912297 w 1669098"/>
                  <a:gd name="connsiteY4" fmla="*/ 78063 h 1669098"/>
                  <a:gd name="connsiteX5" fmla="*/ 981741 w 1669098"/>
                  <a:gd name="connsiteY5" fmla="*/ 88661 h 1669098"/>
                  <a:gd name="connsiteX6" fmla="*/ 997017 w 1669098"/>
                  <a:gd name="connsiteY6" fmla="*/ 31650 h 1669098"/>
                  <a:gd name="connsiteX7" fmla="*/ 1017786 w 1669098"/>
                  <a:gd name="connsiteY7" fmla="*/ 19658 h 1669098"/>
                  <a:gd name="connsiteX8" fmla="*/ 1083307 w 1669098"/>
                  <a:gd name="connsiteY8" fmla="*/ 37215 h 1669098"/>
                  <a:gd name="connsiteX9" fmla="*/ 1095298 w 1669098"/>
                  <a:gd name="connsiteY9" fmla="*/ 57984 h 1669098"/>
                  <a:gd name="connsiteX10" fmla="*/ 1079226 w 1669098"/>
                  <a:gd name="connsiteY10" fmla="*/ 117966 h 1669098"/>
                  <a:gd name="connsiteX11" fmla="*/ 1130536 w 1669098"/>
                  <a:gd name="connsiteY11" fmla="*/ 133894 h 1669098"/>
                  <a:gd name="connsiteX12" fmla="*/ 1168448 w 1669098"/>
                  <a:gd name="connsiteY12" fmla="*/ 154472 h 1669098"/>
                  <a:gd name="connsiteX13" fmla="*/ 1199286 w 1669098"/>
                  <a:gd name="connsiteY13" fmla="*/ 101058 h 1669098"/>
                  <a:gd name="connsiteX14" fmla="*/ 1222451 w 1669098"/>
                  <a:gd name="connsiteY14" fmla="*/ 94851 h 1669098"/>
                  <a:gd name="connsiteX15" fmla="*/ 1281196 w 1669098"/>
                  <a:gd name="connsiteY15" fmla="*/ 128766 h 1669098"/>
                  <a:gd name="connsiteX16" fmla="*/ 1287403 w 1669098"/>
                  <a:gd name="connsiteY16" fmla="*/ 151932 h 1669098"/>
                  <a:gd name="connsiteX17" fmla="*/ 1257903 w 1669098"/>
                  <a:gd name="connsiteY17" fmla="*/ 203027 h 1669098"/>
                  <a:gd name="connsiteX18" fmla="*/ 1259703 w 1669098"/>
                  <a:gd name="connsiteY18" fmla="*/ 204003 h 1669098"/>
                  <a:gd name="connsiteX19" fmla="*/ 1332821 w 1669098"/>
                  <a:gd name="connsiteY19" fmla="*/ 264331 h 1669098"/>
                  <a:gd name="connsiteX20" fmla="*/ 1376700 w 1669098"/>
                  <a:gd name="connsiteY20" fmla="*/ 220452 h 1669098"/>
                  <a:gd name="connsiteX21" fmla="*/ 1400682 w 1669098"/>
                  <a:gd name="connsiteY21" fmla="*/ 220452 h 1669098"/>
                  <a:gd name="connsiteX22" fmla="*/ 1448646 w 1669098"/>
                  <a:gd name="connsiteY22" fmla="*/ 268416 h 1669098"/>
                  <a:gd name="connsiteX23" fmla="*/ 1448646 w 1669098"/>
                  <a:gd name="connsiteY23" fmla="*/ 292398 h 1669098"/>
                  <a:gd name="connsiteX24" fmla="*/ 1404767 w 1669098"/>
                  <a:gd name="connsiteY24" fmla="*/ 336277 h 1669098"/>
                  <a:gd name="connsiteX25" fmla="*/ 1465095 w 1669098"/>
                  <a:gd name="connsiteY25" fmla="*/ 409395 h 1669098"/>
                  <a:gd name="connsiteX26" fmla="*/ 1466071 w 1669098"/>
                  <a:gd name="connsiteY26" fmla="*/ 411195 h 1669098"/>
                  <a:gd name="connsiteX27" fmla="*/ 1517167 w 1669098"/>
                  <a:gd name="connsiteY27" fmla="*/ 381695 h 1669098"/>
                  <a:gd name="connsiteX28" fmla="*/ 1540332 w 1669098"/>
                  <a:gd name="connsiteY28" fmla="*/ 387902 h 1669098"/>
                  <a:gd name="connsiteX29" fmla="*/ 1574248 w 1669098"/>
                  <a:gd name="connsiteY29" fmla="*/ 446647 h 1669098"/>
                  <a:gd name="connsiteX30" fmla="*/ 1568041 w 1669098"/>
                  <a:gd name="connsiteY30" fmla="*/ 469812 h 1669098"/>
                  <a:gd name="connsiteX31" fmla="*/ 1514626 w 1669098"/>
                  <a:gd name="connsiteY31" fmla="*/ 500651 h 1669098"/>
                  <a:gd name="connsiteX32" fmla="*/ 1535204 w 1669098"/>
                  <a:gd name="connsiteY32" fmla="*/ 538562 h 1669098"/>
                  <a:gd name="connsiteX33" fmla="*/ 1551132 w 1669098"/>
                  <a:gd name="connsiteY33" fmla="*/ 589872 h 1669098"/>
                  <a:gd name="connsiteX34" fmla="*/ 1611114 w 1669098"/>
                  <a:gd name="connsiteY34" fmla="*/ 573800 h 1669098"/>
                  <a:gd name="connsiteX35" fmla="*/ 1631883 w 1669098"/>
                  <a:gd name="connsiteY35" fmla="*/ 585792 h 1669098"/>
                  <a:gd name="connsiteX36" fmla="*/ 1649440 w 1669098"/>
                  <a:gd name="connsiteY36" fmla="*/ 651312 h 1669098"/>
                  <a:gd name="connsiteX37" fmla="*/ 1637448 w 1669098"/>
                  <a:gd name="connsiteY37" fmla="*/ 672081 h 1669098"/>
                  <a:gd name="connsiteX38" fmla="*/ 1580437 w 1669098"/>
                  <a:gd name="connsiteY38" fmla="*/ 687357 h 1669098"/>
                  <a:gd name="connsiteX39" fmla="*/ 1591035 w 1669098"/>
                  <a:gd name="connsiteY39" fmla="*/ 756801 h 1669098"/>
                  <a:gd name="connsiteX40" fmla="*/ 1592392 w 1669098"/>
                  <a:gd name="connsiteY40" fmla="*/ 783675 h 1669098"/>
                  <a:gd name="connsiteX41" fmla="*/ 1652140 w 1669098"/>
                  <a:gd name="connsiteY41" fmla="*/ 783675 h 1669098"/>
                  <a:gd name="connsiteX42" fmla="*/ 1669098 w 1669098"/>
                  <a:gd name="connsiteY42" fmla="*/ 800633 h 1669098"/>
                  <a:gd name="connsiteX43" fmla="*/ 1669098 w 1669098"/>
                  <a:gd name="connsiteY43" fmla="*/ 868465 h 1669098"/>
                  <a:gd name="connsiteX44" fmla="*/ 1652140 w 1669098"/>
                  <a:gd name="connsiteY44" fmla="*/ 885423 h 1669098"/>
                  <a:gd name="connsiteX45" fmla="*/ 1592392 w 1669098"/>
                  <a:gd name="connsiteY45" fmla="*/ 885423 h 1669098"/>
                  <a:gd name="connsiteX46" fmla="*/ 1591035 w 1669098"/>
                  <a:gd name="connsiteY46" fmla="*/ 912297 h 1669098"/>
                  <a:gd name="connsiteX47" fmla="*/ 1580437 w 1669098"/>
                  <a:gd name="connsiteY47" fmla="*/ 981741 h 1669098"/>
                  <a:gd name="connsiteX48" fmla="*/ 1637448 w 1669098"/>
                  <a:gd name="connsiteY48" fmla="*/ 997017 h 1669098"/>
                  <a:gd name="connsiteX49" fmla="*/ 1649440 w 1669098"/>
                  <a:gd name="connsiteY49" fmla="*/ 1017786 h 1669098"/>
                  <a:gd name="connsiteX50" fmla="*/ 1631883 w 1669098"/>
                  <a:gd name="connsiteY50" fmla="*/ 1083307 h 1669098"/>
                  <a:gd name="connsiteX51" fmla="*/ 1611114 w 1669098"/>
                  <a:gd name="connsiteY51" fmla="*/ 1095298 h 1669098"/>
                  <a:gd name="connsiteX52" fmla="*/ 1551132 w 1669098"/>
                  <a:gd name="connsiteY52" fmla="*/ 1079226 h 1669098"/>
                  <a:gd name="connsiteX53" fmla="*/ 1535204 w 1669098"/>
                  <a:gd name="connsiteY53" fmla="*/ 1130536 h 1669098"/>
                  <a:gd name="connsiteX54" fmla="*/ 1514626 w 1669098"/>
                  <a:gd name="connsiteY54" fmla="*/ 1168447 h 1669098"/>
                  <a:gd name="connsiteX55" fmla="*/ 1568041 w 1669098"/>
                  <a:gd name="connsiteY55" fmla="*/ 1199286 h 1669098"/>
                  <a:gd name="connsiteX56" fmla="*/ 1574248 w 1669098"/>
                  <a:gd name="connsiteY56" fmla="*/ 1222451 h 1669098"/>
                  <a:gd name="connsiteX57" fmla="*/ 1540332 w 1669098"/>
                  <a:gd name="connsiteY57" fmla="*/ 1281196 h 1669098"/>
                  <a:gd name="connsiteX58" fmla="*/ 1517167 w 1669098"/>
                  <a:gd name="connsiteY58" fmla="*/ 1287403 h 1669098"/>
                  <a:gd name="connsiteX59" fmla="*/ 1466071 w 1669098"/>
                  <a:gd name="connsiteY59" fmla="*/ 1257903 h 1669098"/>
                  <a:gd name="connsiteX60" fmla="*/ 1465095 w 1669098"/>
                  <a:gd name="connsiteY60" fmla="*/ 1259703 h 1669098"/>
                  <a:gd name="connsiteX61" fmla="*/ 1404767 w 1669098"/>
                  <a:gd name="connsiteY61" fmla="*/ 1332821 h 1669098"/>
                  <a:gd name="connsiteX62" fmla="*/ 1448646 w 1669098"/>
                  <a:gd name="connsiteY62" fmla="*/ 1376700 h 1669098"/>
                  <a:gd name="connsiteX63" fmla="*/ 1448646 w 1669098"/>
                  <a:gd name="connsiteY63" fmla="*/ 1400682 h 1669098"/>
                  <a:gd name="connsiteX64" fmla="*/ 1400682 w 1669098"/>
                  <a:gd name="connsiteY64" fmla="*/ 1448647 h 1669098"/>
                  <a:gd name="connsiteX65" fmla="*/ 1376700 w 1669098"/>
                  <a:gd name="connsiteY65" fmla="*/ 1448647 h 1669098"/>
                  <a:gd name="connsiteX66" fmla="*/ 1332820 w 1669098"/>
                  <a:gd name="connsiteY66" fmla="*/ 1404767 h 1669098"/>
                  <a:gd name="connsiteX67" fmla="*/ 1259703 w 1669098"/>
                  <a:gd name="connsiteY67" fmla="*/ 1465095 h 1669098"/>
                  <a:gd name="connsiteX68" fmla="*/ 1257903 w 1669098"/>
                  <a:gd name="connsiteY68" fmla="*/ 1466071 h 1669098"/>
                  <a:gd name="connsiteX69" fmla="*/ 1287403 w 1669098"/>
                  <a:gd name="connsiteY69" fmla="*/ 1517167 h 1669098"/>
                  <a:gd name="connsiteX70" fmla="*/ 1281196 w 1669098"/>
                  <a:gd name="connsiteY70" fmla="*/ 1540332 h 1669098"/>
                  <a:gd name="connsiteX71" fmla="*/ 1222451 w 1669098"/>
                  <a:gd name="connsiteY71" fmla="*/ 1574248 h 1669098"/>
                  <a:gd name="connsiteX72" fmla="*/ 1199286 w 1669098"/>
                  <a:gd name="connsiteY72" fmla="*/ 1568041 h 1669098"/>
                  <a:gd name="connsiteX73" fmla="*/ 1168447 w 1669098"/>
                  <a:gd name="connsiteY73" fmla="*/ 1514626 h 1669098"/>
                  <a:gd name="connsiteX74" fmla="*/ 1130536 w 1669098"/>
                  <a:gd name="connsiteY74" fmla="*/ 1535204 h 1669098"/>
                  <a:gd name="connsiteX75" fmla="*/ 1079226 w 1669098"/>
                  <a:gd name="connsiteY75" fmla="*/ 1551132 h 1669098"/>
                  <a:gd name="connsiteX76" fmla="*/ 1095298 w 1669098"/>
                  <a:gd name="connsiteY76" fmla="*/ 1611114 h 1669098"/>
                  <a:gd name="connsiteX77" fmla="*/ 1083307 w 1669098"/>
                  <a:gd name="connsiteY77" fmla="*/ 1631883 h 1669098"/>
                  <a:gd name="connsiteX78" fmla="*/ 1017786 w 1669098"/>
                  <a:gd name="connsiteY78" fmla="*/ 1649440 h 1669098"/>
                  <a:gd name="connsiteX79" fmla="*/ 997017 w 1669098"/>
                  <a:gd name="connsiteY79" fmla="*/ 1637448 h 1669098"/>
                  <a:gd name="connsiteX80" fmla="*/ 981741 w 1669098"/>
                  <a:gd name="connsiteY80" fmla="*/ 1580437 h 1669098"/>
                  <a:gd name="connsiteX81" fmla="*/ 912297 w 1669098"/>
                  <a:gd name="connsiteY81" fmla="*/ 1591035 h 1669098"/>
                  <a:gd name="connsiteX82" fmla="*/ 885423 w 1669098"/>
                  <a:gd name="connsiteY82" fmla="*/ 1592392 h 1669098"/>
                  <a:gd name="connsiteX83" fmla="*/ 885423 w 1669098"/>
                  <a:gd name="connsiteY83" fmla="*/ 1652140 h 1669098"/>
                  <a:gd name="connsiteX84" fmla="*/ 868465 w 1669098"/>
                  <a:gd name="connsiteY84" fmla="*/ 1669098 h 1669098"/>
                  <a:gd name="connsiteX85" fmla="*/ 800633 w 1669098"/>
                  <a:gd name="connsiteY85" fmla="*/ 1669098 h 1669098"/>
                  <a:gd name="connsiteX86" fmla="*/ 783675 w 1669098"/>
                  <a:gd name="connsiteY86" fmla="*/ 1652140 h 1669098"/>
                  <a:gd name="connsiteX87" fmla="*/ 783675 w 1669098"/>
                  <a:gd name="connsiteY87" fmla="*/ 1592392 h 1669098"/>
                  <a:gd name="connsiteX88" fmla="*/ 756801 w 1669098"/>
                  <a:gd name="connsiteY88" fmla="*/ 1591035 h 1669098"/>
                  <a:gd name="connsiteX89" fmla="*/ 687357 w 1669098"/>
                  <a:gd name="connsiteY89" fmla="*/ 1580437 h 1669098"/>
                  <a:gd name="connsiteX90" fmla="*/ 672081 w 1669098"/>
                  <a:gd name="connsiteY90" fmla="*/ 1637448 h 1669098"/>
                  <a:gd name="connsiteX91" fmla="*/ 651312 w 1669098"/>
                  <a:gd name="connsiteY91" fmla="*/ 1649440 h 1669098"/>
                  <a:gd name="connsiteX92" fmla="*/ 585791 w 1669098"/>
                  <a:gd name="connsiteY92" fmla="*/ 1631883 h 1669098"/>
                  <a:gd name="connsiteX93" fmla="*/ 573800 w 1669098"/>
                  <a:gd name="connsiteY93" fmla="*/ 1611114 h 1669098"/>
                  <a:gd name="connsiteX94" fmla="*/ 589872 w 1669098"/>
                  <a:gd name="connsiteY94" fmla="*/ 1551132 h 1669098"/>
                  <a:gd name="connsiteX95" fmla="*/ 538562 w 1669098"/>
                  <a:gd name="connsiteY95" fmla="*/ 1535204 h 1669098"/>
                  <a:gd name="connsiteX96" fmla="*/ 500651 w 1669098"/>
                  <a:gd name="connsiteY96" fmla="*/ 1514626 h 1669098"/>
                  <a:gd name="connsiteX97" fmla="*/ 469812 w 1669098"/>
                  <a:gd name="connsiteY97" fmla="*/ 1568041 h 1669098"/>
                  <a:gd name="connsiteX98" fmla="*/ 446647 w 1669098"/>
                  <a:gd name="connsiteY98" fmla="*/ 1574248 h 1669098"/>
                  <a:gd name="connsiteX99" fmla="*/ 387902 w 1669098"/>
                  <a:gd name="connsiteY99" fmla="*/ 1540332 h 1669098"/>
                  <a:gd name="connsiteX100" fmla="*/ 381695 w 1669098"/>
                  <a:gd name="connsiteY100" fmla="*/ 1517167 h 1669098"/>
                  <a:gd name="connsiteX101" fmla="*/ 411195 w 1669098"/>
                  <a:gd name="connsiteY101" fmla="*/ 1466071 h 1669098"/>
                  <a:gd name="connsiteX102" fmla="*/ 409395 w 1669098"/>
                  <a:gd name="connsiteY102" fmla="*/ 1465095 h 1669098"/>
                  <a:gd name="connsiteX103" fmla="*/ 336278 w 1669098"/>
                  <a:gd name="connsiteY103" fmla="*/ 1404767 h 1669098"/>
                  <a:gd name="connsiteX104" fmla="*/ 292398 w 1669098"/>
                  <a:gd name="connsiteY104" fmla="*/ 1448647 h 1669098"/>
                  <a:gd name="connsiteX105" fmla="*/ 268416 w 1669098"/>
                  <a:gd name="connsiteY105" fmla="*/ 1448647 h 1669098"/>
                  <a:gd name="connsiteX106" fmla="*/ 220452 w 1669098"/>
                  <a:gd name="connsiteY106" fmla="*/ 1400682 h 1669098"/>
                  <a:gd name="connsiteX107" fmla="*/ 220452 w 1669098"/>
                  <a:gd name="connsiteY107" fmla="*/ 1376700 h 1669098"/>
                  <a:gd name="connsiteX108" fmla="*/ 264331 w 1669098"/>
                  <a:gd name="connsiteY108" fmla="*/ 1332821 h 1669098"/>
                  <a:gd name="connsiteX109" fmla="*/ 204003 w 1669098"/>
                  <a:gd name="connsiteY109" fmla="*/ 1259703 h 1669098"/>
                  <a:gd name="connsiteX110" fmla="*/ 203027 w 1669098"/>
                  <a:gd name="connsiteY110" fmla="*/ 1257903 h 1669098"/>
                  <a:gd name="connsiteX111" fmla="*/ 151931 w 1669098"/>
                  <a:gd name="connsiteY111" fmla="*/ 1287403 h 1669098"/>
                  <a:gd name="connsiteX112" fmla="*/ 128766 w 1669098"/>
                  <a:gd name="connsiteY112" fmla="*/ 1281196 h 1669098"/>
                  <a:gd name="connsiteX113" fmla="*/ 94850 w 1669098"/>
                  <a:gd name="connsiteY113" fmla="*/ 1222451 h 1669098"/>
                  <a:gd name="connsiteX114" fmla="*/ 101057 w 1669098"/>
                  <a:gd name="connsiteY114" fmla="*/ 1199286 h 1669098"/>
                  <a:gd name="connsiteX115" fmla="*/ 154472 w 1669098"/>
                  <a:gd name="connsiteY115" fmla="*/ 1168447 h 1669098"/>
                  <a:gd name="connsiteX116" fmla="*/ 133894 w 1669098"/>
                  <a:gd name="connsiteY116" fmla="*/ 1130536 h 1669098"/>
                  <a:gd name="connsiteX117" fmla="*/ 117966 w 1669098"/>
                  <a:gd name="connsiteY117" fmla="*/ 1079226 h 1669098"/>
                  <a:gd name="connsiteX118" fmla="*/ 57984 w 1669098"/>
                  <a:gd name="connsiteY118" fmla="*/ 1095298 h 1669098"/>
                  <a:gd name="connsiteX119" fmla="*/ 37215 w 1669098"/>
                  <a:gd name="connsiteY119" fmla="*/ 1083307 h 1669098"/>
                  <a:gd name="connsiteX120" fmla="*/ 19658 w 1669098"/>
                  <a:gd name="connsiteY120" fmla="*/ 1017786 h 1669098"/>
                  <a:gd name="connsiteX121" fmla="*/ 31650 w 1669098"/>
                  <a:gd name="connsiteY121" fmla="*/ 997017 h 1669098"/>
                  <a:gd name="connsiteX122" fmla="*/ 88661 w 1669098"/>
                  <a:gd name="connsiteY122" fmla="*/ 981741 h 1669098"/>
                  <a:gd name="connsiteX123" fmla="*/ 78063 w 1669098"/>
                  <a:gd name="connsiteY123" fmla="*/ 912297 h 1669098"/>
                  <a:gd name="connsiteX124" fmla="*/ 76706 w 1669098"/>
                  <a:gd name="connsiteY124" fmla="*/ 885423 h 1669098"/>
                  <a:gd name="connsiteX125" fmla="*/ 16958 w 1669098"/>
                  <a:gd name="connsiteY125" fmla="*/ 885423 h 1669098"/>
                  <a:gd name="connsiteX126" fmla="*/ 0 w 1669098"/>
                  <a:gd name="connsiteY126" fmla="*/ 868465 h 1669098"/>
                  <a:gd name="connsiteX127" fmla="*/ 0 w 1669098"/>
                  <a:gd name="connsiteY127" fmla="*/ 800633 h 1669098"/>
                  <a:gd name="connsiteX128" fmla="*/ 16958 w 1669098"/>
                  <a:gd name="connsiteY128" fmla="*/ 783675 h 1669098"/>
                  <a:gd name="connsiteX129" fmla="*/ 76706 w 1669098"/>
                  <a:gd name="connsiteY129" fmla="*/ 783675 h 1669098"/>
                  <a:gd name="connsiteX130" fmla="*/ 78063 w 1669098"/>
                  <a:gd name="connsiteY130" fmla="*/ 756801 h 1669098"/>
                  <a:gd name="connsiteX131" fmla="*/ 88661 w 1669098"/>
                  <a:gd name="connsiteY131" fmla="*/ 687357 h 1669098"/>
                  <a:gd name="connsiteX132" fmla="*/ 31650 w 1669098"/>
                  <a:gd name="connsiteY132" fmla="*/ 672081 h 1669098"/>
                  <a:gd name="connsiteX133" fmla="*/ 19658 w 1669098"/>
                  <a:gd name="connsiteY133" fmla="*/ 651312 h 1669098"/>
                  <a:gd name="connsiteX134" fmla="*/ 37215 w 1669098"/>
                  <a:gd name="connsiteY134" fmla="*/ 585792 h 1669098"/>
                  <a:gd name="connsiteX135" fmla="*/ 57984 w 1669098"/>
                  <a:gd name="connsiteY135" fmla="*/ 573800 h 1669098"/>
                  <a:gd name="connsiteX136" fmla="*/ 117966 w 1669098"/>
                  <a:gd name="connsiteY136" fmla="*/ 589872 h 1669098"/>
                  <a:gd name="connsiteX137" fmla="*/ 133894 w 1669098"/>
                  <a:gd name="connsiteY137" fmla="*/ 538562 h 1669098"/>
                  <a:gd name="connsiteX138" fmla="*/ 154472 w 1669098"/>
                  <a:gd name="connsiteY138" fmla="*/ 500651 h 1669098"/>
                  <a:gd name="connsiteX139" fmla="*/ 101057 w 1669098"/>
                  <a:gd name="connsiteY139" fmla="*/ 469812 h 1669098"/>
                  <a:gd name="connsiteX140" fmla="*/ 94850 w 1669098"/>
                  <a:gd name="connsiteY140" fmla="*/ 446647 h 1669098"/>
                  <a:gd name="connsiteX141" fmla="*/ 128766 w 1669098"/>
                  <a:gd name="connsiteY141" fmla="*/ 387902 h 1669098"/>
                  <a:gd name="connsiteX142" fmla="*/ 151931 w 1669098"/>
                  <a:gd name="connsiteY142" fmla="*/ 381695 h 1669098"/>
                  <a:gd name="connsiteX143" fmla="*/ 203027 w 1669098"/>
                  <a:gd name="connsiteY143" fmla="*/ 411195 h 1669098"/>
                  <a:gd name="connsiteX144" fmla="*/ 204003 w 1669098"/>
                  <a:gd name="connsiteY144" fmla="*/ 409395 h 1669098"/>
                  <a:gd name="connsiteX145" fmla="*/ 264331 w 1669098"/>
                  <a:gd name="connsiteY145" fmla="*/ 336277 h 1669098"/>
                  <a:gd name="connsiteX146" fmla="*/ 220452 w 1669098"/>
                  <a:gd name="connsiteY146" fmla="*/ 292398 h 1669098"/>
                  <a:gd name="connsiteX147" fmla="*/ 220452 w 1669098"/>
                  <a:gd name="connsiteY147" fmla="*/ 268416 h 1669098"/>
                  <a:gd name="connsiteX148" fmla="*/ 268416 w 1669098"/>
                  <a:gd name="connsiteY148" fmla="*/ 220452 h 1669098"/>
                  <a:gd name="connsiteX149" fmla="*/ 292398 w 1669098"/>
                  <a:gd name="connsiteY149" fmla="*/ 220452 h 1669098"/>
                  <a:gd name="connsiteX150" fmla="*/ 336277 w 1669098"/>
                  <a:gd name="connsiteY150" fmla="*/ 264331 h 1669098"/>
                  <a:gd name="connsiteX151" fmla="*/ 409395 w 1669098"/>
                  <a:gd name="connsiteY151" fmla="*/ 204003 h 1669098"/>
                  <a:gd name="connsiteX152" fmla="*/ 411195 w 1669098"/>
                  <a:gd name="connsiteY152" fmla="*/ 203027 h 1669098"/>
                  <a:gd name="connsiteX153" fmla="*/ 381695 w 1669098"/>
                  <a:gd name="connsiteY153" fmla="*/ 151932 h 1669098"/>
                  <a:gd name="connsiteX154" fmla="*/ 387902 w 1669098"/>
                  <a:gd name="connsiteY154" fmla="*/ 128766 h 1669098"/>
                  <a:gd name="connsiteX155" fmla="*/ 446647 w 1669098"/>
                  <a:gd name="connsiteY155" fmla="*/ 94850 h 1669098"/>
                  <a:gd name="connsiteX156" fmla="*/ 469812 w 1669098"/>
                  <a:gd name="connsiteY156" fmla="*/ 101057 h 1669098"/>
                  <a:gd name="connsiteX157" fmla="*/ 500651 w 1669098"/>
                  <a:gd name="connsiteY157" fmla="*/ 154472 h 1669098"/>
                  <a:gd name="connsiteX158" fmla="*/ 538562 w 1669098"/>
                  <a:gd name="connsiteY158" fmla="*/ 133894 h 1669098"/>
                  <a:gd name="connsiteX159" fmla="*/ 589872 w 1669098"/>
                  <a:gd name="connsiteY159" fmla="*/ 117966 h 1669098"/>
                  <a:gd name="connsiteX160" fmla="*/ 573800 w 1669098"/>
                  <a:gd name="connsiteY160" fmla="*/ 57984 h 1669098"/>
                  <a:gd name="connsiteX161" fmla="*/ 585791 w 1669098"/>
                  <a:gd name="connsiteY161" fmla="*/ 37215 h 1669098"/>
                  <a:gd name="connsiteX162" fmla="*/ 651312 w 1669098"/>
                  <a:gd name="connsiteY162" fmla="*/ 19658 h 1669098"/>
                  <a:gd name="connsiteX163" fmla="*/ 672081 w 1669098"/>
                  <a:gd name="connsiteY163" fmla="*/ 31650 h 1669098"/>
                  <a:gd name="connsiteX164" fmla="*/ 687357 w 1669098"/>
                  <a:gd name="connsiteY164" fmla="*/ 88661 h 1669098"/>
                  <a:gd name="connsiteX165" fmla="*/ 756801 w 1669098"/>
                  <a:gd name="connsiteY165" fmla="*/ 78063 h 1669098"/>
                  <a:gd name="connsiteX166" fmla="*/ 783675 w 1669098"/>
                  <a:gd name="connsiteY166" fmla="*/ 76706 h 1669098"/>
                  <a:gd name="connsiteX167" fmla="*/ 783675 w 1669098"/>
                  <a:gd name="connsiteY167" fmla="*/ 16958 h 1669098"/>
                  <a:gd name="connsiteX168" fmla="*/ 800633 w 1669098"/>
                  <a:gd name="connsiteY168" fmla="*/ 0 h 1669098"/>
                  <a:gd name="connsiteX169" fmla="*/ 834549 w 1669098"/>
                  <a:gd name="connsiteY169" fmla="*/ 187960 h 1669098"/>
                  <a:gd name="connsiteX170" fmla="*/ 187960 w 1669098"/>
                  <a:gd name="connsiteY170" fmla="*/ 834549 h 1669098"/>
                  <a:gd name="connsiteX171" fmla="*/ 834549 w 1669098"/>
                  <a:gd name="connsiteY171" fmla="*/ 1481138 h 1669098"/>
                  <a:gd name="connsiteX172" fmla="*/ 1481138 w 1669098"/>
                  <a:gd name="connsiteY172" fmla="*/ 834549 h 1669098"/>
                  <a:gd name="connsiteX173" fmla="*/ 834549 w 1669098"/>
                  <a:gd name="connsiteY173" fmla="*/ 187960 h 16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1669098" h="1669098">
                    <a:moveTo>
                      <a:pt x="800633" y="0"/>
                    </a:moveTo>
                    <a:lnTo>
                      <a:pt x="868465" y="0"/>
                    </a:lnTo>
                    <a:cubicBezTo>
                      <a:pt x="877831" y="0"/>
                      <a:pt x="885423" y="7592"/>
                      <a:pt x="885423" y="16958"/>
                    </a:cubicBezTo>
                    <a:lnTo>
                      <a:pt x="885423" y="76706"/>
                    </a:lnTo>
                    <a:lnTo>
                      <a:pt x="912297" y="78063"/>
                    </a:lnTo>
                    <a:lnTo>
                      <a:pt x="981741" y="88661"/>
                    </a:lnTo>
                    <a:lnTo>
                      <a:pt x="997017" y="31650"/>
                    </a:lnTo>
                    <a:cubicBezTo>
                      <a:pt x="999441" y="22603"/>
                      <a:pt x="1008739" y="17235"/>
                      <a:pt x="1017786" y="19658"/>
                    </a:cubicBezTo>
                    <a:lnTo>
                      <a:pt x="1083307" y="37215"/>
                    </a:lnTo>
                    <a:cubicBezTo>
                      <a:pt x="1092353" y="39639"/>
                      <a:pt x="1097722" y="48937"/>
                      <a:pt x="1095298" y="57984"/>
                    </a:cubicBezTo>
                    <a:lnTo>
                      <a:pt x="1079226" y="117966"/>
                    </a:lnTo>
                    <a:lnTo>
                      <a:pt x="1130536" y="133894"/>
                    </a:lnTo>
                    <a:lnTo>
                      <a:pt x="1168448" y="154472"/>
                    </a:lnTo>
                    <a:lnTo>
                      <a:pt x="1199286" y="101058"/>
                    </a:lnTo>
                    <a:cubicBezTo>
                      <a:pt x="1203969" y="92946"/>
                      <a:pt x="1214340" y="90168"/>
                      <a:pt x="1222451" y="94851"/>
                    </a:cubicBezTo>
                    <a:lnTo>
                      <a:pt x="1281196" y="128766"/>
                    </a:lnTo>
                    <a:cubicBezTo>
                      <a:pt x="1289307" y="133449"/>
                      <a:pt x="1292086" y="143820"/>
                      <a:pt x="1287403" y="151932"/>
                    </a:cubicBezTo>
                    <a:lnTo>
                      <a:pt x="1257903" y="203027"/>
                    </a:lnTo>
                    <a:lnTo>
                      <a:pt x="1259703" y="204003"/>
                    </a:lnTo>
                    <a:lnTo>
                      <a:pt x="1332821" y="264331"/>
                    </a:lnTo>
                    <a:lnTo>
                      <a:pt x="1376700" y="220452"/>
                    </a:lnTo>
                    <a:cubicBezTo>
                      <a:pt x="1383323" y="213829"/>
                      <a:pt x="1394059" y="213829"/>
                      <a:pt x="1400682" y="220452"/>
                    </a:cubicBezTo>
                    <a:lnTo>
                      <a:pt x="1448646" y="268416"/>
                    </a:lnTo>
                    <a:cubicBezTo>
                      <a:pt x="1455269" y="275039"/>
                      <a:pt x="1455269" y="285776"/>
                      <a:pt x="1448646" y="292398"/>
                    </a:cubicBezTo>
                    <a:lnTo>
                      <a:pt x="1404767" y="336277"/>
                    </a:lnTo>
                    <a:lnTo>
                      <a:pt x="1465095" y="409395"/>
                    </a:lnTo>
                    <a:lnTo>
                      <a:pt x="1466071" y="411195"/>
                    </a:lnTo>
                    <a:lnTo>
                      <a:pt x="1517167" y="381695"/>
                    </a:lnTo>
                    <a:cubicBezTo>
                      <a:pt x="1525278" y="377012"/>
                      <a:pt x="1535649" y="379791"/>
                      <a:pt x="1540332" y="387902"/>
                    </a:cubicBezTo>
                    <a:lnTo>
                      <a:pt x="1574248" y="446647"/>
                    </a:lnTo>
                    <a:cubicBezTo>
                      <a:pt x="1578931" y="454758"/>
                      <a:pt x="1576152" y="465129"/>
                      <a:pt x="1568041" y="469812"/>
                    </a:cubicBezTo>
                    <a:lnTo>
                      <a:pt x="1514626" y="500651"/>
                    </a:lnTo>
                    <a:lnTo>
                      <a:pt x="1535204" y="538562"/>
                    </a:lnTo>
                    <a:lnTo>
                      <a:pt x="1551132" y="589872"/>
                    </a:lnTo>
                    <a:lnTo>
                      <a:pt x="1611114" y="573800"/>
                    </a:lnTo>
                    <a:cubicBezTo>
                      <a:pt x="1620161" y="571376"/>
                      <a:pt x="1629459" y="576745"/>
                      <a:pt x="1631883" y="585792"/>
                    </a:cubicBezTo>
                    <a:lnTo>
                      <a:pt x="1649440" y="651312"/>
                    </a:lnTo>
                    <a:cubicBezTo>
                      <a:pt x="1651864" y="660359"/>
                      <a:pt x="1646495" y="669657"/>
                      <a:pt x="1637448" y="672081"/>
                    </a:cubicBezTo>
                    <a:lnTo>
                      <a:pt x="1580437" y="687357"/>
                    </a:lnTo>
                    <a:lnTo>
                      <a:pt x="1591035" y="756801"/>
                    </a:lnTo>
                    <a:lnTo>
                      <a:pt x="1592392" y="783675"/>
                    </a:lnTo>
                    <a:lnTo>
                      <a:pt x="1652140" y="783675"/>
                    </a:lnTo>
                    <a:cubicBezTo>
                      <a:pt x="1661506" y="783675"/>
                      <a:pt x="1669098" y="791267"/>
                      <a:pt x="1669098" y="800633"/>
                    </a:cubicBezTo>
                    <a:lnTo>
                      <a:pt x="1669098" y="868465"/>
                    </a:lnTo>
                    <a:cubicBezTo>
                      <a:pt x="1669098" y="877831"/>
                      <a:pt x="1661506" y="885423"/>
                      <a:pt x="1652140" y="885423"/>
                    </a:cubicBezTo>
                    <a:lnTo>
                      <a:pt x="1592392" y="885423"/>
                    </a:lnTo>
                    <a:lnTo>
                      <a:pt x="1591035" y="912297"/>
                    </a:lnTo>
                    <a:lnTo>
                      <a:pt x="1580437" y="981741"/>
                    </a:lnTo>
                    <a:lnTo>
                      <a:pt x="1637448" y="997017"/>
                    </a:lnTo>
                    <a:cubicBezTo>
                      <a:pt x="1646495" y="999441"/>
                      <a:pt x="1651864" y="1008739"/>
                      <a:pt x="1649440" y="1017786"/>
                    </a:cubicBezTo>
                    <a:lnTo>
                      <a:pt x="1631883" y="1083307"/>
                    </a:lnTo>
                    <a:cubicBezTo>
                      <a:pt x="1629459" y="1092353"/>
                      <a:pt x="1620161" y="1097722"/>
                      <a:pt x="1611114" y="1095298"/>
                    </a:cubicBezTo>
                    <a:lnTo>
                      <a:pt x="1551132" y="1079226"/>
                    </a:lnTo>
                    <a:lnTo>
                      <a:pt x="1535204" y="1130536"/>
                    </a:lnTo>
                    <a:lnTo>
                      <a:pt x="1514626" y="1168447"/>
                    </a:lnTo>
                    <a:lnTo>
                      <a:pt x="1568041" y="1199286"/>
                    </a:lnTo>
                    <a:cubicBezTo>
                      <a:pt x="1576152" y="1203969"/>
                      <a:pt x="1578931" y="1214340"/>
                      <a:pt x="1574248" y="1222451"/>
                    </a:cubicBezTo>
                    <a:lnTo>
                      <a:pt x="1540332" y="1281196"/>
                    </a:lnTo>
                    <a:cubicBezTo>
                      <a:pt x="1535649" y="1289307"/>
                      <a:pt x="1525278" y="1292086"/>
                      <a:pt x="1517167" y="1287403"/>
                    </a:cubicBezTo>
                    <a:lnTo>
                      <a:pt x="1466071" y="1257903"/>
                    </a:lnTo>
                    <a:lnTo>
                      <a:pt x="1465095" y="1259703"/>
                    </a:lnTo>
                    <a:lnTo>
                      <a:pt x="1404767" y="1332821"/>
                    </a:lnTo>
                    <a:lnTo>
                      <a:pt x="1448646" y="1376700"/>
                    </a:lnTo>
                    <a:cubicBezTo>
                      <a:pt x="1455269" y="1383323"/>
                      <a:pt x="1455269" y="1394059"/>
                      <a:pt x="1448646" y="1400682"/>
                    </a:cubicBezTo>
                    <a:lnTo>
                      <a:pt x="1400682" y="1448647"/>
                    </a:lnTo>
                    <a:cubicBezTo>
                      <a:pt x="1394059" y="1455269"/>
                      <a:pt x="1383323" y="1455269"/>
                      <a:pt x="1376700" y="1448647"/>
                    </a:cubicBezTo>
                    <a:lnTo>
                      <a:pt x="1332820" y="1404767"/>
                    </a:lnTo>
                    <a:lnTo>
                      <a:pt x="1259703" y="1465095"/>
                    </a:lnTo>
                    <a:lnTo>
                      <a:pt x="1257903" y="1466071"/>
                    </a:lnTo>
                    <a:lnTo>
                      <a:pt x="1287403" y="1517167"/>
                    </a:lnTo>
                    <a:cubicBezTo>
                      <a:pt x="1292086" y="1525278"/>
                      <a:pt x="1289307" y="1535649"/>
                      <a:pt x="1281196" y="1540332"/>
                    </a:cubicBezTo>
                    <a:lnTo>
                      <a:pt x="1222451" y="1574248"/>
                    </a:lnTo>
                    <a:cubicBezTo>
                      <a:pt x="1214340" y="1578931"/>
                      <a:pt x="1203969" y="1576152"/>
                      <a:pt x="1199286" y="1568041"/>
                    </a:cubicBezTo>
                    <a:lnTo>
                      <a:pt x="1168447" y="1514626"/>
                    </a:lnTo>
                    <a:lnTo>
                      <a:pt x="1130536" y="1535204"/>
                    </a:lnTo>
                    <a:lnTo>
                      <a:pt x="1079226" y="1551132"/>
                    </a:lnTo>
                    <a:lnTo>
                      <a:pt x="1095298" y="1611114"/>
                    </a:lnTo>
                    <a:cubicBezTo>
                      <a:pt x="1097722" y="1620161"/>
                      <a:pt x="1092353" y="1629459"/>
                      <a:pt x="1083307" y="1631883"/>
                    </a:cubicBezTo>
                    <a:lnTo>
                      <a:pt x="1017786" y="1649440"/>
                    </a:lnTo>
                    <a:cubicBezTo>
                      <a:pt x="1008739" y="1651864"/>
                      <a:pt x="999441" y="1646495"/>
                      <a:pt x="997017" y="1637448"/>
                    </a:cubicBezTo>
                    <a:lnTo>
                      <a:pt x="981741" y="1580437"/>
                    </a:lnTo>
                    <a:lnTo>
                      <a:pt x="912297" y="1591035"/>
                    </a:lnTo>
                    <a:lnTo>
                      <a:pt x="885423" y="1592392"/>
                    </a:lnTo>
                    <a:lnTo>
                      <a:pt x="885423" y="1652140"/>
                    </a:lnTo>
                    <a:cubicBezTo>
                      <a:pt x="885423" y="1661506"/>
                      <a:pt x="877831" y="1669098"/>
                      <a:pt x="868465" y="1669098"/>
                    </a:cubicBezTo>
                    <a:lnTo>
                      <a:pt x="800633" y="1669098"/>
                    </a:lnTo>
                    <a:cubicBezTo>
                      <a:pt x="791267" y="1669098"/>
                      <a:pt x="783675" y="1661506"/>
                      <a:pt x="783675" y="1652140"/>
                    </a:cubicBezTo>
                    <a:lnTo>
                      <a:pt x="783675" y="1592392"/>
                    </a:lnTo>
                    <a:lnTo>
                      <a:pt x="756801" y="1591035"/>
                    </a:lnTo>
                    <a:lnTo>
                      <a:pt x="687357" y="1580437"/>
                    </a:lnTo>
                    <a:lnTo>
                      <a:pt x="672081" y="1637448"/>
                    </a:lnTo>
                    <a:cubicBezTo>
                      <a:pt x="669657" y="1646495"/>
                      <a:pt x="660359" y="1651864"/>
                      <a:pt x="651312" y="1649440"/>
                    </a:cubicBezTo>
                    <a:lnTo>
                      <a:pt x="585791" y="1631883"/>
                    </a:lnTo>
                    <a:cubicBezTo>
                      <a:pt x="576745" y="1629459"/>
                      <a:pt x="571376" y="1620161"/>
                      <a:pt x="573800" y="1611114"/>
                    </a:cubicBezTo>
                    <a:lnTo>
                      <a:pt x="589872" y="1551132"/>
                    </a:lnTo>
                    <a:lnTo>
                      <a:pt x="538562" y="1535204"/>
                    </a:lnTo>
                    <a:lnTo>
                      <a:pt x="500651" y="1514626"/>
                    </a:lnTo>
                    <a:lnTo>
                      <a:pt x="469812" y="1568041"/>
                    </a:lnTo>
                    <a:cubicBezTo>
                      <a:pt x="465129" y="1576152"/>
                      <a:pt x="454758" y="1578931"/>
                      <a:pt x="446647" y="1574248"/>
                    </a:cubicBezTo>
                    <a:lnTo>
                      <a:pt x="387902" y="1540332"/>
                    </a:lnTo>
                    <a:cubicBezTo>
                      <a:pt x="379791" y="1535649"/>
                      <a:pt x="377012" y="1525278"/>
                      <a:pt x="381695" y="1517167"/>
                    </a:cubicBezTo>
                    <a:lnTo>
                      <a:pt x="411195" y="1466071"/>
                    </a:lnTo>
                    <a:lnTo>
                      <a:pt x="409395" y="1465095"/>
                    </a:lnTo>
                    <a:lnTo>
                      <a:pt x="336278" y="1404767"/>
                    </a:lnTo>
                    <a:lnTo>
                      <a:pt x="292398" y="1448647"/>
                    </a:lnTo>
                    <a:cubicBezTo>
                      <a:pt x="285775" y="1455269"/>
                      <a:pt x="275039" y="1455269"/>
                      <a:pt x="268416" y="1448647"/>
                    </a:cubicBezTo>
                    <a:lnTo>
                      <a:pt x="220452" y="1400682"/>
                    </a:lnTo>
                    <a:cubicBezTo>
                      <a:pt x="213829" y="1394059"/>
                      <a:pt x="213829" y="1383323"/>
                      <a:pt x="220452" y="1376700"/>
                    </a:cubicBezTo>
                    <a:lnTo>
                      <a:pt x="264331" y="1332821"/>
                    </a:lnTo>
                    <a:lnTo>
                      <a:pt x="204003" y="1259703"/>
                    </a:lnTo>
                    <a:lnTo>
                      <a:pt x="203027" y="1257903"/>
                    </a:lnTo>
                    <a:lnTo>
                      <a:pt x="151931" y="1287403"/>
                    </a:lnTo>
                    <a:cubicBezTo>
                      <a:pt x="143820" y="1292086"/>
                      <a:pt x="133449" y="1289307"/>
                      <a:pt x="128766" y="1281196"/>
                    </a:cubicBezTo>
                    <a:lnTo>
                      <a:pt x="94850" y="1222451"/>
                    </a:lnTo>
                    <a:cubicBezTo>
                      <a:pt x="90167" y="1214340"/>
                      <a:pt x="92946" y="1203969"/>
                      <a:pt x="101057" y="1199286"/>
                    </a:cubicBezTo>
                    <a:lnTo>
                      <a:pt x="154472" y="1168447"/>
                    </a:lnTo>
                    <a:lnTo>
                      <a:pt x="133894" y="1130536"/>
                    </a:lnTo>
                    <a:lnTo>
                      <a:pt x="117966" y="1079226"/>
                    </a:lnTo>
                    <a:lnTo>
                      <a:pt x="57984" y="1095298"/>
                    </a:lnTo>
                    <a:cubicBezTo>
                      <a:pt x="48937" y="1097722"/>
                      <a:pt x="39639" y="1092353"/>
                      <a:pt x="37215" y="1083307"/>
                    </a:cubicBezTo>
                    <a:lnTo>
                      <a:pt x="19658" y="1017786"/>
                    </a:lnTo>
                    <a:cubicBezTo>
                      <a:pt x="17234" y="1008739"/>
                      <a:pt x="22603" y="999441"/>
                      <a:pt x="31650" y="997017"/>
                    </a:cubicBezTo>
                    <a:lnTo>
                      <a:pt x="88661" y="981741"/>
                    </a:lnTo>
                    <a:lnTo>
                      <a:pt x="78063" y="912297"/>
                    </a:lnTo>
                    <a:lnTo>
                      <a:pt x="76706" y="885423"/>
                    </a:lnTo>
                    <a:lnTo>
                      <a:pt x="16958" y="885423"/>
                    </a:lnTo>
                    <a:cubicBezTo>
                      <a:pt x="7592" y="885423"/>
                      <a:pt x="0" y="877831"/>
                      <a:pt x="0" y="868465"/>
                    </a:cubicBezTo>
                    <a:lnTo>
                      <a:pt x="0" y="800633"/>
                    </a:lnTo>
                    <a:cubicBezTo>
                      <a:pt x="0" y="791267"/>
                      <a:pt x="7592" y="783675"/>
                      <a:pt x="16958" y="783675"/>
                    </a:cubicBezTo>
                    <a:lnTo>
                      <a:pt x="76706" y="783675"/>
                    </a:lnTo>
                    <a:lnTo>
                      <a:pt x="78063" y="756801"/>
                    </a:lnTo>
                    <a:lnTo>
                      <a:pt x="88661" y="687357"/>
                    </a:lnTo>
                    <a:lnTo>
                      <a:pt x="31650" y="672081"/>
                    </a:lnTo>
                    <a:cubicBezTo>
                      <a:pt x="22603" y="669657"/>
                      <a:pt x="17234" y="660359"/>
                      <a:pt x="19658" y="651312"/>
                    </a:cubicBezTo>
                    <a:lnTo>
                      <a:pt x="37215" y="585792"/>
                    </a:lnTo>
                    <a:cubicBezTo>
                      <a:pt x="39639" y="576745"/>
                      <a:pt x="48937" y="571376"/>
                      <a:pt x="57984" y="573800"/>
                    </a:cubicBezTo>
                    <a:lnTo>
                      <a:pt x="117966" y="589872"/>
                    </a:lnTo>
                    <a:lnTo>
                      <a:pt x="133894" y="538562"/>
                    </a:lnTo>
                    <a:lnTo>
                      <a:pt x="154472" y="500651"/>
                    </a:lnTo>
                    <a:lnTo>
                      <a:pt x="101057" y="469812"/>
                    </a:lnTo>
                    <a:cubicBezTo>
                      <a:pt x="92946" y="465129"/>
                      <a:pt x="90167" y="454758"/>
                      <a:pt x="94850" y="446647"/>
                    </a:cubicBezTo>
                    <a:lnTo>
                      <a:pt x="128766" y="387902"/>
                    </a:lnTo>
                    <a:cubicBezTo>
                      <a:pt x="133449" y="379791"/>
                      <a:pt x="143820" y="377012"/>
                      <a:pt x="151931" y="381695"/>
                    </a:cubicBezTo>
                    <a:lnTo>
                      <a:pt x="203027" y="411195"/>
                    </a:lnTo>
                    <a:lnTo>
                      <a:pt x="204003" y="409395"/>
                    </a:lnTo>
                    <a:lnTo>
                      <a:pt x="264331" y="336277"/>
                    </a:lnTo>
                    <a:lnTo>
                      <a:pt x="220452" y="292398"/>
                    </a:lnTo>
                    <a:cubicBezTo>
                      <a:pt x="213829" y="285776"/>
                      <a:pt x="213829" y="275039"/>
                      <a:pt x="220452" y="268416"/>
                    </a:cubicBezTo>
                    <a:lnTo>
                      <a:pt x="268416" y="220452"/>
                    </a:lnTo>
                    <a:cubicBezTo>
                      <a:pt x="275039" y="213829"/>
                      <a:pt x="285775" y="213829"/>
                      <a:pt x="292398" y="220452"/>
                    </a:cubicBezTo>
                    <a:lnTo>
                      <a:pt x="336277" y="264331"/>
                    </a:lnTo>
                    <a:lnTo>
                      <a:pt x="409395" y="204003"/>
                    </a:lnTo>
                    <a:lnTo>
                      <a:pt x="411195" y="203027"/>
                    </a:lnTo>
                    <a:lnTo>
                      <a:pt x="381695" y="151932"/>
                    </a:lnTo>
                    <a:cubicBezTo>
                      <a:pt x="377012" y="143820"/>
                      <a:pt x="379791" y="133449"/>
                      <a:pt x="387902" y="128766"/>
                    </a:cubicBezTo>
                    <a:lnTo>
                      <a:pt x="446647" y="94850"/>
                    </a:lnTo>
                    <a:cubicBezTo>
                      <a:pt x="454758" y="90167"/>
                      <a:pt x="465129" y="92946"/>
                      <a:pt x="469812" y="101057"/>
                    </a:cubicBezTo>
                    <a:lnTo>
                      <a:pt x="500651" y="154472"/>
                    </a:lnTo>
                    <a:lnTo>
                      <a:pt x="538562" y="133894"/>
                    </a:lnTo>
                    <a:lnTo>
                      <a:pt x="589872" y="117966"/>
                    </a:lnTo>
                    <a:lnTo>
                      <a:pt x="573800" y="57984"/>
                    </a:lnTo>
                    <a:cubicBezTo>
                      <a:pt x="571376" y="48937"/>
                      <a:pt x="576745" y="39639"/>
                      <a:pt x="585791" y="37215"/>
                    </a:cubicBezTo>
                    <a:lnTo>
                      <a:pt x="651312" y="19658"/>
                    </a:lnTo>
                    <a:cubicBezTo>
                      <a:pt x="660359" y="17235"/>
                      <a:pt x="669657" y="22603"/>
                      <a:pt x="672081" y="31650"/>
                    </a:cubicBezTo>
                    <a:lnTo>
                      <a:pt x="687357" y="88661"/>
                    </a:lnTo>
                    <a:lnTo>
                      <a:pt x="756801" y="78063"/>
                    </a:lnTo>
                    <a:lnTo>
                      <a:pt x="783675" y="76706"/>
                    </a:lnTo>
                    <a:lnTo>
                      <a:pt x="783675" y="16958"/>
                    </a:lnTo>
                    <a:cubicBezTo>
                      <a:pt x="783675" y="7592"/>
                      <a:pt x="791267" y="0"/>
                      <a:pt x="800633" y="0"/>
                    </a:cubicBezTo>
                    <a:close/>
                    <a:moveTo>
                      <a:pt x="834549" y="187960"/>
                    </a:moveTo>
                    <a:cubicBezTo>
                      <a:pt x="477448" y="187960"/>
                      <a:pt x="187960" y="477448"/>
                      <a:pt x="187960" y="834549"/>
                    </a:cubicBezTo>
                    <a:cubicBezTo>
                      <a:pt x="187960" y="1191650"/>
                      <a:pt x="477448" y="1481138"/>
                      <a:pt x="834549" y="1481138"/>
                    </a:cubicBezTo>
                    <a:cubicBezTo>
                      <a:pt x="1191650" y="1481138"/>
                      <a:pt x="1481138" y="1191650"/>
                      <a:pt x="1481138" y="834549"/>
                    </a:cubicBezTo>
                    <a:cubicBezTo>
                      <a:pt x="1481138" y="477448"/>
                      <a:pt x="1191650" y="187960"/>
                      <a:pt x="834549" y="187960"/>
                    </a:cubicBezTo>
                    <a:close/>
                  </a:path>
                </a:pathLst>
              </a:custGeom>
              <a:solidFill>
                <a:srgbClr val="F9BE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771920" y="2923699"/>
                <a:ext cx="1150620" cy="1150620"/>
              </a:xfrm>
              <a:prstGeom prst="ellipse">
                <a:avLst/>
              </a:prstGeom>
              <a:solidFill>
                <a:srgbClr val="0754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字魂59号-创粗黑"/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55"/>
            <p:cNvSpPr txBox="1"/>
            <p:nvPr/>
          </p:nvSpPr>
          <p:spPr>
            <a:xfrm>
              <a:off x="1895492" y="5945697"/>
              <a:ext cx="150762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累计赔付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&amp;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报销</a:t>
              </a:r>
              <a:endParaRPr lang="en-US" altLang="zh-CN" sz="1200" b="1" dirty="0">
                <a:solidFill>
                  <a:schemeClr val="bg1"/>
                </a:solidFill>
              </a:endParaRPr>
            </a:p>
            <a:p>
              <a:pPr algn="ctr">
                <a:lnSpc>
                  <a:spcPts val="3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123.95</a:t>
              </a:r>
              <a:r>
                <a:rPr lang="zh-CN" altLang="en-US" sz="1400" b="1" dirty="0">
                  <a:solidFill>
                    <a:schemeClr val="bg1"/>
                  </a:solidFill>
                </a:rPr>
                <a:t>万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右箭头 60"/>
          <p:cNvSpPr/>
          <p:nvPr/>
        </p:nvSpPr>
        <p:spPr>
          <a:xfrm>
            <a:off x="1825054" y="5562814"/>
            <a:ext cx="496245" cy="530926"/>
          </a:xfrm>
          <a:prstGeom prst="rightArrow">
            <a:avLst/>
          </a:prstGeom>
          <a:solidFill>
            <a:srgbClr val="005696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"/>
          <p:cNvSpPr txBox="1"/>
          <p:nvPr/>
        </p:nvSpPr>
        <p:spPr>
          <a:xfrm>
            <a:off x="517061" y="355600"/>
            <a:ext cx="426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投保示例</a:t>
            </a:r>
            <a:r>
              <a:rPr kumimoji="1" lang="en-US" altLang="zh-CN" sz="2800" b="1" dirty="0">
                <a:solidFill>
                  <a:srgbClr val="005696"/>
                </a:solidFill>
                <a:latin typeface="+mj-ea"/>
                <a:ea typeface="+mj-ea"/>
              </a:rPr>
              <a:t>1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成年人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7941" y="922132"/>
            <a:ext cx="9739653" cy="2789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钟先生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岁，事业处于上升期，日常工作压力很大，未雨绸缪为自己也为家人负责</a:t>
            </a:r>
            <a:r>
              <a:rPr lang="zh-CN" altLang="en-US" sz="1200" b="1" dirty="0"/>
              <a:t>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选择为自己投保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中英人寿安享保综合健康保险计划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81487" y="1219945"/>
          <a:ext cx="10800197" cy="8441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28644"/>
                <a:gridCol w="1542885"/>
                <a:gridCol w="1628601"/>
                <a:gridCol w="1885749"/>
                <a:gridCol w="1714318"/>
              </a:tblGrid>
              <a:tr h="1891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险种名称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缴费期间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保险期间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基本保险金额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年缴保费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>
                    <a:solidFill>
                      <a:srgbClr val="005696"/>
                    </a:solidFill>
                  </a:tcPr>
                </a:tc>
              </a:tr>
              <a:tr h="207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中英人寿安享一生重大疾病保险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终身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万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8370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</a:tr>
              <a:tr h="2073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zh-CN" sz="1100" b="1" u="none" strike="noStrike" kern="1200" dirty="0">
                          <a:effectLst/>
                          <a:latin typeface="+mj-ea"/>
                          <a:ea typeface="+mj-ea"/>
                        </a:rPr>
                        <a:t>中英人寿</a:t>
                      </a:r>
                      <a:r>
                        <a:rPr lang="zh-CN" altLang="en-US" sz="1100" b="1" u="none" strike="noStrike" kern="1200" dirty="0">
                          <a:effectLst/>
                          <a:latin typeface="+mj-ea"/>
                          <a:ea typeface="+mj-ea"/>
                        </a:rPr>
                        <a:t>爱心保</a:t>
                      </a:r>
                      <a:r>
                        <a:rPr lang="en-US" altLang="zh-CN" sz="1100" b="1" u="none" strike="noStrike" kern="1200" dirty="0">
                          <a:effectLst/>
                          <a:latin typeface="+mj-ea"/>
                          <a:ea typeface="+mj-ea"/>
                        </a:rPr>
                        <a:t>2021</a:t>
                      </a:r>
                      <a:r>
                        <a:rPr lang="zh-CN" altLang="zh-CN" sz="1100" b="1" u="none" strike="noStrike" kern="1200" dirty="0">
                          <a:effectLst/>
                          <a:latin typeface="+mj-ea"/>
                          <a:ea typeface="+mj-ea"/>
                        </a:rPr>
                        <a:t>医疗保险</a:t>
                      </a:r>
                      <a:endParaRPr lang="zh-CN" altLang="en-US" sz="1100" b="1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100" b="1" u="none" strike="noStrike" kern="1200" dirty="0">
                          <a:effectLst/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100" b="1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200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万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首年</a:t>
                      </a:r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364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</a:tr>
              <a:tr h="2402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合计年缴保费</a:t>
                      </a:r>
                      <a:endParaRPr lang="zh-CN" alt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</a:rPr>
                        <a:t>　</a:t>
                      </a:r>
                      <a:endParaRPr lang="zh-CN" alt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 dirty="0">
                          <a:effectLst/>
                          <a:latin typeface="+mj-ea"/>
                          <a:ea typeface="+mj-ea"/>
                        </a:rPr>
                        <a:t>8734</a:t>
                      </a:r>
                      <a:r>
                        <a:rPr lang="zh-CN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64" marR="9064" marT="9065" marB="0" anchor="ctr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514689" y="5311992"/>
            <a:ext cx="1441405" cy="1295542"/>
            <a:chOff x="129648" y="5324467"/>
            <a:chExt cx="1368796" cy="1187109"/>
          </a:xfrm>
        </p:grpSpPr>
        <p:sp>
          <p:nvSpPr>
            <p:cNvPr id="15" name="Oval 80"/>
            <p:cNvSpPr/>
            <p:nvPr/>
          </p:nvSpPr>
          <p:spPr>
            <a:xfrm>
              <a:off x="210977" y="5324467"/>
              <a:ext cx="1206139" cy="118710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charset="-122"/>
              </a:endParaRPr>
            </a:p>
          </p:txBody>
        </p:sp>
        <p:sp>
          <p:nvSpPr>
            <p:cNvPr id="16" name="TextBox 58"/>
            <p:cNvSpPr txBox="1"/>
            <p:nvPr/>
          </p:nvSpPr>
          <p:spPr>
            <a:xfrm>
              <a:off x="129648" y="5573111"/>
              <a:ext cx="1368796" cy="62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en-US" sz="1400" b="1" spc="60" dirty="0">
                  <a:solidFill>
                    <a:schemeClr val="bg1"/>
                  </a:solidFill>
                  <a:effectLst>
                    <a:glow rad="139700">
                      <a:srgbClr val="005696">
                        <a:alpha val="93000"/>
                      </a:srgbClr>
                    </a:glow>
                  </a:effectLst>
                </a:rPr>
                <a:t>总交保费</a:t>
              </a:r>
              <a:endParaRPr lang="en-US" altLang="zh-CN" sz="1400" b="1" spc="60" dirty="0">
                <a:solidFill>
                  <a:schemeClr val="bg1"/>
                </a:solidFill>
                <a:effectLst>
                  <a:glow rad="139700">
                    <a:srgbClr val="005696">
                      <a:alpha val="93000"/>
                    </a:srgbClr>
                  </a:glow>
                </a:effectLst>
              </a:endParaRPr>
            </a:p>
            <a:p>
              <a:pPr algn="ctr">
                <a:lnSpc>
                  <a:spcPts val="2400"/>
                </a:lnSpc>
              </a:pPr>
              <a:r>
                <a:rPr lang="en-US" altLang="zh-CN" sz="1600" b="1" spc="60" dirty="0">
                  <a:solidFill>
                    <a:schemeClr val="bg1"/>
                  </a:solidFill>
                  <a:effectLst>
                    <a:glow rad="139700">
                      <a:srgbClr val="005696">
                        <a:alpha val="93000"/>
                      </a:srgbClr>
                    </a:glow>
                  </a:effectLst>
                </a:rPr>
                <a:t>174680</a:t>
              </a:r>
              <a:r>
                <a:rPr lang="zh-CN" altLang="en-US" sz="1600" b="1" spc="60" dirty="0">
                  <a:solidFill>
                    <a:schemeClr val="bg1"/>
                  </a:solidFill>
                  <a:effectLst>
                    <a:glow rad="139700">
                      <a:srgbClr val="005696">
                        <a:alpha val="93000"/>
                      </a:srgbClr>
                    </a:glow>
                  </a:effectLst>
                </a:rPr>
                <a:t>元</a:t>
              </a:r>
              <a:endParaRPr lang="zh-CN" altLang="en-US" b="1" spc="60" dirty="0">
                <a:solidFill>
                  <a:schemeClr val="bg1"/>
                </a:solidFill>
                <a:effectLst>
                  <a:glow rad="139700">
                    <a:srgbClr val="005696">
                      <a:alpha val="93000"/>
                    </a:srgbClr>
                  </a:glow>
                </a:effectLst>
              </a:endParaRPr>
            </a:p>
          </p:txBody>
        </p:sp>
      </p:grpSp>
      <p:sp>
        <p:nvSpPr>
          <p:cNvPr id="17" name="TextBox 65"/>
          <p:cNvSpPr txBox="1"/>
          <p:nvPr/>
        </p:nvSpPr>
        <p:spPr>
          <a:xfrm>
            <a:off x="6273794" y="5396964"/>
            <a:ext cx="405359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569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latin typeface="+mn-ea"/>
              </a:rPr>
              <a:t>第三</a:t>
            </a:r>
            <a:r>
              <a:rPr lang="en-US" altLang="zh-CN" sz="1100" b="1" dirty="0">
                <a:latin typeface="+mn-ea"/>
              </a:rPr>
              <a:t>/</a:t>
            </a:r>
            <a:r>
              <a:rPr lang="zh-CN" altLang="en-US" sz="1100" b="1" dirty="0">
                <a:latin typeface="+mn-ea"/>
              </a:rPr>
              <a:t>四</a:t>
            </a:r>
            <a:r>
              <a:rPr lang="en-US" altLang="zh-CN" sz="1100" b="1" dirty="0">
                <a:latin typeface="+mn-ea"/>
              </a:rPr>
              <a:t>/</a:t>
            </a:r>
            <a:r>
              <a:rPr lang="zh-CN" altLang="en-US" sz="1100" b="1" dirty="0">
                <a:latin typeface="+mn-ea"/>
              </a:rPr>
              <a:t>五次重疾保险金</a:t>
            </a:r>
            <a:r>
              <a:rPr lang="zh-CN" altLang="en-US" sz="1100" dirty="0">
                <a:latin typeface="+mn-ea"/>
              </a:rPr>
              <a:t>：共</a:t>
            </a:r>
            <a:r>
              <a:rPr lang="en-US" altLang="zh-CN" sz="1200" b="1" dirty="0">
                <a:solidFill>
                  <a:srgbClr val="005696"/>
                </a:solidFill>
                <a:latin typeface="+mn-ea"/>
              </a:rPr>
              <a:t>180</a:t>
            </a:r>
            <a:r>
              <a:rPr lang="zh-CN" altLang="en-US" sz="1200" b="1" dirty="0">
                <a:solidFill>
                  <a:srgbClr val="005696"/>
                </a:solidFill>
                <a:latin typeface="+mn-ea"/>
              </a:rPr>
              <a:t>万</a:t>
            </a:r>
            <a:r>
              <a:rPr lang="zh-CN" altLang="en-US" sz="1100" dirty="0">
                <a:latin typeface="+mn-ea"/>
              </a:rPr>
              <a:t>（</a:t>
            </a:r>
            <a:r>
              <a:rPr lang="en-US" altLang="zh-CN" sz="1100" dirty="0">
                <a:latin typeface="+mn-ea"/>
              </a:rPr>
              <a:t>60</a:t>
            </a:r>
            <a:r>
              <a:rPr lang="zh-CN" altLang="en-US" sz="1100" dirty="0">
                <a:latin typeface="+mn-ea"/>
              </a:rPr>
              <a:t>万</a:t>
            </a:r>
            <a:r>
              <a:rPr lang="en-US" altLang="zh-CN" sz="1100" dirty="0">
                <a:latin typeface="+mn-ea"/>
              </a:rPr>
              <a:t>/</a:t>
            </a:r>
            <a:r>
              <a:rPr lang="zh-CN" altLang="en-US" sz="1100" dirty="0">
                <a:latin typeface="+mn-ea"/>
              </a:rPr>
              <a:t>次）</a:t>
            </a:r>
            <a:endParaRPr lang="en-US" altLang="zh-CN" sz="1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100" b="1" dirty="0">
                <a:latin typeface="+mn-ea"/>
              </a:rPr>
              <a:t>较重急性心肌梗死</a:t>
            </a:r>
            <a:r>
              <a:rPr lang="zh-CN" altLang="en-US" sz="1100" b="1" dirty="0">
                <a:latin typeface="+mn-ea"/>
              </a:rPr>
              <a:t>第</a:t>
            </a:r>
            <a:r>
              <a:rPr lang="zh-CN" altLang="zh-CN" sz="1100" b="1" dirty="0">
                <a:latin typeface="+mn-ea"/>
              </a:rPr>
              <a:t>二</a:t>
            </a:r>
            <a:r>
              <a:rPr lang="en-US" altLang="zh-CN" sz="1100" b="1" dirty="0">
                <a:latin typeface="+mn-ea"/>
              </a:rPr>
              <a:t>/</a:t>
            </a:r>
            <a:r>
              <a:rPr lang="zh-CN" altLang="en-US" sz="1100" b="1" dirty="0">
                <a:latin typeface="+mn-ea"/>
              </a:rPr>
              <a:t>三</a:t>
            </a:r>
            <a:r>
              <a:rPr lang="zh-CN" altLang="zh-CN" sz="1100" b="1" dirty="0">
                <a:latin typeface="+mn-ea"/>
              </a:rPr>
              <a:t>次保险金</a:t>
            </a:r>
            <a:r>
              <a:rPr lang="zh-CN" altLang="en-US" sz="1100" dirty="0">
                <a:latin typeface="+mn-ea"/>
              </a:rPr>
              <a:t>：共</a:t>
            </a:r>
            <a:r>
              <a:rPr lang="en-US" altLang="zh-CN" sz="1200" b="1" dirty="0">
                <a:solidFill>
                  <a:srgbClr val="005696"/>
                </a:solidFill>
                <a:latin typeface="+mn-ea"/>
              </a:rPr>
              <a:t>60</a:t>
            </a:r>
            <a:r>
              <a:rPr lang="zh-CN" altLang="en-US" sz="1200" b="1" dirty="0">
                <a:solidFill>
                  <a:srgbClr val="005696"/>
                </a:solidFill>
                <a:latin typeface="+mn-ea"/>
              </a:rPr>
              <a:t>万</a:t>
            </a:r>
            <a:r>
              <a:rPr lang="zh-CN" altLang="en-US" sz="1100" dirty="0">
                <a:latin typeface="+mn-ea"/>
              </a:rPr>
              <a:t>（</a:t>
            </a:r>
            <a:r>
              <a:rPr lang="en-US" altLang="zh-CN" sz="1100" dirty="0">
                <a:latin typeface="+mn-ea"/>
              </a:rPr>
              <a:t>30</a:t>
            </a:r>
            <a:r>
              <a:rPr lang="zh-CN" altLang="en-US" sz="1100" dirty="0">
                <a:latin typeface="+mn-ea"/>
              </a:rPr>
              <a:t>万</a:t>
            </a:r>
            <a:r>
              <a:rPr lang="en-US" altLang="zh-CN" sz="1100" dirty="0">
                <a:latin typeface="+mn-ea"/>
              </a:rPr>
              <a:t>/</a:t>
            </a:r>
            <a:r>
              <a:rPr lang="zh-CN" altLang="en-US" sz="1100" dirty="0">
                <a:latin typeface="+mn-ea"/>
              </a:rPr>
              <a:t>次）</a:t>
            </a:r>
            <a:endParaRPr lang="en-US" altLang="zh-CN" sz="1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latin typeface="+mn-ea"/>
              </a:rPr>
              <a:t>严重脑中风后遗症第三次保险金</a:t>
            </a:r>
            <a:r>
              <a:rPr lang="zh-CN" altLang="en-US" sz="1100" dirty="0">
                <a:latin typeface="+mn-ea"/>
              </a:rPr>
              <a:t>：</a:t>
            </a:r>
            <a:r>
              <a:rPr lang="en-US" altLang="zh-CN" sz="1200" b="1" dirty="0">
                <a:solidFill>
                  <a:srgbClr val="005696"/>
                </a:solidFill>
                <a:latin typeface="+mn-ea"/>
              </a:rPr>
              <a:t>30</a:t>
            </a:r>
            <a:r>
              <a:rPr lang="zh-CN" altLang="en-US" sz="1200" b="1" dirty="0">
                <a:solidFill>
                  <a:srgbClr val="005696"/>
                </a:solidFill>
                <a:latin typeface="+mn-ea"/>
              </a:rPr>
              <a:t>万</a:t>
            </a:r>
            <a:endParaRPr lang="zh-CN" altLang="en-US" sz="1100" b="1" dirty="0">
              <a:solidFill>
                <a:srgbClr val="005696"/>
              </a:solidFill>
              <a:latin typeface="+mn-ea"/>
            </a:endParaRPr>
          </a:p>
        </p:txBody>
      </p:sp>
      <p:sp>
        <p:nvSpPr>
          <p:cNvPr id="19" name="Freeform: Shape 27"/>
          <p:cNvSpPr/>
          <p:nvPr/>
        </p:nvSpPr>
        <p:spPr>
          <a:xfrm>
            <a:off x="2656300" y="4642695"/>
            <a:ext cx="212642" cy="141873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chemeClr val="bg1"/>
            </a:solidFill>
          </a:ln>
          <a:effectLst>
            <a:outerShdw blurRad="50800" dist="25400" dir="6360000" algn="ctr" rotWithShape="0">
              <a:schemeClr val="tx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32" y="819508"/>
            <a:ext cx="609233" cy="1336560"/>
          </a:xfrm>
          <a:prstGeom prst="rect">
            <a:avLst/>
          </a:prstGeom>
        </p:spPr>
      </p:pic>
      <p:sp>
        <p:nvSpPr>
          <p:cNvPr id="21" name="文本框 99"/>
          <p:cNvSpPr txBox="1"/>
          <p:nvPr/>
        </p:nvSpPr>
        <p:spPr>
          <a:xfrm>
            <a:off x="454032" y="2113192"/>
            <a:ext cx="11283935" cy="2939651"/>
          </a:xfrm>
          <a:prstGeom prst="rect">
            <a:avLst/>
          </a:prstGeom>
          <a:noFill/>
          <a:ln w="28575">
            <a:solidFill>
              <a:srgbClr val="FF9900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案例假设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（爱心保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为持续投保状态、所罹患疾病符合合同赔付条件）</a:t>
            </a:r>
            <a:r>
              <a:rPr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首次确诊轻症</a:t>
            </a: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钟先生一</a:t>
            </a:r>
            <a:r>
              <a:rPr sz="11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年后</a:t>
            </a:r>
            <a:r>
              <a:rPr sz="11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（已交</a:t>
            </a: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</a:t>
            </a:r>
            <a:r>
              <a:rPr sz="11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年保费）不幸确诊</a:t>
            </a: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原位癌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，公司给付首次轻症疾病保险金</a:t>
            </a:r>
            <a:r>
              <a:rPr lang="en-US" sz="1100" b="1" dirty="0">
                <a:solidFill>
                  <a:srgbClr val="FF6600"/>
                </a:solidFill>
                <a:latin typeface="+mn-ea"/>
              </a:rPr>
              <a:t>9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万元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1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同时公司履行保费豁免的保险责任，自确诊后的下一保单周年日开始豁免主险剩余应交保费</a:t>
            </a:r>
            <a:r>
              <a:rPr 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159030</a:t>
            </a:r>
            <a:r>
              <a:rPr 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100" b="1" dirty="0">
                <a:solidFill>
                  <a:srgbClr val="FF6600"/>
                </a:solidFill>
                <a:latin typeface="+mn-ea"/>
              </a:rPr>
              <a:t>元</a:t>
            </a:r>
            <a:r>
              <a:rPr 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首次确诊中症</a:t>
            </a:r>
            <a:r>
              <a:rPr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</a:t>
            </a:r>
            <a:r>
              <a:rPr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岁确诊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中度脑损伤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，公司给付首次中症疾病保险金</a:t>
            </a:r>
            <a:r>
              <a:rPr lang="en-US" sz="1100" b="1" dirty="0">
                <a:solidFill>
                  <a:srgbClr val="FF6600"/>
                </a:solidFill>
                <a:latin typeface="+mn-ea"/>
              </a:rPr>
              <a:t>15</a:t>
            </a:r>
            <a:r>
              <a:rPr sz="1100" b="1" dirty="0">
                <a:solidFill>
                  <a:srgbClr val="FF6600"/>
                </a:solidFill>
                <a:latin typeface="+mn-ea"/>
              </a:rPr>
              <a:t>万元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第二次确诊轻症</a:t>
            </a: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岁在医院检查确诊轻度恶性肿瘤，公司给付第二次轻症疾病保险金</a:t>
            </a:r>
            <a:r>
              <a:rPr lang="en-US" sz="1100" b="1" dirty="0">
                <a:solidFill>
                  <a:srgbClr val="FF6600"/>
                </a:solidFill>
                <a:latin typeface="+mn-ea"/>
              </a:rPr>
              <a:t>9</a:t>
            </a:r>
            <a:r>
              <a:rPr sz="1100" b="1" dirty="0">
                <a:solidFill>
                  <a:srgbClr val="FF6600"/>
                </a:solidFill>
                <a:latin typeface="+mn-ea"/>
              </a:rPr>
              <a:t>万元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首次确诊重疾（重度恶性肿瘤</a:t>
            </a: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岁时病情恶化，确诊为重度恶性肿瘤，公司给付首次重大疾病保险金</a:t>
            </a:r>
            <a:r>
              <a:rPr lang="en-US" sz="1100" b="1" dirty="0">
                <a:solidFill>
                  <a:srgbClr val="FE6150"/>
                </a:solidFill>
                <a:latin typeface="+mn-ea"/>
              </a:rPr>
              <a:t>3</a:t>
            </a:r>
            <a:r>
              <a:rPr sz="1100" b="1" dirty="0">
                <a:solidFill>
                  <a:srgbClr val="FE6150"/>
                </a:solidFill>
                <a:latin typeface="+mn-ea"/>
              </a:rPr>
              <a:t>0万元</a:t>
            </a: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/>
              <a:t>钟先生想进行质子重离子治疗，同时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启动绿通就医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+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住院费用垫付服务</a:t>
            </a:r>
            <a:r>
              <a:rPr lang="zh-CN" altLang="en-US" sz="1100" b="1" dirty="0"/>
              <a:t>，住院</a:t>
            </a:r>
            <a:r>
              <a:rPr lang="en-US" altLang="zh-CN" sz="1100" b="1" dirty="0"/>
              <a:t>15</a:t>
            </a:r>
            <a:r>
              <a:rPr lang="zh-CN" altLang="en-US" sz="1100" b="1" dirty="0"/>
              <a:t>天，公司给付住院津贴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4500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元</a:t>
            </a:r>
            <a:r>
              <a:rPr lang="zh-CN" altLang="en-US" sz="1100" b="1" dirty="0"/>
              <a:t>。期间</a:t>
            </a:r>
            <a:r>
              <a:rPr lang="en-US" altLang="zh-CN" sz="1100" b="1" dirty="0"/>
              <a:t>【</a:t>
            </a:r>
            <a:r>
              <a:rPr lang="zh-CN" altLang="en-US" sz="1100" b="1" dirty="0"/>
              <a:t>爱心保</a:t>
            </a:r>
            <a:r>
              <a:rPr lang="en-US" altLang="zh-CN" sz="1100" b="1" dirty="0"/>
              <a:t>2021】</a:t>
            </a:r>
            <a:r>
              <a:rPr lang="zh-CN" altLang="en-US" sz="1100" b="1" dirty="0"/>
              <a:t>服务商先后为钟先生垫付了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30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万元</a:t>
            </a:r>
            <a:r>
              <a:rPr lang="zh-CN" altLang="en-US" sz="1100" b="1" dirty="0"/>
              <a:t>治疗费用，并为钟先生往返当天的机票及住宿报销了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5000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元</a:t>
            </a:r>
            <a:r>
              <a:rPr lang="zh-CN" altLang="en-US" sz="1100" b="1" dirty="0"/>
              <a:t>。</a:t>
            </a:r>
            <a:endParaRPr lang="en-US" altLang="zh-CN" sz="1100" b="1" dirty="0"/>
          </a:p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zh-CN" altLang="en-US"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次确诊重疾（严重脑中风后遗症</a:t>
            </a: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</a:t>
            </a:r>
            <a:r>
              <a:rPr 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岁确诊严重脑中风后遗症，公司给付第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次重大疾病保险金</a:t>
            </a:r>
            <a:r>
              <a:rPr lang="en-US" sz="1100" b="1" dirty="0">
                <a:solidFill>
                  <a:srgbClr val="FF6600"/>
                </a:solidFill>
                <a:latin typeface="+mn-ea"/>
              </a:rPr>
              <a:t>30</a:t>
            </a:r>
            <a:r>
              <a:rPr sz="1100" b="1" dirty="0">
                <a:solidFill>
                  <a:srgbClr val="FF6600"/>
                </a:solidFill>
                <a:latin typeface="+mn-ea"/>
              </a:rPr>
              <a:t>万元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sz="1100" b="1" dirty="0" err="1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第二次确诊严重脑中风后遗症</a:t>
            </a:r>
            <a:r>
              <a:rPr sz="11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钟先生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3年后再次确诊严重脑中风后遗症，且证实与初次确诊的脑中风相比为新一次的中风，公司给付第二次严重脑中风后遗症保险金</a:t>
            </a:r>
            <a:r>
              <a:rPr lang="en-US" sz="1100" b="1" dirty="0">
                <a:solidFill>
                  <a:srgbClr val="FF6600"/>
                </a:solidFill>
                <a:latin typeface="+mn-ea"/>
              </a:rPr>
              <a:t>3</a:t>
            </a:r>
            <a:r>
              <a:rPr sz="1100" b="1" dirty="0">
                <a:solidFill>
                  <a:srgbClr val="FF6600"/>
                </a:solidFill>
                <a:latin typeface="+mn-ea"/>
              </a:rPr>
              <a:t>0万元</a:t>
            </a:r>
            <a:r>
              <a:rPr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50000"/>
              </a:lnSpc>
              <a:buFont typeface="Wingdings" panose="05000000000000000000" charset="0"/>
            </a:pPr>
            <a:r>
              <a:rPr lang="zh-CN" altLang="en-US" sz="14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“安享一生”合同继续有效</a:t>
            </a:r>
            <a:endParaRPr sz="1400" b="1" dirty="0">
              <a:solidFill>
                <a:srgbClr val="0056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061" y="355600"/>
            <a:ext cx="43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kumimoji="1" lang="zh-CN" altLang="en-US" sz="2800" b="1" dirty="0">
                <a:solidFill>
                  <a:srgbClr val="005696"/>
                </a:solidFill>
                <a:latin typeface="+mj-ea"/>
                <a:ea typeface="+mj-ea"/>
              </a:rPr>
              <a:t>投保示例</a:t>
            </a:r>
            <a:r>
              <a:rPr kumimoji="1" lang="en-US" altLang="zh-CN" sz="2800" b="1" dirty="0">
                <a:solidFill>
                  <a:srgbClr val="005696"/>
                </a:solidFill>
                <a:latin typeface="+mj-ea"/>
                <a:ea typeface="+mj-ea"/>
              </a:rPr>
              <a:t>2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未成年人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1681" y="1093719"/>
          <a:ext cx="10011980" cy="9557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734627"/>
                <a:gridCol w="1430283"/>
                <a:gridCol w="1509743"/>
                <a:gridCol w="1748124"/>
                <a:gridCol w="1589203"/>
              </a:tblGrid>
              <a:tr h="2554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险种名称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缴费期间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保险期间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基本保险金额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年缴保费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</a:tr>
              <a:tr h="22042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中英人寿安享一生重大疾病保险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20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年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终身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50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万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5200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元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</a:tr>
              <a:tr h="220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zh-CN" sz="1400" b="1" u="none" strike="noStrike" kern="1200" dirty="0">
                          <a:effectLst/>
                        </a:rPr>
                        <a:t>中英人寿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附加投保人保费豁免</a:t>
                      </a:r>
                      <a:r>
                        <a:rPr lang="en-US" altLang="zh-CN" sz="1400" b="1" u="none" strike="noStrike" kern="1200" dirty="0">
                          <a:effectLst/>
                        </a:rPr>
                        <a:t>A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款重大疾病保险</a:t>
                      </a:r>
                      <a:endParaRPr lang="zh-CN" altLang="en-US" sz="1400" b="1" i="0" u="none" strike="noStrike" kern="1200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effectLst/>
                        </a:rPr>
                        <a:t>20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年</a:t>
                      </a:r>
                      <a:endParaRPr lang="zh-CN" altLang="en-US" sz="1400" b="1" i="0" u="none" strike="noStrike" kern="1200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终身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5200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元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506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元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</a:tr>
              <a:tr h="2554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合计年缴保费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5706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元</a:t>
                      </a:r>
                      <a:endParaRPr lang="zh-CN" altLang="en-US" sz="1400" b="1" i="0" u="none" strike="noStrike" dirty="0">
                        <a:solidFill>
                          <a:srgbClr val="00569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64" marR="9064" marT="9065" marB="0" anchor="ctr"/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0045165" y="2851995"/>
            <a:ext cx="1901779" cy="1477717"/>
            <a:chOff x="10166656" y="2850012"/>
            <a:chExt cx="1901779" cy="1477717"/>
          </a:xfrm>
        </p:grpSpPr>
        <p:sp>
          <p:nvSpPr>
            <p:cNvPr id="6" name="任意多边形 59"/>
            <p:cNvSpPr/>
            <p:nvPr/>
          </p:nvSpPr>
          <p:spPr>
            <a:xfrm flipH="1">
              <a:off x="10166656" y="3286437"/>
              <a:ext cx="805462" cy="87491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 algn="ctr">
              <a:solidFill>
                <a:srgbClr val="FF9900"/>
              </a:solidFill>
              <a:prstDash val="sysDot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90920" y="2850012"/>
              <a:ext cx="1477515" cy="1477717"/>
              <a:chOff x="9383218" y="1734620"/>
              <a:chExt cx="1001576" cy="1001713"/>
            </a:xfrm>
          </p:grpSpPr>
          <p:sp>
            <p:nvSpPr>
              <p:cNvPr id="8" name="MH_Other_7"/>
              <p:cNvSpPr/>
              <p:nvPr>
                <p:custDataLst>
                  <p:tags r:id="rId1"/>
                </p:custDataLst>
              </p:nvPr>
            </p:nvSpPr>
            <p:spPr>
              <a:xfrm flipH="1">
                <a:off x="9383218" y="1734620"/>
                <a:ext cx="1001576" cy="100171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000" b="1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MH_Other_8"/>
              <p:cNvSpPr/>
              <p:nvPr>
                <p:custDataLst>
                  <p:tags r:id="rId2"/>
                </p:custDataLst>
              </p:nvPr>
            </p:nvSpPr>
            <p:spPr>
              <a:xfrm flipH="1">
                <a:off x="9495857" y="1847266"/>
                <a:ext cx="776175" cy="77628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482944" y="1934540"/>
                <a:ext cx="788417" cy="603290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/>
              <a:p>
                <a:pPr marL="0" lvl="1" algn="ctr">
                  <a:lnSpc>
                    <a:spcPts val="3200"/>
                  </a:lnSpc>
                </a:pPr>
                <a:r>
                  <a:rPr lang="zh-CN" altLang="en-US" sz="1600" b="1" kern="0" dirty="0">
                    <a:solidFill>
                      <a:schemeClr val="bg1"/>
                    </a:solidFill>
                    <a:latin typeface="+mj-ea"/>
                    <a:ea typeface="+mj-ea"/>
                  </a:rPr>
                  <a:t>最高可赔</a:t>
                </a:r>
                <a:r>
                  <a:rPr lang="en-US" altLang="ko-KR" sz="3000" b="1" kern="0" dirty="0">
                    <a:solidFill>
                      <a:srgbClr val="FFC000"/>
                    </a:solidFill>
                    <a:latin typeface="+mj-ea"/>
                    <a:ea typeface="+mj-ea"/>
                  </a:rPr>
                  <a:t>745</a:t>
                </a:r>
                <a:r>
                  <a:rPr lang="zh-CN" altLang="en-US" sz="1400" b="1" kern="0" dirty="0">
                    <a:solidFill>
                      <a:srgbClr val="FFC000"/>
                    </a:solidFill>
                    <a:latin typeface="+mj-ea"/>
                    <a:ea typeface="+mj-ea"/>
                  </a:rPr>
                  <a:t>万</a:t>
                </a:r>
                <a:endParaRPr lang="en-US" altLang="ko-KR" b="1" kern="0" dirty="0">
                  <a:solidFill>
                    <a:srgbClr val="FFC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98761" y="3303916"/>
            <a:ext cx="692920" cy="2324705"/>
            <a:chOff x="47328" y="3078313"/>
            <a:chExt cx="714127" cy="2324705"/>
          </a:xfrm>
        </p:grpSpPr>
        <p:grpSp>
          <p:nvGrpSpPr>
            <p:cNvPr id="12" name="组合 11"/>
            <p:cNvGrpSpPr/>
            <p:nvPr/>
          </p:nvGrpSpPr>
          <p:grpSpPr>
            <a:xfrm>
              <a:off x="47328" y="3078313"/>
              <a:ext cx="714127" cy="2324705"/>
              <a:chOff x="95992" y="3087958"/>
              <a:chExt cx="714127" cy="2600268"/>
            </a:xfrm>
          </p:grpSpPr>
          <p:sp>
            <p:nvSpPr>
              <p:cNvPr id="14" name="右箭头 22"/>
              <p:cNvSpPr/>
              <p:nvPr/>
            </p:nvSpPr>
            <p:spPr>
              <a:xfrm>
                <a:off x="526260" y="4070714"/>
                <a:ext cx="283859" cy="537110"/>
              </a:xfrm>
              <a:prstGeom prst="rightArrow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5" name="Rounded Rectangle 163"/>
              <p:cNvSpPr/>
              <p:nvPr/>
            </p:nvSpPr>
            <p:spPr>
              <a:xfrm>
                <a:off x="95992" y="3087958"/>
                <a:ext cx="434722" cy="2600268"/>
              </a:xfrm>
              <a:prstGeom prst="roundRect">
                <a:avLst>
                  <a:gd name="adj" fmla="val 6876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3" name="TextBox 21"/>
            <p:cNvSpPr txBox="1"/>
            <p:nvPr/>
          </p:nvSpPr>
          <p:spPr>
            <a:xfrm>
              <a:off x="63139" y="3217649"/>
              <a:ext cx="444074" cy="2086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b="1" dirty="0"/>
                <a:t>宝宝将享受的保障</a:t>
              </a:r>
              <a:endParaRPr lang="zh-CN" altLang="en-US" sz="1600" b="1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4"/>
          <a:stretch>
            <a:fillRect/>
          </a:stretch>
        </p:blipFill>
        <p:spPr>
          <a:xfrm>
            <a:off x="10123472" y="4723041"/>
            <a:ext cx="1873608" cy="2041060"/>
          </a:xfrm>
          <a:prstGeom prst="rect">
            <a:avLst/>
          </a:prstGeom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003468" y="2699463"/>
          <a:ext cx="9120004" cy="3554685"/>
        </p:xfrm>
        <a:graphic>
          <a:graphicData uri="http://schemas.openxmlformats.org/drawingml/2006/table">
            <a:tbl>
              <a:tblPr/>
              <a:tblGrid>
                <a:gridCol w="2942384"/>
                <a:gridCol w="3594252"/>
                <a:gridCol w="2583368"/>
              </a:tblGrid>
              <a:tr h="4093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保险责任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96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最高赔付金额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（元）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 anchorCtr="1">
                    <a:lnL w="12700" cmpd="sng">
                      <a:noFill/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96"/>
                    </a:solidFill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轻症保障</a:t>
                      </a:r>
                      <a:r>
                        <a:rPr lang="zh-CN" altLang="en-US" sz="16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en-US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轻症疾病保险金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en-US" altLang="zh-CN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  45</a:t>
                      </a:r>
                      <a:r>
                        <a:rPr lang="zh-CN" altLang="en-US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万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15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万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次）</a:t>
                      </a:r>
                      <a:endParaRPr lang="zh-CN" altLang="en-US" sz="1200" b="1" i="0" u="none" strike="noStrike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中症保障</a:t>
                      </a:r>
                      <a:endParaRPr lang="zh-CN" alt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kern="1200" dirty="0">
                          <a:effectLst/>
                        </a:rPr>
                        <a:t>   </a:t>
                      </a:r>
                      <a:r>
                        <a:rPr lang="en-US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中症保险金</a:t>
                      </a:r>
                      <a:endParaRPr lang="zh-CN" alt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en-US" altLang="zh-CN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  50</a:t>
                      </a:r>
                      <a:r>
                        <a:rPr lang="zh-CN" altLang="en-US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万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25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万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次）</a:t>
                      </a:r>
                      <a:endParaRPr lang="zh-CN" altLang="en-US" sz="1200" b="1" i="0" u="none" strike="noStrike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重疾保障</a:t>
                      </a:r>
                      <a:endParaRPr lang="zh-CN" alt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kern="1200" dirty="0">
                          <a:effectLst/>
                        </a:rPr>
                        <a:t>  </a:t>
                      </a:r>
                      <a:r>
                        <a:rPr lang="zh-CN" altLang="en-US" sz="1400" b="1" u="none" strike="noStrike" kern="1200" baseline="0" dirty="0">
                          <a:effectLst/>
                        </a:rPr>
                        <a:t> </a:t>
                      </a:r>
                      <a:r>
                        <a:rPr lang="en-US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重大疾病保险金</a:t>
                      </a:r>
                      <a:endParaRPr lang="zh-CN" alt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en-US" altLang="zh-CN" sz="16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  400</a:t>
                      </a:r>
                      <a:r>
                        <a:rPr lang="zh-CN" altLang="en-US" sz="16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/1-2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次，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/3-5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次）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少儿特定疾病加倍保障</a:t>
                      </a:r>
                      <a:endParaRPr lang="zh-CN" alt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少儿特定疾病</a:t>
                      </a:r>
                      <a:r>
                        <a:rPr lang="zh-CN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保险金</a:t>
                      </a:r>
                      <a:r>
                        <a:rPr lang="zh-CN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周岁前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rgbClr val="FF6600"/>
                          </a:solidFill>
                          <a:latin typeface="+mn-ea"/>
                          <a:ea typeface="+mn-ea"/>
                          <a:cs typeface="+mn-cs"/>
                        </a:rPr>
                        <a:t>  50</a:t>
                      </a:r>
                      <a:r>
                        <a:rPr lang="zh-CN" altLang="en-US" sz="1600" b="1" kern="1200" dirty="0">
                          <a:solidFill>
                            <a:srgbClr val="FF6600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  <a:endParaRPr lang="zh-CN" altLang="en-US" sz="1600" b="1" kern="1200" dirty="0">
                        <a:solidFill>
                          <a:srgbClr val="FF66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严重脑中风后遗症</a:t>
                      </a:r>
                      <a:r>
                        <a:rPr lang="zh-CN" altLang="en-US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多次保障</a:t>
                      </a:r>
                      <a:endParaRPr lang="zh-CN" alt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第</a:t>
                      </a:r>
                      <a:r>
                        <a:rPr lang="zh-CN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zh-CN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CN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</a:rPr>
                        <a:t>严重脑中风后遗症</a:t>
                      </a:r>
                      <a:r>
                        <a:rPr lang="zh-CN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保险金</a:t>
                      </a:r>
                      <a:endParaRPr lang="zh-CN" altLang="zh-CN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  100</a:t>
                      </a:r>
                      <a:r>
                        <a:rPr lang="zh-CN" altLang="en-US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万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50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万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次）</a:t>
                      </a:r>
                      <a:endParaRPr lang="zh-CN" altLang="en-US" sz="1200" b="1" i="0" u="none" strike="noStrike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较重急性心肌梗死</a:t>
                      </a:r>
                      <a:r>
                        <a:rPr lang="zh-CN" altLang="en-US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多次保障</a:t>
                      </a:r>
                      <a:endParaRPr lang="zh-CN" alt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</a:t>
                      </a:r>
                      <a:r>
                        <a:rPr lang="en-US" altLang="zh-CN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三次</a:t>
                      </a:r>
                      <a:r>
                        <a:rPr lang="zh-CN" altLang="zh-CN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较重急性心肌梗死保险金</a:t>
                      </a:r>
                      <a:endParaRPr lang="zh-CN" altLang="zh-CN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  100</a:t>
                      </a:r>
                      <a:r>
                        <a:rPr lang="zh-CN" altLang="en-US" sz="1600" b="1" u="none" strike="noStrike" dirty="0">
                          <a:solidFill>
                            <a:srgbClr val="005696"/>
                          </a:solidFill>
                          <a:effectLst/>
                        </a:rPr>
                        <a:t>万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50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万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次）</a:t>
                      </a:r>
                      <a:endParaRPr lang="zh-CN" altLang="en-US" sz="1200" b="1" i="0" u="none" strike="noStrike" dirty="0">
                        <a:solidFill>
                          <a:srgbClr val="FE746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8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保费豁免</a:t>
                      </a:r>
                      <a:endParaRPr lang="zh-CN" alt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被保险人</a:t>
                      </a:r>
                      <a:r>
                        <a:rPr lang="zh-CN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轻症、中症、重疾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dirty="0">
                          <a:effectLst/>
                        </a:rPr>
                        <a:t>  豁免主险未交保费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</a:tr>
              <a:tr h="348894">
                <a:tc vMerge="1"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400" b="1" u="none" strike="noStrike" kern="1200" dirty="0">
                          <a:solidFill>
                            <a:srgbClr val="0056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投保人</a:t>
                      </a:r>
                      <a:r>
                        <a:rPr lang="zh-CN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：重疾、身故、全残</a:t>
                      </a:r>
                      <a:endParaRPr lang="zh-CN" altLang="zh-CN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豁免主附险未交保费</a:t>
                      </a:r>
                      <a:endParaRPr lang="zh-CN" alt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</a:tr>
              <a:tr h="348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身故保障</a:t>
                      </a:r>
                      <a:endParaRPr lang="zh-CN" alt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tabLst>
                          <a:tab pos="2422525" algn="l"/>
                        </a:tabLst>
                      </a:pPr>
                      <a:r>
                        <a:rPr lang="en-US" altLang="zh-CN" sz="1400" b="1" u="none" strike="noStrike" kern="1200" dirty="0">
                          <a:effectLst/>
                        </a:rPr>
                        <a:t>18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周岁后身故给付</a:t>
                      </a:r>
                      <a:r>
                        <a:rPr lang="en-US" altLang="zh-CN" sz="1400" b="1" u="none" strike="noStrike" kern="1200" dirty="0">
                          <a:effectLst/>
                        </a:rPr>
                        <a:t>50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万元；</a:t>
                      </a:r>
                      <a:r>
                        <a:rPr lang="en-US" altLang="zh-CN" sz="1400" b="1" u="none" strike="noStrike" kern="1200" dirty="0">
                          <a:effectLst/>
                        </a:rPr>
                        <a:t>18</a:t>
                      </a:r>
                      <a:r>
                        <a:rPr lang="zh-CN" altLang="en-US" sz="1400" b="1" u="none" strike="noStrike" kern="1200" dirty="0">
                          <a:effectLst/>
                        </a:rPr>
                        <a:t>周岁前身故给付已缴总保险费</a:t>
                      </a:r>
                      <a:endParaRPr lang="zh-CN" alt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474" marR="14474" marT="14474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64407" y="114805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安享保特色</a:t>
            </a:r>
            <a:endParaRPr kumimoji="0" lang="zh-CN" alt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909341" y="4264110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 flipV="1">
            <a:off x="6342051" y="5468488"/>
            <a:ext cx="1028935" cy="194509"/>
            <a:chOff x="4255294" y="1661160"/>
            <a:chExt cx="1505426" cy="262890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/>
        </p:nvCxnSpPr>
        <p:spPr>
          <a:xfrm flipH="1">
            <a:off x="3472694" y="4281842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472695" y="2909608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455219" y="1375181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21214" y="2382561"/>
            <a:ext cx="1203960" cy="1051561"/>
            <a:chOff x="6842760" y="2637270"/>
            <a:chExt cx="1203960" cy="1051560"/>
          </a:xfrm>
          <a:solidFill>
            <a:srgbClr val="B91F3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六边形 12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2426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04306" y="1624370"/>
            <a:ext cx="1203960" cy="1051563"/>
            <a:chOff x="5525852" y="187908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六边形 15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686669" y="1989362"/>
              <a:ext cx="882327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05382" y="3738330"/>
            <a:ext cx="1203960" cy="1051563"/>
            <a:chOff x="684276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9" name="六边形 18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81635" y="4119152"/>
              <a:ext cx="926211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84691" y="3754163"/>
            <a:ext cx="1203960" cy="1051563"/>
            <a:chOff x="420624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97857" y="4119152"/>
              <a:ext cx="820725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84691" y="2382561"/>
            <a:ext cx="1203960" cy="1051561"/>
            <a:chOff x="4206240" y="26372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六边形 24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38774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04306" y="4444366"/>
            <a:ext cx="1203960" cy="1051561"/>
            <a:chOff x="5525852" y="468324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六边形 27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93281" y="485507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zh-CN" altLang="en-US" sz="3600" b="0" i="0" u="none" strike="noStrike" kern="1200" cap="none" spc="0" normalizeH="0" baseline="-3000" noProof="0" dirty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634537" y="1141683"/>
            <a:ext cx="274945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轻、中、重疾多次赔付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200779" y="1506629"/>
            <a:ext cx="4183208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轻症、中症不分组多次赔付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重疾分五组最高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次赔付，癌症单独一组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重疾无三同条款，</a:t>
            </a:r>
            <a:r>
              <a: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3/4/5</a:t>
            </a: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次理赔</a:t>
            </a:r>
            <a:r>
              <a: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200%</a:t>
            </a: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保额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118" y="2497533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强大的服务体系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00779" y="2862480"/>
            <a:ext cx="3530951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国际救援、对症预约、健康咨询、预约挂号、就医陪诊、绿色通道、体检优惠、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肿瘤筛查、贵宾出行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84469" y="1904279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少儿特疾加倍赔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8584469" y="2286763"/>
            <a:ext cx="2964801" cy="6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高发十种少儿特定疾病加倍赔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无理赔先后顺序之分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564929" y="5438544"/>
            <a:ext cx="2039080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承保职业类别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1-6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身故没有等待期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无全残责任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29550" y="3827096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百万医疗功能强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 flipH="1">
            <a:off x="7653058" y="2133580"/>
            <a:ext cx="884112" cy="262891"/>
            <a:chOff x="4255294" y="1661160"/>
            <a:chExt cx="1505426" cy="262890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>
          <a:xfrm>
            <a:off x="4871956" y="3092363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B5CBE7"/>
                  </a:outerShdw>
                </a:effectLst>
                <a:latin typeface="Arial" panose="020B0604020202020204"/>
                <a:ea typeface="黑体" panose="02010609060101010101" charset="-122"/>
              </a:rPr>
              <a:t>安享保</a:t>
            </a:r>
            <a:endParaRPr kumimoji="0" lang="en-US" altLang="zh-CN" sz="54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B5CBE7"/>
                </a:outerShdw>
              </a:effectLst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47164" y="5069357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职业宽泛有内涵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1148699" y="4274899"/>
            <a:ext cx="3148623" cy="21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医疗报销涵盖质子重离子医院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医疗费用不限次垫付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就医挂号每年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绿通服务包含质重医院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专家会诊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MDT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出院交通</a:t>
            </a: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、住宿全报销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种重疾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免赔带补贴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院后免费上门护理服务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537170" y="3726664"/>
            <a:ext cx="210183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心梗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脑梗多次赔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537170" y="4109148"/>
            <a:ext cx="3359969" cy="6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心肌梗塞</a:t>
            </a:r>
            <a:r>
              <a: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脑中风后遗症多次保障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年，赔付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保额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9375" y="787233"/>
            <a:ext cx="6076951" cy="5680647"/>
            <a:chOff x="385504" y="557794"/>
            <a:chExt cx="6076951" cy="5680647"/>
          </a:xfrm>
        </p:grpSpPr>
        <p:grpSp>
          <p:nvGrpSpPr>
            <p:cNvPr id="10" name="组合 9"/>
            <p:cNvGrpSpPr/>
            <p:nvPr/>
          </p:nvGrpSpPr>
          <p:grpSpPr>
            <a:xfrm>
              <a:off x="385506" y="557794"/>
              <a:ext cx="6076949" cy="4680520"/>
              <a:chOff x="-1" y="1825278"/>
              <a:chExt cx="6752742" cy="516993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873" t="32770" r="1921" b="15831"/>
              <a:stretch>
                <a:fillRect/>
              </a:stretch>
            </p:blipFill>
            <p:spPr>
              <a:xfrm>
                <a:off x="-1" y="1825278"/>
                <a:ext cx="3391787" cy="5169937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78" t="32991" r="1849" b="15610"/>
              <a:stretch>
                <a:fillRect/>
              </a:stretch>
            </p:blipFill>
            <p:spPr>
              <a:xfrm>
                <a:off x="3391786" y="1825278"/>
                <a:ext cx="3360955" cy="5169937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65"/>
            <a:stretch>
              <a:fillRect/>
            </a:stretch>
          </p:blipFill>
          <p:spPr>
            <a:xfrm>
              <a:off x="385504" y="4847789"/>
              <a:ext cx="6076951" cy="139065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60478" y="2551837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solidFill>
                  <a:schemeClr val="accent3"/>
                </a:solidFill>
              </a:rPr>
              <a:t>同产品服务更优</a:t>
            </a:r>
            <a:endParaRPr lang="en-US" altLang="zh-CN" sz="5400" b="1" dirty="0">
              <a:solidFill>
                <a:schemeClr val="accent3"/>
              </a:solidFill>
            </a:endParaRPr>
          </a:p>
          <a:p>
            <a:pPr algn="ctr"/>
            <a:r>
              <a:rPr lang="zh-CN" altLang="en-US" sz="5400" b="1" cap="none" spc="0" dirty="0">
                <a:solidFill>
                  <a:schemeClr val="accent3"/>
                </a:solidFill>
                <a:effectLst/>
              </a:rPr>
              <a:t>同服务费率更低</a:t>
            </a:r>
            <a:endParaRPr lang="zh-CN" altLang="en-US" sz="5400" b="1" cap="none" spc="0" dirty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501" r="4261" b="20655"/>
          <a:stretch>
            <a:fillRect/>
          </a:stretch>
        </p:blipFill>
        <p:spPr bwMode="auto">
          <a:xfrm>
            <a:off x="866117" y="2226918"/>
            <a:ext cx="6714898" cy="12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462633" y="5965264"/>
            <a:ext cx="7266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>
                <a:solidFill>
                  <a:schemeClr val="accent3"/>
                </a:solidFill>
                <a:effectLst/>
              </a:rPr>
              <a:t>5.28</a:t>
            </a:r>
            <a:r>
              <a:rPr lang="zh-CN" altLang="en-US" sz="4400" b="1" cap="none" spc="0" dirty="0">
                <a:solidFill>
                  <a:schemeClr val="accent3"/>
                </a:solidFill>
                <a:effectLst/>
              </a:rPr>
              <a:t>全国发布   </a:t>
            </a:r>
            <a:r>
              <a:rPr lang="en-US" altLang="zh-CN" sz="4400" b="1" cap="none" spc="0" dirty="0">
                <a:solidFill>
                  <a:schemeClr val="accent3"/>
                </a:solidFill>
                <a:effectLst/>
              </a:rPr>
              <a:t>6.1</a:t>
            </a:r>
            <a:r>
              <a:rPr lang="zh-CN" altLang="en-US" sz="4400" b="1" cap="none" spc="0" dirty="0">
                <a:solidFill>
                  <a:schemeClr val="accent3"/>
                </a:solidFill>
                <a:effectLst/>
              </a:rPr>
              <a:t>正式开售</a:t>
            </a:r>
            <a:endParaRPr lang="zh-CN" altLang="en-US" sz="4400" b="1" cap="none" spc="0" dirty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0763950" y="4413768"/>
            <a:ext cx="464997" cy="466727"/>
            <a:chOff x="2881313" y="3959226"/>
            <a:chExt cx="1241426" cy="2063749"/>
          </a:xfrm>
          <a:solidFill>
            <a:schemeClr val="bg1">
              <a:lumMod val="65000"/>
            </a:schemeClr>
          </a:solidFill>
        </p:grpSpPr>
        <p:sp>
          <p:nvSpPr>
            <p:cNvPr id="4" name="Freeform 115"/>
            <p:cNvSpPr/>
            <p:nvPr/>
          </p:nvSpPr>
          <p:spPr bwMode="auto">
            <a:xfrm>
              <a:off x="3884613" y="3959226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16"/>
            <p:cNvSpPr>
              <a:spLocks noEditPoints="1"/>
            </p:cNvSpPr>
            <p:nvPr/>
          </p:nvSpPr>
          <p:spPr bwMode="auto">
            <a:xfrm>
              <a:off x="3146426" y="3959226"/>
              <a:ext cx="606425" cy="50800"/>
            </a:xfrm>
            <a:custGeom>
              <a:avLst/>
              <a:gdLst>
                <a:gd name="T0" fmla="*/ 22 w 23"/>
                <a:gd name="T1" fmla="*/ 2 h 2"/>
                <a:gd name="T2" fmla="*/ 15 w 23"/>
                <a:gd name="T3" fmla="*/ 2 h 2"/>
                <a:gd name="T4" fmla="*/ 14 w 23"/>
                <a:gd name="T5" fmla="*/ 1 h 2"/>
                <a:gd name="T6" fmla="*/ 15 w 23"/>
                <a:gd name="T7" fmla="*/ 0 h 2"/>
                <a:gd name="T8" fmla="*/ 22 w 23"/>
                <a:gd name="T9" fmla="*/ 0 h 2"/>
                <a:gd name="T10" fmla="*/ 23 w 23"/>
                <a:gd name="T11" fmla="*/ 1 h 2"/>
                <a:gd name="T12" fmla="*/ 22 w 23"/>
                <a:gd name="T13" fmla="*/ 2 h 2"/>
                <a:gd name="T14" fmla="*/ 8 w 23"/>
                <a:gd name="T15" fmla="*/ 2 h 2"/>
                <a:gd name="T16" fmla="*/ 1 w 23"/>
                <a:gd name="T17" fmla="*/ 2 h 2"/>
                <a:gd name="T18" fmla="*/ 0 w 23"/>
                <a:gd name="T19" fmla="*/ 1 h 2"/>
                <a:gd name="T20" fmla="*/ 1 w 23"/>
                <a:gd name="T21" fmla="*/ 0 h 2"/>
                <a:gd name="T22" fmla="*/ 8 w 23"/>
                <a:gd name="T23" fmla="*/ 0 h 2"/>
                <a:gd name="T24" fmla="*/ 9 w 23"/>
                <a:gd name="T25" fmla="*/ 1 h 2"/>
                <a:gd name="T26" fmla="*/ 8 w 23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">
                  <a:moveTo>
                    <a:pt x="22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3" y="2"/>
                    <a:pt x="22" y="2"/>
                    <a:pt x="22" y="2"/>
                  </a:cubicBezTo>
                  <a:close/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17"/>
            <p:cNvSpPr/>
            <p:nvPr/>
          </p:nvSpPr>
          <p:spPr bwMode="auto">
            <a:xfrm>
              <a:off x="2881313" y="3959226"/>
              <a:ext cx="133350" cy="128587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8"/>
            <p:cNvSpPr>
              <a:spLocks noEditPoints="1"/>
            </p:cNvSpPr>
            <p:nvPr/>
          </p:nvSpPr>
          <p:spPr bwMode="auto">
            <a:xfrm>
              <a:off x="2881313" y="4191000"/>
              <a:ext cx="53975" cy="1625600"/>
            </a:xfrm>
            <a:custGeom>
              <a:avLst/>
              <a:gdLst>
                <a:gd name="T0" fmla="*/ 1 w 2"/>
                <a:gd name="T1" fmla="*/ 63 h 63"/>
                <a:gd name="T2" fmla="*/ 0 w 2"/>
                <a:gd name="T3" fmla="*/ 62 h 63"/>
                <a:gd name="T4" fmla="*/ 0 w 2"/>
                <a:gd name="T5" fmla="*/ 56 h 63"/>
                <a:gd name="T6" fmla="*/ 1 w 2"/>
                <a:gd name="T7" fmla="*/ 55 h 63"/>
                <a:gd name="T8" fmla="*/ 2 w 2"/>
                <a:gd name="T9" fmla="*/ 56 h 63"/>
                <a:gd name="T10" fmla="*/ 2 w 2"/>
                <a:gd name="T11" fmla="*/ 62 h 63"/>
                <a:gd name="T12" fmla="*/ 1 w 2"/>
                <a:gd name="T13" fmla="*/ 63 h 63"/>
                <a:gd name="T14" fmla="*/ 1 w 2"/>
                <a:gd name="T15" fmla="*/ 52 h 63"/>
                <a:gd name="T16" fmla="*/ 0 w 2"/>
                <a:gd name="T17" fmla="*/ 51 h 63"/>
                <a:gd name="T18" fmla="*/ 0 w 2"/>
                <a:gd name="T19" fmla="*/ 45 h 63"/>
                <a:gd name="T20" fmla="*/ 1 w 2"/>
                <a:gd name="T21" fmla="*/ 44 h 63"/>
                <a:gd name="T22" fmla="*/ 2 w 2"/>
                <a:gd name="T23" fmla="*/ 45 h 63"/>
                <a:gd name="T24" fmla="*/ 2 w 2"/>
                <a:gd name="T25" fmla="*/ 51 h 63"/>
                <a:gd name="T26" fmla="*/ 1 w 2"/>
                <a:gd name="T27" fmla="*/ 52 h 63"/>
                <a:gd name="T28" fmla="*/ 1 w 2"/>
                <a:gd name="T29" fmla="*/ 41 h 63"/>
                <a:gd name="T30" fmla="*/ 0 w 2"/>
                <a:gd name="T31" fmla="*/ 40 h 63"/>
                <a:gd name="T32" fmla="*/ 0 w 2"/>
                <a:gd name="T33" fmla="*/ 34 h 63"/>
                <a:gd name="T34" fmla="*/ 1 w 2"/>
                <a:gd name="T35" fmla="*/ 33 h 63"/>
                <a:gd name="T36" fmla="*/ 2 w 2"/>
                <a:gd name="T37" fmla="*/ 34 h 63"/>
                <a:gd name="T38" fmla="*/ 2 w 2"/>
                <a:gd name="T39" fmla="*/ 40 h 63"/>
                <a:gd name="T40" fmla="*/ 1 w 2"/>
                <a:gd name="T41" fmla="*/ 41 h 63"/>
                <a:gd name="T42" fmla="*/ 1 w 2"/>
                <a:gd name="T43" fmla="*/ 30 h 63"/>
                <a:gd name="T44" fmla="*/ 0 w 2"/>
                <a:gd name="T45" fmla="*/ 29 h 63"/>
                <a:gd name="T46" fmla="*/ 0 w 2"/>
                <a:gd name="T47" fmla="*/ 23 h 63"/>
                <a:gd name="T48" fmla="*/ 1 w 2"/>
                <a:gd name="T49" fmla="*/ 22 h 63"/>
                <a:gd name="T50" fmla="*/ 2 w 2"/>
                <a:gd name="T51" fmla="*/ 23 h 63"/>
                <a:gd name="T52" fmla="*/ 2 w 2"/>
                <a:gd name="T53" fmla="*/ 29 h 63"/>
                <a:gd name="T54" fmla="*/ 1 w 2"/>
                <a:gd name="T55" fmla="*/ 30 h 63"/>
                <a:gd name="T56" fmla="*/ 1 w 2"/>
                <a:gd name="T57" fmla="*/ 19 h 63"/>
                <a:gd name="T58" fmla="*/ 0 w 2"/>
                <a:gd name="T59" fmla="*/ 18 h 63"/>
                <a:gd name="T60" fmla="*/ 0 w 2"/>
                <a:gd name="T61" fmla="*/ 12 h 63"/>
                <a:gd name="T62" fmla="*/ 1 w 2"/>
                <a:gd name="T63" fmla="*/ 11 h 63"/>
                <a:gd name="T64" fmla="*/ 2 w 2"/>
                <a:gd name="T65" fmla="*/ 12 h 63"/>
                <a:gd name="T66" fmla="*/ 2 w 2"/>
                <a:gd name="T67" fmla="*/ 18 h 63"/>
                <a:gd name="T68" fmla="*/ 1 w 2"/>
                <a:gd name="T69" fmla="*/ 19 h 63"/>
                <a:gd name="T70" fmla="*/ 1 w 2"/>
                <a:gd name="T71" fmla="*/ 8 h 63"/>
                <a:gd name="T72" fmla="*/ 0 w 2"/>
                <a:gd name="T73" fmla="*/ 7 h 63"/>
                <a:gd name="T74" fmla="*/ 0 w 2"/>
                <a:gd name="T75" fmla="*/ 1 h 63"/>
                <a:gd name="T76" fmla="*/ 1 w 2"/>
                <a:gd name="T77" fmla="*/ 0 h 63"/>
                <a:gd name="T78" fmla="*/ 2 w 2"/>
                <a:gd name="T79" fmla="*/ 1 h 63"/>
                <a:gd name="T80" fmla="*/ 2 w 2"/>
                <a:gd name="T81" fmla="*/ 7 h 63"/>
                <a:gd name="T82" fmla="*/ 1 w 2"/>
                <a:gd name="T83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" h="63">
                  <a:moveTo>
                    <a:pt x="1" y="63"/>
                  </a:moveTo>
                  <a:cubicBezTo>
                    <a:pt x="0" y="63"/>
                    <a:pt x="0" y="62"/>
                    <a:pt x="0" y="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5"/>
                    <a:pt x="1" y="55"/>
                  </a:cubicBezTo>
                  <a:cubicBezTo>
                    <a:pt x="1" y="55"/>
                    <a:pt x="2" y="56"/>
                    <a:pt x="2" y="5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lose/>
                  <a:moveTo>
                    <a:pt x="1" y="52"/>
                  </a:moveTo>
                  <a:cubicBezTo>
                    <a:pt x="0" y="52"/>
                    <a:pt x="0" y="51"/>
                    <a:pt x="0" y="5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4"/>
                    <a:pt x="2" y="45"/>
                    <a:pt x="2" y="4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1" y="52"/>
                    <a:pt x="1" y="52"/>
                  </a:cubicBezTo>
                  <a:close/>
                  <a:moveTo>
                    <a:pt x="1" y="41"/>
                  </a:moveTo>
                  <a:cubicBezTo>
                    <a:pt x="0" y="41"/>
                    <a:pt x="0" y="40"/>
                    <a:pt x="0" y="4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41"/>
                    <a:pt x="1" y="41"/>
                  </a:cubicBezTo>
                  <a:close/>
                  <a:moveTo>
                    <a:pt x="1" y="30"/>
                  </a:moveTo>
                  <a:cubicBezTo>
                    <a:pt x="0" y="30"/>
                    <a:pt x="0" y="29"/>
                    <a:pt x="0" y="2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30"/>
                    <a:pt x="1" y="30"/>
                  </a:cubicBezTo>
                  <a:close/>
                  <a:moveTo>
                    <a:pt x="1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9"/>
                    <a:pt x="1" y="19"/>
                  </a:cubicBezTo>
                  <a:close/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9"/>
            <p:cNvSpPr/>
            <p:nvPr/>
          </p:nvSpPr>
          <p:spPr bwMode="auto">
            <a:xfrm>
              <a:off x="2881313" y="5894388"/>
              <a:ext cx="133350" cy="128587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0 w 5"/>
                <a:gd name="T7" fmla="*/ 1 h 5"/>
                <a:gd name="T8" fmla="*/ 1 w 5"/>
                <a:gd name="T9" fmla="*/ 0 h 5"/>
                <a:gd name="T10" fmla="*/ 2 w 5"/>
                <a:gd name="T11" fmla="*/ 1 h 5"/>
                <a:gd name="T12" fmla="*/ 2 w 5"/>
                <a:gd name="T13" fmla="*/ 3 h 5"/>
                <a:gd name="T14" fmla="*/ 4 w 5"/>
                <a:gd name="T15" fmla="*/ 3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0"/>
            <p:cNvSpPr>
              <a:spLocks noEditPoints="1"/>
            </p:cNvSpPr>
            <p:nvPr/>
          </p:nvSpPr>
          <p:spPr bwMode="auto">
            <a:xfrm>
              <a:off x="3092451" y="5972175"/>
              <a:ext cx="792163" cy="50800"/>
            </a:xfrm>
            <a:custGeom>
              <a:avLst/>
              <a:gdLst>
                <a:gd name="T0" fmla="*/ 29 w 30"/>
                <a:gd name="T1" fmla="*/ 2 h 2"/>
                <a:gd name="T2" fmla="*/ 24 w 30"/>
                <a:gd name="T3" fmla="*/ 2 h 2"/>
                <a:gd name="T4" fmla="*/ 23 w 30"/>
                <a:gd name="T5" fmla="*/ 1 h 2"/>
                <a:gd name="T6" fmla="*/ 24 w 30"/>
                <a:gd name="T7" fmla="*/ 0 h 2"/>
                <a:gd name="T8" fmla="*/ 29 w 30"/>
                <a:gd name="T9" fmla="*/ 0 h 2"/>
                <a:gd name="T10" fmla="*/ 30 w 30"/>
                <a:gd name="T11" fmla="*/ 1 h 2"/>
                <a:gd name="T12" fmla="*/ 29 w 30"/>
                <a:gd name="T13" fmla="*/ 2 h 2"/>
                <a:gd name="T14" fmla="*/ 18 w 30"/>
                <a:gd name="T15" fmla="*/ 2 h 2"/>
                <a:gd name="T16" fmla="*/ 12 w 30"/>
                <a:gd name="T17" fmla="*/ 2 h 2"/>
                <a:gd name="T18" fmla="*/ 11 w 30"/>
                <a:gd name="T19" fmla="*/ 1 h 2"/>
                <a:gd name="T20" fmla="*/ 12 w 30"/>
                <a:gd name="T21" fmla="*/ 0 h 2"/>
                <a:gd name="T22" fmla="*/ 18 w 30"/>
                <a:gd name="T23" fmla="*/ 0 h 2"/>
                <a:gd name="T24" fmla="*/ 19 w 30"/>
                <a:gd name="T25" fmla="*/ 1 h 2"/>
                <a:gd name="T26" fmla="*/ 18 w 30"/>
                <a:gd name="T27" fmla="*/ 2 h 2"/>
                <a:gd name="T28" fmla="*/ 7 w 30"/>
                <a:gd name="T29" fmla="*/ 2 h 2"/>
                <a:gd name="T30" fmla="*/ 1 w 30"/>
                <a:gd name="T31" fmla="*/ 2 h 2"/>
                <a:gd name="T32" fmla="*/ 0 w 30"/>
                <a:gd name="T33" fmla="*/ 1 h 2"/>
                <a:gd name="T34" fmla="*/ 1 w 30"/>
                <a:gd name="T35" fmla="*/ 0 h 2"/>
                <a:gd name="T36" fmla="*/ 7 w 30"/>
                <a:gd name="T37" fmla="*/ 0 h 2"/>
                <a:gd name="T38" fmla="*/ 8 w 30"/>
                <a:gd name="T39" fmla="*/ 1 h 2"/>
                <a:gd name="T40" fmla="*/ 7 w 30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2"/>
                    <a:pt x="30" y="2"/>
                    <a:pt x="29" y="2"/>
                  </a:cubicBezTo>
                  <a:close/>
                  <a:moveTo>
                    <a:pt x="18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lose/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1"/>
            <p:cNvSpPr/>
            <p:nvPr/>
          </p:nvSpPr>
          <p:spPr bwMode="auto">
            <a:xfrm>
              <a:off x="3990976" y="5972175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  <p:sp>
        <p:nvSpPr>
          <p:cNvPr id="35" name="圆角矩形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720830" y="888947"/>
            <a:ext cx="6535690" cy="1224000"/>
          </a:xfrm>
          <a:prstGeom prst="roundRect">
            <a:avLst>
              <a:gd name="adj" fmla="val 50000"/>
            </a:avLst>
          </a:prstGeom>
          <a:solidFill>
            <a:srgbClr val="365B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2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720830" y="2206974"/>
            <a:ext cx="6537600" cy="1224000"/>
          </a:xfrm>
          <a:prstGeom prst="roundRect">
            <a:avLst>
              <a:gd name="adj" fmla="val 50000"/>
            </a:avLst>
          </a:prstGeom>
          <a:solidFill>
            <a:srgbClr val="9664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圆角矩形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720830" y="3519760"/>
            <a:ext cx="6537600" cy="1224000"/>
          </a:xfrm>
          <a:prstGeom prst="roundRect">
            <a:avLst>
              <a:gd name="adj" fmla="val 50000"/>
            </a:avLst>
          </a:prstGeom>
          <a:solidFill>
            <a:srgbClr val="D06F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圆角矩形 2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720830" y="4832119"/>
            <a:ext cx="6537600" cy="1224000"/>
          </a:xfrm>
          <a:prstGeom prst="roundRect">
            <a:avLst>
              <a:gd name="adj" fmla="val 50000"/>
            </a:avLst>
          </a:prstGeom>
          <a:solidFill>
            <a:srgbClr val="F779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262879" y="120012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客户资源枯竭</a:t>
            </a:r>
            <a:endParaRPr lang="zh-CN" altLang="en-US" sz="3600" b="1" spc="3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框 3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262879" y="248994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疫情波动影响</a:t>
            </a:r>
            <a:endParaRPr lang="zh-CN" altLang="en-US" sz="3600" b="1" spc="3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262879" y="377976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重疾新规出台</a:t>
            </a:r>
            <a:endParaRPr lang="zh-CN" altLang="en-US" sz="3600" b="1" spc="3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文本框 4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262879" y="506957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客户多元需求</a:t>
            </a:r>
            <a:endParaRPr lang="zh-CN" altLang="en-US" sz="3600" b="1" spc="3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TextBox 188"/>
          <p:cNvSpPr txBox="1"/>
          <p:nvPr/>
        </p:nvSpPr>
        <p:spPr>
          <a:xfrm>
            <a:off x="8318674" y="13386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获客方式单一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193"/>
          <p:cNvSpPr txBox="1"/>
          <p:nvPr/>
        </p:nvSpPr>
        <p:spPr>
          <a:xfrm>
            <a:off x="8318674" y="26408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客户收入降低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198"/>
          <p:cNvSpPr txBox="1"/>
          <p:nvPr/>
        </p:nvSpPr>
        <p:spPr>
          <a:xfrm>
            <a:off x="8318674" y="39162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产品费率上涨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205"/>
          <p:cNvSpPr txBox="1"/>
          <p:nvPr/>
        </p:nvSpPr>
        <p:spPr>
          <a:xfrm>
            <a:off x="8318674" y="52407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产品缺乏新意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任意多边形: 形状 5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3090257" y="246181"/>
            <a:ext cx="1026446" cy="2502479"/>
          </a:xfrm>
          <a:custGeom>
            <a:avLst/>
            <a:gdLst>
              <a:gd name="connsiteX0" fmla="*/ 0 w 772866"/>
              <a:gd name="connsiteY0" fmla="*/ 386433 h 1884250"/>
              <a:gd name="connsiteX1" fmla="*/ 386433 w 772866"/>
              <a:gd name="connsiteY1" fmla="*/ 0 h 1884250"/>
              <a:gd name="connsiteX2" fmla="*/ 772866 w 772866"/>
              <a:gd name="connsiteY2" fmla="*/ 386433 h 1884250"/>
              <a:gd name="connsiteX3" fmla="*/ 536850 w 772866"/>
              <a:gd name="connsiteY3" fmla="*/ 742498 h 1884250"/>
              <a:gd name="connsiteX4" fmla="*/ 512968 w 772866"/>
              <a:gd name="connsiteY4" fmla="*/ 747320 h 1884250"/>
              <a:gd name="connsiteX5" fmla="*/ 512968 w 772866"/>
              <a:gd name="connsiteY5" fmla="*/ 1884250 h 1884250"/>
              <a:gd name="connsiteX6" fmla="*/ 228972 w 772866"/>
              <a:gd name="connsiteY6" fmla="*/ 1884250 h 1884250"/>
              <a:gd name="connsiteX7" fmla="*/ 228972 w 772866"/>
              <a:gd name="connsiteY7" fmla="*/ 738675 h 1884250"/>
              <a:gd name="connsiteX8" fmla="*/ 170375 w 772866"/>
              <a:gd name="connsiteY8" fmla="*/ 706869 h 1884250"/>
              <a:gd name="connsiteX9" fmla="*/ 0 w 772866"/>
              <a:gd name="connsiteY9" fmla="*/ 386433 h 18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66" h="1884250">
                <a:moveTo>
                  <a:pt x="0" y="386433"/>
                </a:moveTo>
                <a:cubicBezTo>
                  <a:pt x="0" y="173012"/>
                  <a:pt x="173012" y="0"/>
                  <a:pt x="386433" y="0"/>
                </a:cubicBezTo>
                <a:cubicBezTo>
                  <a:pt x="599854" y="0"/>
                  <a:pt x="772866" y="173012"/>
                  <a:pt x="772866" y="386433"/>
                </a:cubicBezTo>
                <a:cubicBezTo>
                  <a:pt x="772866" y="546499"/>
                  <a:pt x="675547" y="683835"/>
                  <a:pt x="536850" y="742498"/>
                </a:cubicBezTo>
                <a:lnTo>
                  <a:pt x="512968" y="747320"/>
                </a:lnTo>
                <a:lnTo>
                  <a:pt x="512968" y="1884250"/>
                </a:lnTo>
                <a:lnTo>
                  <a:pt x="228972" y="1884250"/>
                </a:lnTo>
                <a:lnTo>
                  <a:pt x="228972" y="738675"/>
                </a:lnTo>
                <a:lnTo>
                  <a:pt x="170375" y="706869"/>
                </a:lnTo>
                <a:cubicBezTo>
                  <a:pt x="67583" y="637425"/>
                  <a:pt x="0" y="519821"/>
                  <a:pt x="0" y="386433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ln>
            <a:gradFill>
              <a:gsLst>
                <a:gs pos="0">
                  <a:srgbClr val="FEFEFE"/>
                </a:gs>
                <a:gs pos="100000">
                  <a:srgbClr val="FEFEFE">
                    <a:alpha val="0"/>
                  </a:srgbClr>
                </a:gs>
              </a:gsLst>
              <a:lin ang="19200000" scaled="0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: 形状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3090257" y="1555511"/>
            <a:ext cx="1026446" cy="2502479"/>
          </a:xfrm>
          <a:custGeom>
            <a:avLst/>
            <a:gdLst>
              <a:gd name="connsiteX0" fmla="*/ 0 w 772866"/>
              <a:gd name="connsiteY0" fmla="*/ 386433 h 1884250"/>
              <a:gd name="connsiteX1" fmla="*/ 386433 w 772866"/>
              <a:gd name="connsiteY1" fmla="*/ 0 h 1884250"/>
              <a:gd name="connsiteX2" fmla="*/ 772866 w 772866"/>
              <a:gd name="connsiteY2" fmla="*/ 386433 h 1884250"/>
              <a:gd name="connsiteX3" fmla="*/ 536850 w 772866"/>
              <a:gd name="connsiteY3" fmla="*/ 742498 h 1884250"/>
              <a:gd name="connsiteX4" fmla="*/ 512968 w 772866"/>
              <a:gd name="connsiteY4" fmla="*/ 747320 h 1884250"/>
              <a:gd name="connsiteX5" fmla="*/ 512968 w 772866"/>
              <a:gd name="connsiteY5" fmla="*/ 1884250 h 1884250"/>
              <a:gd name="connsiteX6" fmla="*/ 228972 w 772866"/>
              <a:gd name="connsiteY6" fmla="*/ 1884250 h 1884250"/>
              <a:gd name="connsiteX7" fmla="*/ 228972 w 772866"/>
              <a:gd name="connsiteY7" fmla="*/ 738675 h 1884250"/>
              <a:gd name="connsiteX8" fmla="*/ 170375 w 772866"/>
              <a:gd name="connsiteY8" fmla="*/ 706869 h 1884250"/>
              <a:gd name="connsiteX9" fmla="*/ 0 w 772866"/>
              <a:gd name="connsiteY9" fmla="*/ 386433 h 18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66" h="1884250">
                <a:moveTo>
                  <a:pt x="0" y="386433"/>
                </a:moveTo>
                <a:cubicBezTo>
                  <a:pt x="0" y="173012"/>
                  <a:pt x="173012" y="0"/>
                  <a:pt x="386433" y="0"/>
                </a:cubicBezTo>
                <a:cubicBezTo>
                  <a:pt x="599854" y="0"/>
                  <a:pt x="772866" y="173012"/>
                  <a:pt x="772866" y="386433"/>
                </a:cubicBezTo>
                <a:cubicBezTo>
                  <a:pt x="772866" y="546499"/>
                  <a:pt x="675547" y="683835"/>
                  <a:pt x="536850" y="742498"/>
                </a:cubicBezTo>
                <a:lnTo>
                  <a:pt x="512968" y="747320"/>
                </a:lnTo>
                <a:lnTo>
                  <a:pt x="512968" y="1884250"/>
                </a:lnTo>
                <a:lnTo>
                  <a:pt x="228972" y="1884250"/>
                </a:lnTo>
                <a:lnTo>
                  <a:pt x="228972" y="738675"/>
                </a:lnTo>
                <a:lnTo>
                  <a:pt x="170375" y="706869"/>
                </a:lnTo>
                <a:cubicBezTo>
                  <a:pt x="67583" y="637425"/>
                  <a:pt x="0" y="519821"/>
                  <a:pt x="0" y="386433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ln>
            <a:gradFill>
              <a:gsLst>
                <a:gs pos="0">
                  <a:srgbClr val="FEFEFE"/>
                </a:gs>
                <a:gs pos="100000">
                  <a:srgbClr val="FEFEFE">
                    <a:alpha val="0"/>
                  </a:srgbClr>
                </a:gs>
              </a:gsLst>
              <a:lin ang="19200000" scaled="0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: 形状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3090257" y="2864841"/>
            <a:ext cx="1026446" cy="2502479"/>
          </a:xfrm>
          <a:custGeom>
            <a:avLst/>
            <a:gdLst>
              <a:gd name="connsiteX0" fmla="*/ 0 w 772866"/>
              <a:gd name="connsiteY0" fmla="*/ 386433 h 1884250"/>
              <a:gd name="connsiteX1" fmla="*/ 386433 w 772866"/>
              <a:gd name="connsiteY1" fmla="*/ 0 h 1884250"/>
              <a:gd name="connsiteX2" fmla="*/ 772866 w 772866"/>
              <a:gd name="connsiteY2" fmla="*/ 386433 h 1884250"/>
              <a:gd name="connsiteX3" fmla="*/ 536850 w 772866"/>
              <a:gd name="connsiteY3" fmla="*/ 742498 h 1884250"/>
              <a:gd name="connsiteX4" fmla="*/ 512968 w 772866"/>
              <a:gd name="connsiteY4" fmla="*/ 747320 h 1884250"/>
              <a:gd name="connsiteX5" fmla="*/ 512968 w 772866"/>
              <a:gd name="connsiteY5" fmla="*/ 1884250 h 1884250"/>
              <a:gd name="connsiteX6" fmla="*/ 228972 w 772866"/>
              <a:gd name="connsiteY6" fmla="*/ 1884250 h 1884250"/>
              <a:gd name="connsiteX7" fmla="*/ 228972 w 772866"/>
              <a:gd name="connsiteY7" fmla="*/ 738675 h 1884250"/>
              <a:gd name="connsiteX8" fmla="*/ 170375 w 772866"/>
              <a:gd name="connsiteY8" fmla="*/ 706869 h 1884250"/>
              <a:gd name="connsiteX9" fmla="*/ 0 w 772866"/>
              <a:gd name="connsiteY9" fmla="*/ 386433 h 18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66" h="1884250">
                <a:moveTo>
                  <a:pt x="0" y="386433"/>
                </a:moveTo>
                <a:cubicBezTo>
                  <a:pt x="0" y="173012"/>
                  <a:pt x="173012" y="0"/>
                  <a:pt x="386433" y="0"/>
                </a:cubicBezTo>
                <a:cubicBezTo>
                  <a:pt x="599854" y="0"/>
                  <a:pt x="772866" y="173012"/>
                  <a:pt x="772866" y="386433"/>
                </a:cubicBezTo>
                <a:cubicBezTo>
                  <a:pt x="772866" y="546499"/>
                  <a:pt x="675547" y="683835"/>
                  <a:pt x="536850" y="742498"/>
                </a:cubicBezTo>
                <a:lnTo>
                  <a:pt x="512968" y="747320"/>
                </a:lnTo>
                <a:lnTo>
                  <a:pt x="512968" y="1884250"/>
                </a:lnTo>
                <a:lnTo>
                  <a:pt x="228972" y="1884250"/>
                </a:lnTo>
                <a:lnTo>
                  <a:pt x="228972" y="738675"/>
                </a:lnTo>
                <a:lnTo>
                  <a:pt x="170375" y="706869"/>
                </a:lnTo>
                <a:cubicBezTo>
                  <a:pt x="67583" y="637425"/>
                  <a:pt x="0" y="519821"/>
                  <a:pt x="0" y="386433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ln>
            <a:gradFill>
              <a:gsLst>
                <a:gs pos="0">
                  <a:srgbClr val="FEFEFE"/>
                </a:gs>
                <a:gs pos="100000">
                  <a:srgbClr val="FEFEFE">
                    <a:alpha val="0"/>
                  </a:srgbClr>
                </a:gs>
              </a:gsLst>
              <a:lin ang="19200000" scaled="0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: 形状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3090257" y="4174172"/>
            <a:ext cx="1026446" cy="2502479"/>
          </a:xfrm>
          <a:custGeom>
            <a:avLst/>
            <a:gdLst>
              <a:gd name="connsiteX0" fmla="*/ 0 w 772866"/>
              <a:gd name="connsiteY0" fmla="*/ 386433 h 1884250"/>
              <a:gd name="connsiteX1" fmla="*/ 386433 w 772866"/>
              <a:gd name="connsiteY1" fmla="*/ 0 h 1884250"/>
              <a:gd name="connsiteX2" fmla="*/ 772866 w 772866"/>
              <a:gd name="connsiteY2" fmla="*/ 386433 h 1884250"/>
              <a:gd name="connsiteX3" fmla="*/ 536850 w 772866"/>
              <a:gd name="connsiteY3" fmla="*/ 742498 h 1884250"/>
              <a:gd name="connsiteX4" fmla="*/ 512968 w 772866"/>
              <a:gd name="connsiteY4" fmla="*/ 747320 h 1884250"/>
              <a:gd name="connsiteX5" fmla="*/ 512968 w 772866"/>
              <a:gd name="connsiteY5" fmla="*/ 1884250 h 1884250"/>
              <a:gd name="connsiteX6" fmla="*/ 228972 w 772866"/>
              <a:gd name="connsiteY6" fmla="*/ 1884250 h 1884250"/>
              <a:gd name="connsiteX7" fmla="*/ 228972 w 772866"/>
              <a:gd name="connsiteY7" fmla="*/ 738675 h 1884250"/>
              <a:gd name="connsiteX8" fmla="*/ 170375 w 772866"/>
              <a:gd name="connsiteY8" fmla="*/ 706869 h 1884250"/>
              <a:gd name="connsiteX9" fmla="*/ 0 w 772866"/>
              <a:gd name="connsiteY9" fmla="*/ 386433 h 18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66" h="1884250">
                <a:moveTo>
                  <a:pt x="0" y="386433"/>
                </a:moveTo>
                <a:cubicBezTo>
                  <a:pt x="0" y="173012"/>
                  <a:pt x="173012" y="0"/>
                  <a:pt x="386433" y="0"/>
                </a:cubicBezTo>
                <a:cubicBezTo>
                  <a:pt x="599854" y="0"/>
                  <a:pt x="772866" y="173012"/>
                  <a:pt x="772866" y="386433"/>
                </a:cubicBezTo>
                <a:cubicBezTo>
                  <a:pt x="772866" y="546499"/>
                  <a:pt x="675547" y="683835"/>
                  <a:pt x="536850" y="742498"/>
                </a:cubicBezTo>
                <a:lnTo>
                  <a:pt x="512968" y="747320"/>
                </a:lnTo>
                <a:lnTo>
                  <a:pt x="512968" y="1884250"/>
                </a:lnTo>
                <a:lnTo>
                  <a:pt x="228972" y="1884250"/>
                </a:lnTo>
                <a:lnTo>
                  <a:pt x="228972" y="738675"/>
                </a:lnTo>
                <a:lnTo>
                  <a:pt x="170375" y="706869"/>
                </a:lnTo>
                <a:cubicBezTo>
                  <a:pt x="67583" y="637425"/>
                  <a:pt x="0" y="519821"/>
                  <a:pt x="0" y="386433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ln>
            <a:gradFill>
              <a:gsLst>
                <a:gs pos="0">
                  <a:srgbClr val="FEFEFE"/>
                </a:gs>
                <a:gs pos="100000">
                  <a:srgbClr val="FEFEFE">
                    <a:alpha val="0"/>
                  </a:srgbClr>
                </a:gs>
              </a:gsLst>
              <a:lin ang="19200000" scaled="0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1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 bwMode="auto">
          <a:xfrm>
            <a:off x="4127521" y="5292666"/>
            <a:ext cx="380387" cy="387687"/>
          </a:xfrm>
          <a:custGeom>
            <a:avLst/>
            <a:gdLst>
              <a:gd name="T0" fmla="*/ 36 w 39"/>
              <a:gd name="T1" fmla="*/ 27 h 38"/>
              <a:gd name="T2" fmla="*/ 32 w 39"/>
              <a:gd name="T3" fmla="*/ 27 h 38"/>
              <a:gd name="T4" fmla="*/ 32 w 39"/>
              <a:gd name="T5" fmla="*/ 10 h 38"/>
              <a:gd name="T6" fmla="*/ 29 w 39"/>
              <a:gd name="T7" fmla="*/ 8 h 38"/>
              <a:gd name="T8" fmla="*/ 27 w 39"/>
              <a:gd name="T9" fmla="*/ 10 h 38"/>
              <a:gd name="T10" fmla="*/ 27 w 39"/>
              <a:gd name="T11" fmla="*/ 27 h 38"/>
              <a:gd name="T12" fmla="*/ 10 w 39"/>
              <a:gd name="T13" fmla="*/ 27 h 38"/>
              <a:gd name="T14" fmla="*/ 8 w 39"/>
              <a:gd name="T15" fmla="*/ 26 h 38"/>
              <a:gd name="T16" fmla="*/ 7 w 39"/>
              <a:gd name="T17" fmla="*/ 26 h 38"/>
              <a:gd name="T18" fmla="*/ 6 w 39"/>
              <a:gd name="T19" fmla="*/ 24 h 38"/>
              <a:gd name="T20" fmla="*/ 5 w 39"/>
              <a:gd name="T21" fmla="*/ 23 h 38"/>
              <a:gd name="T22" fmla="*/ 9 w 39"/>
              <a:gd name="T23" fmla="*/ 2 h 38"/>
              <a:gd name="T24" fmla="*/ 9 w 39"/>
              <a:gd name="T25" fmla="*/ 2 h 38"/>
              <a:gd name="T26" fmla="*/ 6 w 39"/>
              <a:gd name="T27" fmla="*/ 0 h 38"/>
              <a:gd name="T28" fmla="*/ 4 w 39"/>
              <a:gd name="T29" fmla="*/ 0 h 38"/>
              <a:gd name="T30" fmla="*/ 3 w 39"/>
              <a:gd name="T31" fmla="*/ 2 h 38"/>
              <a:gd name="T32" fmla="*/ 2 w 39"/>
              <a:gd name="T33" fmla="*/ 10 h 38"/>
              <a:gd name="T34" fmla="*/ 1 w 39"/>
              <a:gd name="T35" fmla="*/ 16 h 38"/>
              <a:gd name="T36" fmla="*/ 0 w 39"/>
              <a:gd name="T37" fmla="*/ 19 h 38"/>
              <a:gd name="T38" fmla="*/ 0 w 39"/>
              <a:gd name="T39" fmla="*/ 21 h 38"/>
              <a:gd name="T40" fmla="*/ 0 w 39"/>
              <a:gd name="T41" fmla="*/ 22 h 38"/>
              <a:gd name="T42" fmla="*/ 0 w 39"/>
              <a:gd name="T43" fmla="*/ 22 h 38"/>
              <a:gd name="T44" fmla="*/ 1 w 39"/>
              <a:gd name="T45" fmla="*/ 26 h 38"/>
              <a:gd name="T46" fmla="*/ 3 w 39"/>
              <a:gd name="T47" fmla="*/ 29 h 38"/>
              <a:gd name="T48" fmla="*/ 6 w 39"/>
              <a:gd name="T49" fmla="*/ 31 h 38"/>
              <a:gd name="T50" fmla="*/ 10 w 39"/>
              <a:gd name="T51" fmla="*/ 31 h 38"/>
              <a:gd name="T52" fmla="*/ 27 w 39"/>
              <a:gd name="T53" fmla="*/ 31 h 38"/>
              <a:gd name="T54" fmla="*/ 27 w 39"/>
              <a:gd name="T55" fmla="*/ 35 h 38"/>
              <a:gd name="T56" fmla="*/ 29 w 39"/>
              <a:gd name="T57" fmla="*/ 38 h 38"/>
              <a:gd name="T58" fmla="*/ 32 w 39"/>
              <a:gd name="T59" fmla="*/ 35 h 38"/>
              <a:gd name="T60" fmla="*/ 32 w 39"/>
              <a:gd name="T61" fmla="*/ 31 h 38"/>
              <a:gd name="T62" fmla="*/ 36 w 39"/>
              <a:gd name="T63" fmla="*/ 31 h 38"/>
              <a:gd name="T64" fmla="*/ 39 w 39"/>
              <a:gd name="T65" fmla="*/ 29 h 38"/>
              <a:gd name="T66" fmla="*/ 36 w 39"/>
              <a:gd name="T67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" h="38">
                <a:moveTo>
                  <a:pt x="36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29" y="8"/>
                </a:cubicBezTo>
                <a:cubicBezTo>
                  <a:pt x="28" y="8"/>
                  <a:pt x="27" y="9"/>
                  <a:pt x="27" y="10"/>
                </a:cubicBezTo>
                <a:cubicBezTo>
                  <a:pt x="27" y="27"/>
                  <a:pt x="27" y="27"/>
                  <a:pt x="27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7"/>
                  <a:pt x="8" y="26"/>
                </a:cubicBezTo>
                <a:cubicBezTo>
                  <a:pt x="8" y="26"/>
                  <a:pt x="7" y="26"/>
                  <a:pt x="7" y="26"/>
                </a:cubicBezTo>
                <a:cubicBezTo>
                  <a:pt x="6" y="25"/>
                  <a:pt x="6" y="25"/>
                  <a:pt x="6" y="24"/>
                </a:cubicBezTo>
                <a:cubicBezTo>
                  <a:pt x="5" y="24"/>
                  <a:pt x="5" y="23"/>
                  <a:pt x="5" y="2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1"/>
                  <a:pt x="3" y="2"/>
                </a:cubicBezTo>
                <a:cubicBezTo>
                  <a:pt x="3" y="5"/>
                  <a:pt x="2" y="8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8"/>
                  <a:pt x="0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0" y="25"/>
                  <a:pt x="1" y="26"/>
                </a:cubicBezTo>
                <a:cubicBezTo>
                  <a:pt x="1" y="27"/>
                  <a:pt x="2" y="28"/>
                  <a:pt x="3" y="29"/>
                </a:cubicBezTo>
                <a:cubicBezTo>
                  <a:pt x="4" y="30"/>
                  <a:pt x="5" y="30"/>
                  <a:pt x="6" y="31"/>
                </a:cubicBezTo>
                <a:cubicBezTo>
                  <a:pt x="7" y="31"/>
                  <a:pt x="9" y="31"/>
                  <a:pt x="10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7"/>
                  <a:pt x="28" y="38"/>
                  <a:pt x="29" y="38"/>
                </a:cubicBezTo>
                <a:cubicBezTo>
                  <a:pt x="31" y="38"/>
                  <a:pt x="32" y="37"/>
                  <a:pt x="32" y="35"/>
                </a:cubicBezTo>
                <a:cubicBezTo>
                  <a:pt x="32" y="31"/>
                  <a:pt x="32" y="31"/>
                  <a:pt x="3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8" y="31"/>
                  <a:pt x="39" y="31"/>
                  <a:pt x="39" y="29"/>
                </a:cubicBezTo>
                <a:cubicBezTo>
                  <a:pt x="39" y="28"/>
                  <a:pt x="38" y="27"/>
                  <a:pt x="36" y="27"/>
                </a:cubicBezTo>
                <a:close/>
              </a:path>
            </a:pathLst>
          </a:custGeom>
          <a:solidFill>
            <a:srgbClr val="F779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 bwMode="auto">
          <a:xfrm>
            <a:off x="4145701" y="3957583"/>
            <a:ext cx="344026" cy="387686"/>
          </a:xfrm>
          <a:custGeom>
            <a:avLst/>
            <a:gdLst>
              <a:gd name="T0" fmla="*/ 35 w 35"/>
              <a:gd name="T1" fmla="*/ 13 h 38"/>
              <a:gd name="T2" fmla="*/ 35 w 35"/>
              <a:gd name="T3" fmla="*/ 9 h 38"/>
              <a:gd name="T4" fmla="*/ 34 w 35"/>
              <a:gd name="T5" fmla="*/ 5 h 38"/>
              <a:gd name="T6" fmla="*/ 31 w 35"/>
              <a:gd name="T7" fmla="*/ 3 h 38"/>
              <a:gd name="T8" fmla="*/ 28 w 35"/>
              <a:gd name="T9" fmla="*/ 1 h 38"/>
              <a:gd name="T10" fmla="*/ 24 w 35"/>
              <a:gd name="T11" fmla="*/ 0 h 38"/>
              <a:gd name="T12" fmla="*/ 2 w 35"/>
              <a:gd name="T13" fmla="*/ 0 h 38"/>
              <a:gd name="T14" fmla="*/ 0 w 35"/>
              <a:gd name="T15" fmla="*/ 3 h 38"/>
              <a:gd name="T16" fmla="*/ 2 w 35"/>
              <a:gd name="T17" fmla="*/ 5 h 38"/>
              <a:gd name="T18" fmla="*/ 24 w 35"/>
              <a:gd name="T19" fmla="*/ 5 h 38"/>
              <a:gd name="T20" fmla="*/ 26 w 35"/>
              <a:gd name="T21" fmla="*/ 5 h 38"/>
              <a:gd name="T22" fmla="*/ 28 w 35"/>
              <a:gd name="T23" fmla="*/ 6 h 38"/>
              <a:gd name="T24" fmla="*/ 29 w 35"/>
              <a:gd name="T25" fmla="*/ 7 h 38"/>
              <a:gd name="T26" fmla="*/ 29 w 35"/>
              <a:gd name="T27" fmla="*/ 9 h 38"/>
              <a:gd name="T28" fmla="*/ 29 w 35"/>
              <a:gd name="T29" fmla="*/ 13 h 38"/>
              <a:gd name="T30" fmla="*/ 29 w 35"/>
              <a:gd name="T31" fmla="*/ 15 h 38"/>
              <a:gd name="T32" fmla="*/ 28 w 35"/>
              <a:gd name="T33" fmla="*/ 16 h 38"/>
              <a:gd name="T34" fmla="*/ 26 w 35"/>
              <a:gd name="T35" fmla="*/ 16 h 38"/>
              <a:gd name="T36" fmla="*/ 24 w 35"/>
              <a:gd name="T37" fmla="*/ 17 h 38"/>
              <a:gd name="T38" fmla="*/ 6 w 35"/>
              <a:gd name="T39" fmla="*/ 17 h 38"/>
              <a:gd name="T40" fmla="*/ 4 w 35"/>
              <a:gd name="T41" fmla="*/ 19 h 38"/>
              <a:gd name="T42" fmla="*/ 6 w 35"/>
              <a:gd name="T43" fmla="*/ 22 h 38"/>
              <a:gd name="T44" fmla="*/ 24 w 35"/>
              <a:gd name="T45" fmla="*/ 22 h 38"/>
              <a:gd name="T46" fmla="*/ 26 w 35"/>
              <a:gd name="T47" fmla="*/ 22 h 38"/>
              <a:gd name="T48" fmla="*/ 28 w 35"/>
              <a:gd name="T49" fmla="*/ 23 h 38"/>
              <a:gd name="T50" fmla="*/ 29 w 35"/>
              <a:gd name="T51" fmla="*/ 24 h 38"/>
              <a:gd name="T52" fmla="*/ 29 w 35"/>
              <a:gd name="T53" fmla="*/ 25 h 38"/>
              <a:gd name="T54" fmla="*/ 29 w 35"/>
              <a:gd name="T55" fmla="*/ 30 h 38"/>
              <a:gd name="T56" fmla="*/ 29 w 35"/>
              <a:gd name="T57" fmla="*/ 31 h 38"/>
              <a:gd name="T58" fmla="*/ 28 w 35"/>
              <a:gd name="T59" fmla="*/ 32 h 38"/>
              <a:gd name="T60" fmla="*/ 26 w 35"/>
              <a:gd name="T61" fmla="*/ 33 h 38"/>
              <a:gd name="T62" fmla="*/ 24 w 35"/>
              <a:gd name="T63" fmla="*/ 33 h 38"/>
              <a:gd name="T64" fmla="*/ 2 w 35"/>
              <a:gd name="T65" fmla="*/ 33 h 38"/>
              <a:gd name="T66" fmla="*/ 0 w 35"/>
              <a:gd name="T67" fmla="*/ 36 h 38"/>
              <a:gd name="T68" fmla="*/ 2 w 35"/>
              <a:gd name="T69" fmla="*/ 38 h 38"/>
              <a:gd name="T70" fmla="*/ 24 w 35"/>
              <a:gd name="T71" fmla="*/ 38 h 38"/>
              <a:gd name="T72" fmla="*/ 28 w 35"/>
              <a:gd name="T73" fmla="*/ 38 h 38"/>
              <a:gd name="T74" fmla="*/ 31 w 35"/>
              <a:gd name="T75" fmla="*/ 36 h 38"/>
              <a:gd name="T76" fmla="*/ 34 w 35"/>
              <a:gd name="T77" fmla="*/ 33 h 38"/>
              <a:gd name="T78" fmla="*/ 35 w 35"/>
              <a:gd name="T79" fmla="*/ 30 h 38"/>
              <a:gd name="T80" fmla="*/ 35 w 35"/>
              <a:gd name="T81" fmla="*/ 25 h 38"/>
              <a:gd name="T82" fmla="*/ 32 w 35"/>
              <a:gd name="T83" fmla="*/ 19 h 38"/>
              <a:gd name="T84" fmla="*/ 35 w 35"/>
              <a:gd name="T85" fmla="*/ 1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" h="38">
                <a:moveTo>
                  <a:pt x="35" y="13"/>
                </a:moveTo>
                <a:cubicBezTo>
                  <a:pt x="35" y="9"/>
                  <a:pt x="35" y="9"/>
                  <a:pt x="35" y="9"/>
                </a:cubicBezTo>
                <a:cubicBezTo>
                  <a:pt x="35" y="7"/>
                  <a:pt x="34" y="6"/>
                  <a:pt x="34" y="5"/>
                </a:cubicBezTo>
                <a:cubicBezTo>
                  <a:pt x="33" y="4"/>
                  <a:pt x="32" y="3"/>
                  <a:pt x="31" y="3"/>
                </a:cubicBezTo>
                <a:cubicBezTo>
                  <a:pt x="31" y="2"/>
                  <a:pt x="29" y="1"/>
                  <a:pt x="28" y="1"/>
                </a:cubicBezTo>
                <a:cubicBezTo>
                  <a:pt x="27" y="0"/>
                  <a:pt x="26" y="0"/>
                  <a:pt x="2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6" y="5"/>
                  <a:pt x="26" y="5"/>
                </a:cubicBezTo>
                <a:cubicBezTo>
                  <a:pt x="27" y="6"/>
                  <a:pt x="28" y="6"/>
                  <a:pt x="28" y="6"/>
                </a:cubicBezTo>
                <a:cubicBezTo>
                  <a:pt x="28" y="6"/>
                  <a:pt x="29" y="7"/>
                  <a:pt x="29" y="7"/>
                </a:cubicBezTo>
                <a:cubicBezTo>
                  <a:pt x="29" y="8"/>
                  <a:pt x="29" y="8"/>
                  <a:pt x="29" y="9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4"/>
                  <a:pt x="29" y="14"/>
                  <a:pt x="29" y="15"/>
                </a:cubicBezTo>
                <a:cubicBezTo>
                  <a:pt x="29" y="15"/>
                  <a:pt x="28" y="15"/>
                  <a:pt x="28" y="16"/>
                </a:cubicBezTo>
                <a:cubicBezTo>
                  <a:pt x="28" y="16"/>
                  <a:pt x="27" y="16"/>
                  <a:pt x="26" y="16"/>
                </a:cubicBezTo>
                <a:cubicBezTo>
                  <a:pt x="26" y="17"/>
                  <a:pt x="25" y="17"/>
                  <a:pt x="24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4" y="18"/>
                  <a:pt x="4" y="19"/>
                </a:cubicBezTo>
                <a:cubicBezTo>
                  <a:pt x="4" y="21"/>
                  <a:pt x="5" y="22"/>
                  <a:pt x="6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2"/>
                  <a:pt x="26" y="22"/>
                  <a:pt x="26" y="22"/>
                </a:cubicBezTo>
                <a:cubicBezTo>
                  <a:pt x="27" y="22"/>
                  <a:pt x="28" y="22"/>
                  <a:pt x="28" y="23"/>
                </a:cubicBezTo>
                <a:cubicBezTo>
                  <a:pt x="28" y="23"/>
                  <a:pt x="29" y="23"/>
                  <a:pt x="29" y="24"/>
                </a:cubicBezTo>
                <a:cubicBezTo>
                  <a:pt x="29" y="24"/>
                  <a:pt x="29" y="25"/>
                  <a:pt x="29" y="25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1"/>
                </a:cubicBezTo>
                <a:cubicBezTo>
                  <a:pt x="29" y="32"/>
                  <a:pt x="28" y="32"/>
                  <a:pt x="28" y="32"/>
                </a:cubicBezTo>
                <a:cubicBezTo>
                  <a:pt x="28" y="33"/>
                  <a:pt x="27" y="33"/>
                  <a:pt x="26" y="33"/>
                </a:cubicBezTo>
                <a:cubicBezTo>
                  <a:pt x="26" y="33"/>
                  <a:pt x="25" y="33"/>
                  <a:pt x="24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29" y="37"/>
                  <a:pt x="31" y="37"/>
                  <a:pt x="31" y="36"/>
                </a:cubicBezTo>
                <a:cubicBezTo>
                  <a:pt x="32" y="35"/>
                  <a:pt x="33" y="34"/>
                  <a:pt x="34" y="33"/>
                </a:cubicBezTo>
                <a:cubicBezTo>
                  <a:pt x="34" y="32"/>
                  <a:pt x="35" y="31"/>
                  <a:pt x="35" y="30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3"/>
                  <a:pt x="34" y="21"/>
                  <a:pt x="32" y="19"/>
                </a:cubicBezTo>
                <a:cubicBezTo>
                  <a:pt x="34" y="18"/>
                  <a:pt x="35" y="16"/>
                  <a:pt x="35" y="13"/>
                </a:cubicBezTo>
                <a:close/>
              </a:path>
            </a:pathLst>
          </a:custGeom>
          <a:solidFill>
            <a:srgbClr val="D06F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 bwMode="auto">
          <a:xfrm>
            <a:off x="4131542" y="2621938"/>
            <a:ext cx="372345" cy="388249"/>
          </a:xfrm>
          <a:custGeom>
            <a:avLst/>
            <a:gdLst>
              <a:gd name="T0" fmla="*/ 6 w 38"/>
              <a:gd name="T1" fmla="*/ 24 h 38"/>
              <a:gd name="T2" fmla="*/ 7 w 38"/>
              <a:gd name="T3" fmla="*/ 22 h 38"/>
              <a:gd name="T4" fmla="*/ 8 w 38"/>
              <a:gd name="T5" fmla="*/ 22 h 38"/>
              <a:gd name="T6" fmla="*/ 10 w 38"/>
              <a:gd name="T7" fmla="*/ 21 h 38"/>
              <a:gd name="T8" fmla="*/ 28 w 38"/>
              <a:gd name="T9" fmla="*/ 21 h 38"/>
              <a:gd name="T10" fmla="*/ 32 w 38"/>
              <a:gd name="T11" fmla="*/ 21 h 38"/>
              <a:gd name="T12" fmla="*/ 35 w 38"/>
              <a:gd name="T13" fmla="*/ 19 h 38"/>
              <a:gd name="T14" fmla="*/ 38 w 38"/>
              <a:gd name="T15" fmla="*/ 16 h 38"/>
              <a:gd name="T16" fmla="*/ 38 w 38"/>
              <a:gd name="T17" fmla="*/ 13 h 38"/>
              <a:gd name="T18" fmla="*/ 38 w 38"/>
              <a:gd name="T19" fmla="*/ 8 h 38"/>
              <a:gd name="T20" fmla="*/ 38 w 38"/>
              <a:gd name="T21" fmla="*/ 5 h 38"/>
              <a:gd name="T22" fmla="*/ 35 w 38"/>
              <a:gd name="T23" fmla="*/ 2 h 38"/>
              <a:gd name="T24" fmla="*/ 32 w 38"/>
              <a:gd name="T25" fmla="*/ 1 h 38"/>
              <a:gd name="T26" fmla="*/ 28 w 38"/>
              <a:gd name="T27" fmla="*/ 0 h 38"/>
              <a:gd name="T28" fmla="*/ 9 w 38"/>
              <a:gd name="T29" fmla="*/ 0 h 38"/>
              <a:gd name="T30" fmla="*/ 6 w 38"/>
              <a:gd name="T31" fmla="*/ 2 h 38"/>
              <a:gd name="T32" fmla="*/ 9 w 38"/>
              <a:gd name="T33" fmla="*/ 5 h 38"/>
              <a:gd name="T34" fmla="*/ 28 w 38"/>
              <a:gd name="T35" fmla="*/ 5 h 38"/>
              <a:gd name="T36" fmla="*/ 30 w 38"/>
              <a:gd name="T37" fmla="*/ 5 h 38"/>
              <a:gd name="T38" fmla="*/ 32 w 38"/>
              <a:gd name="T39" fmla="*/ 6 h 38"/>
              <a:gd name="T40" fmla="*/ 33 w 38"/>
              <a:gd name="T41" fmla="*/ 7 h 38"/>
              <a:gd name="T42" fmla="*/ 33 w 38"/>
              <a:gd name="T43" fmla="*/ 8 h 38"/>
              <a:gd name="T44" fmla="*/ 33 w 38"/>
              <a:gd name="T45" fmla="*/ 13 h 38"/>
              <a:gd name="T46" fmla="*/ 33 w 38"/>
              <a:gd name="T47" fmla="*/ 14 h 38"/>
              <a:gd name="T48" fmla="*/ 32 w 38"/>
              <a:gd name="T49" fmla="*/ 16 h 38"/>
              <a:gd name="T50" fmla="*/ 30 w 38"/>
              <a:gd name="T51" fmla="*/ 16 h 38"/>
              <a:gd name="T52" fmla="*/ 28 w 38"/>
              <a:gd name="T53" fmla="*/ 17 h 38"/>
              <a:gd name="T54" fmla="*/ 10 w 38"/>
              <a:gd name="T55" fmla="*/ 17 h 38"/>
              <a:gd name="T56" fmla="*/ 6 w 38"/>
              <a:gd name="T57" fmla="*/ 17 h 38"/>
              <a:gd name="T58" fmla="*/ 3 w 38"/>
              <a:gd name="T59" fmla="*/ 19 h 38"/>
              <a:gd name="T60" fmla="*/ 1 w 38"/>
              <a:gd name="T61" fmla="*/ 22 h 38"/>
              <a:gd name="T62" fmla="*/ 0 w 38"/>
              <a:gd name="T63" fmla="*/ 25 h 38"/>
              <a:gd name="T64" fmla="*/ 0 w 38"/>
              <a:gd name="T65" fmla="*/ 29 h 38"/>
              <a:gd name="T66" fmla="*/ 1 w 38"/>
              <a:gd name="T67" fmla="*/ 33 h 38"/>
              <a:gd name="T68" fmla="*/ 3 w 38"/>
              <a:gd name="T69" fmla="*/ 36 h 38"/>
              <a:gd name="T70" fmla="*/ 6 w 38"/>
              <a:gd name="T71" fmla="*/ 37 h 38"/>
              <a:gd name="T72" fmla="*/ 10 w 38"/>
              <a:gd name="T73" fmla="*/ 38 h 38"/>
              <a:gd name="T74" fmla="*/ 36 w 38"/>
              <a:gd name="T75" fmla="*/ 38 h 38"/>
              <a:gd name="T76" fmla="*/ 38 w 38"/>
              <a:gd name="T77" fmla="*/ 35 h 38"/>
              <a:gd name="T78" fmla="*/ 36 w 38"/>
              <a:gd name="T79" fmla="*/ 33 h 38"/>
              <a:gd name="T80" fmla="*/ 10 w 38"/>
              <a:gd name="T81" fmla="*/ 33 h 38"/>
              <a:gd name="T82" fmla="*/ 8 w 38"/>
              <a:gd name="T83" fmla="*/ 33 h 38"/>
              <a:gd name="T84" fmla="*/ 7 w 38"/>
              <a:gd name="T85" fmla="*/ 32 h 38"/>
              <a:gd name="T86" fmla="*/ 6 w 38"/>
              <a:gd name="T87" fmla="*/ 31 h 38"/>
              <a:gd name="T88" fmla="*/ 5 w 38"/>
              <a:gd name="T89" fmla="*/ 29 h 38"/>
              <a:gd name="T90" fmla="*/ 5 w 38"/>
              <a:gd name="T91" fmla="*/ 25 h 38"/>
              <a:gd name="T92" fmla="*/ 6 w 38"/>
              <a:gd name="T93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" h="38">
                <a:moveTo>
                  <a:pt x="6" y="24"/>
                </a:move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8" y="22"/>
                  <a:pt x="8" y="22"/>
                </a:cubicBezTo>
                <a:cubicBezTo>
                  <a:pt x="9" y="21"/>
                  <a:pt x="10" y="21"/>
                  <a:pt x="10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21"/>
                  <a:pt x="31" y="21"/>
                  <a:pt x="32" y="21"/>
                </a:cubicBezTo>
                <a:cubicBezTo>
                  <a:pt x="33" y="20"/>
                  <a:pt x="34" y="20"/>
                  <a:pt x="35" y="19"/>
                </a:cubicBezTo>
                <a:cubicBezTo>
                  <a:pt x="36" y="18"/>
                  <a:pt x="37" y="17"/>
                  <a:pt x="38" y="16"/>
                </a:cubicBezTo>
                <a:cubicBezTo>
                  <a:pt x="38" y="15"/>
                  <a:pt x="38" y="14"/>
                  <a:pt x="38" y="13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7"/>
                  <a:pt x="38" y="6"/>
                  <a:pt x="38" y="5"/>
                </a:cubicBezTo>
                <a:cubicBezTo>
                  <a:pt x="37" y="4"/>
                  <a:pt x="36" y="3"/>
                  <a:pt x="35" y="2"/>
                </a:cubicBezTo>
                <a:cubicBezTo>
                  <a:pt x="34" y="2"/>
                  <a:pt x="33" y="1"/>
                  <a:pt x="32" y="1"/>
                </a:cubicBezTo>
                <a:cubicBezTo>
                  <a:pt x="31" y="0"/>
                  <a:pt x="29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4"/>
                  <a:pt x="7" y="5"/>
                  <a:pt x="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1" y="5"/>
                  <a:pt x="31" y="6"/>
                  <a:pt x="32" y="6"/>
                </a:cubicBezTo>
                <a:cubicBezTo>
                  <a:pt x="32" y="6"/>
                  <a:pt x="33" y="7"/>
                  <a:pt x="33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2" y="15"/>
                  <a:pt x="32" y="16"/>
                </a:cubicBezTo>
                <a:cubicBezTo>
                  <a:pt x="31" y="16"/>
                  <a:pt x="31" y="16"/>
                  <a:pt x="30" y="16"/>
                </a:cubicBezTo>
                <a:cubicBezTo>
                  <a:pt x="29" y="16"/>
                  <a:pt x="29" y="17"/>
                  <a:pt x="28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7" y="17"/>
                  <a:pt x="6" y="17"/>
                </a:cubicBezTo>
                <a:cubicBezTo>
                  <a:pt x="5" y="18"/>
                  <a:pt x="4" y="18"/>
                  <a:pt x="3" y="19"/>
                </a:cubicBezTo>
                <a:cubicBezTo>
                  <a:pt x="2" y="20"/>
                  <a:pt x="1" y="21"/>
                  <a:pt x="1" y="22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0" y="32"/>
                  <a:pt x="1" y="33"/>
                </a:cubicBezTo>
                <a:cubicBezTo>
                  <a:pt x="1" y="34"/>
                  <a:pt x="2" y="35"/>
                  <a:pt x="3" y="36"/>
                </a:cubicBezTo>
                <a:cubicBezTo>
                  <a:pt x="4" y="36"/>
                  <a:pt x="5" y="37"/>
                  <a:pt x="6" y="37"/>
                </a:cubicBezTo>
                <a:cubicBezTo>
                  <a:pt x="7" y="38"/>
                  <a:pt x="9" y="38"/>
                  <a:pt x="10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7"/>
                  <a:pt x="38" y="35"/>
                </a:cubicBezTo>
                <a:cubicBezTo>
                  <a:pt x="38" y="34"/>
                  <a:pt x="38" y="33"/>
                  <a:pt x="36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3"/>
                  <a:pt x="8" y="33"/>
                </a:cubicBezTo>
                <a:cubicBezTo>
                  <a:pt x="8" y="33"/>
                  <a:pt x="7" y="32"/>
                  <a:pt x="7" y="32"/>
                </a:cubicBezTo>
                <a:cubicBezTo>
                  <a:pt x="6" y="32"/>
                  <a:pt x="6" y="31"/>
                  <a:pt x="6" y="31"/>
                </a:cubicBezTo>
                <a:cubicBezTo>
                  <a:pt x="5" y="30"/>
                  <a:pt x="5" y="30"/>
                  <a:pt x="5" y="29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4"/>
                  <a:pt x="5" y="24"/>
                  <a:pt x="6" y="24"/>
                </a:cubicBezTo>
                <a:close/>
              </a:path>
            </a:pathLst>
          </a:custGeom>
          <a:solidFill>
            <a:srgbClr val="9664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3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 bwMode="auto">
          <a:xfrm>
            <a:off x="4165997" y="1286855"/>
            <a:ext cx="303434" cy="387687"/>
          </a:xfrm>
          <a:custGeom>
            <a:avLst/>
            <a:gdLst>
              <a:gd name="T0" fmla="*/ 28 w 31"/>
              <a:gd name="T1" fmla="*/ 33 h 38"/>
              <a:gd name="T2" fmla="*/ 18 w 31"/>
              <a:gd name="T3" fmla="*/ 33 h 38"/>
              <a:gd name="T4" fmla="*/ 18 w 31"/>
              <a:gd name="T5" fmla="*/ 2 h 38"/>
              <a:gd name="T6" fmla="*/ 16 w 31"/>
              <a:gd name="T7" fmla="*/ 0 h 38"/>
              <a:gd name="T8" fmla="*/ 9 w 31"/>
              <a:gd name="T9" fmla="*/ 0 h 38"/>
              <a:gd name="T10" fmla="*/ 7 w 31"/>
              <a:gd name="T11" fmla="*/ 2 h 38"/>
              <a:gd name="T12" fmla="*/ 9 w 31"/>
              <a:gd name="T13" fmla="*/ 5 h 38"/>
              <a:gd name="T14" fmla="*/ 13 w 31"/>
              <a:gd name="T15" fmla="*/ 5 h 38"/>
              <a:gd name="T16" fmla="*/ 13 w 31"/>
              <a:gd name="T17" fmla="*/ 33 h 38"/>
              <a:gd name="T18" fmla="*/ 3 w 31"/>
              <a:gd name="T19" fmla="*/ 33 h 38"/>
              <a:gd name="T20" fmla="*/ 0 w 31"/>
              <a:gd name="T21" fmla="*/ 35 h 38"/>
              <a:gd name="T22" fmla="*/ 3 w 31"/>
              <a:gd name="T23" fmla="*/ 38 h 38"/>
              <a:gd name="T24" fmla="*/ 28 w 31"/>
              <a:gd name="T25" fmla="*/ 38 h 38"/>
              <a:gd name="T26" fmla="*/ 31 w 31"/>
              <a:gd name="T27" fmla="*/ 35 h 38"/>
              <a:gd name="T28" fmla="*/ 28 w 31"/>
              <a:gd name="T2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38">
                <a:moveTo>
                  <a:pt x="2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0"/>
                  <a:pt x="16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7" y="1"/>
                  <a:pt x="7" y="2"/>
                </a:cubicBezTo>
                <a:cubicBezTo>
                  <a:pt x="7" y="4"/>
                  <a:pt x="7" y="5"/>
                  <a:pt x="9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33"/>
                  <a:pt x="13" y="33"/>
                  <a:pt x="1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3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8"/>
                  <a:pt x="31" y="37"/>
                  <a:pt x="31" y="35"/>
                </a:cubicBezTo>
                <a:cubicBezTo>
                  <a:pt x="31" y="34"/>
                  <a:pt x="30" y="33"/>
                  <a:pt x="28" y="33"/>
                </a:cubicBezTo>
                <a:close/>
              </a:path>
            </a:pathLst>
          </a:custGeom>
          <a:solidFill>
            <a:srgbClr val="365B7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3" name="图片 62" descr="人的手&#10;&#10;中度可信度描述已自动生成"/>
          <p:cNvPicPr>
            <a:picLocks noChangeAspect="1"/>
          </p:cNvPicPr>
          <p:nvPr/>
        </p:nvPicPr>
        <p:blipFill rotWithShape="1">
          <a:blip r:embed="rId2"/>
          <a:srcRect l="22853"/>
          <a:stretch>
            <a:fillRect/>
          </a:stretch>
        </p:blipFill>
        <p:spPr>
          <a:xfrm>
            <a:off x="1896768" y="651181"/>
            <a:ext cx="1350743" cy="127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6" name="图片 65" descr="图示&#10;&#10;描述已自动生成"/>
          <p:cNvPicPr>
            <a:picLocks noChangeAspect="1"/>
          </p:cNvPicPr>
          <p:nvPr/>
        </p:nvPicPr>
        <p:blipFill rotWithShape="1">
          <a:blip r:embed="rId3"/>
          <a:srcRect l="10400" r="10891"/>
          <a:stretch>
            <a:fillRect/>
          </a:stretch>
        </p:blipFill>
        <p:spPr>
          <a:xfrm>
            <a:off x="1761615" y="2061146"/>
            <a:ext cx="1350743" cy="125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949" y="3455276"/>
            <a:ext cx="1350743" cy="12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" name="图片 70" descr="图示&#10;&#10;描述已自动生成"/>
          <p:cNvPicPr>
            <a:picLocks noChangeAspect="1"/>
          </p:cNvPicPr>
          <p:nvPr/>
        </p:nvPicPr>
        <p:blipFill rotWithShape="1">
          <a:blip r:embed="rId5"/>
          <a:srcRect r="23698"/>
          <a:stretch>
            <a:fillRect/>
          </a:stretch>
        </p:blipFill>
        <p:spPr>
          <a:xfrm>
            <a:off x="1725376" y="4821686"/>
            <a:ext cx="1350743" cy="122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9" grpId="0"/>
      <p:bldP spid="51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 rot="20831794" flipH="1">
            <a:off x="6680933" y="1125678"/>
            <a:ext cx="1722359" cy="671358"/>
          </a:xfrm>
          <a:prstGeom prst="parallelogram">
            <a:avLst/>
          </a:prstGeom>
          <a:solidFill>
            <a:srgbClr val="96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 rot="815988">
            <a:off x="3636353" y="1142382"/>
            <a:ext cx="1809005" cy="686553"/>
          </a:xfrm>
          <a:prstGeom prst="parallelogram">
            <a:avLst/>
          </a:prstGeom>
          <a:solidFill>
            <a:srgbClr val="96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" y="1292440"/>
            <a:ext cx="5826642" cy="38398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30291"/>
          <a:stretch>
            <a:fillRect/>
          </a:stretch>
        </p:blipFill>
        <p:spPr>
          <a:xfrm>
            <a:off x="5902037" y="1292441"/>
            <a:ext cx="6289963" cy="383987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2384" y="1114140"/>
            <a:ext cx="5222382" cy="4629719"/>
            <a:chOff x="1689697" y="1732358"/>
            <a:chExt cx="9589609" cy="4807804"/>
          </a:xfrm>
        </p:grpSpPr>
        <p:grpSp>
          <p:nvGrpSpPr>
            <p:cNvPr id="7" name="组合 6"/>
            <p:cNvGrpSpPr/>
            <p:nvPr/>
          </p:nvGrpSpPr>
          <p:grpSpPr>
            <a:xfrm>
              <a:off x="1689697" y="1732358"/>
              <a:ext cx="2371208" cy="4807804"/>
              <a:chOff x="1853473" y="1653716"/>
              <a:chExt cx="2371208" cy="531202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966252" y="4014318"/>
                <a:ext cx="2258429" cy="2951426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2021</a:t>
                </a:r>
                <a:endParaRPr lang="zh-CN" altLang="en-US" sz="3200" b="1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966252" y="3232673"/>
                <a:ext cx="2258429" cy="2951426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2020</a:t>
                </a:r>
                <a:endParaRPr lang="zh-CN" altLang="en-US" sz="3200" b="1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53721" y="2419706"/>
                <a:ext cx="2258429" cy="29514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2019</a:t>
                </a:r>
                <a:endParaRPr lang="zh-CN" altLang="en-US" sz="3200" b="1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853473" y="1653716"/>
                <a:ext cx="2258433" cy="295142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2018</a:t>
                </a:r>
                <a:endParaRPr lang="zh-CN" altLang="en-US" sz="3200" b="1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3848274" y="2991224"/>
              <a:ext cx="75492" cy="9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61460" y="2846943"/>
              <a:ext cx="449119" cy="391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848274" y="3803256"/>
              <a:ext cx="75492" cy="9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61460" y="3624784"/>
              <a:ext cx="449119" cy="438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848274" y="4615288"/>
              <a:ext cx="75492" cy="9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848274" y="5427320"/>
              <a:ext cx="75492" cy="9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endCxn id="15" idx="0"/>
            </p:cNvCxnSpPr>
            <p:nvPr/>
          </p:nvCxnSpPr>
          <p:spPr>
            <a:xfrm flipV="1">
              <a:off x="3862477" y="2465022"/>
              <a:ext cx="721902" cy="592168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20"/>
            <p:cNvSpPr/>
            <p:nvPr/>
          </p:nvSpPr>
          <p:spPr>
            <a:xfrm>
              <a:off x="4506068" y="2465022"/>
              <a:ext cx="5711931" cy="94597"/>
            </a:xfrm>
            <a:custGeom>
              <a:avLst/>
              <a:gdLst>
                <a:gd name="connsiteX0" fmla="*/ 20241 w 1476375"/>
                <a:gd name="connsiteY0" fmla="*/ 0 h 80962"/>
                <a:gd name="connsiteX1" fmla="*/ 1456135 w 1476375"/>
                <a:gd name="connsiteY1" fmla="*/ 0 h 80962"/>
                <a:gd name="connsiteX2" fmla="*/ 1476375 w 1476375"/>
                <a:gd name="connsiteY2" fmla="*/ 80962 h 80962"/>
                <a:gd name="connsiteX3" fmla="*/ 1387077 w 1476375"/>
                <a:gd name="connsiteY3" fmla="*/ 80962 h 80962"/>
                <a:gd name="connsiteX4" fmla="*/ 1375171 w 1476375"/>
                <a:gd name="connsiteY4" fmla="*/ 33338 h 80962"/>
                <a:gd name="connsiteX5" fmla="*/ 305990 w 1476375"/>
                <a:gd name="connsiteY5" fmla="*/ 33338 h 80962"/>
                <a:gd name="connsiteX6" fmla="*/ 294084 w 1476375"/>
                <a:gd name="connsiteY6" fmla="*/ 80962 h 80962"/>
                <a:gd name="connsiteX7" fmla="*/ 113837 w 1476375"/>
                <a:gd name="connsiteY7" fmla="*/ 80962 h 80962"/>
                <a:gd name="connsiteX8" fmla="*/ 101332 w 1476375"/>
                <a:gd name="connsiteY8" fmla="*/ 36241 h 80962"/>
                <a:gd name="connsiteX9" fmla="*/ 48684 w 1476375"/>
                <a:gd name="connsiteY9" fmla="*/ 36241 h 80962"/>
                <a:gd name="connsiteX10" fmla="*/ 36180 w 1476375"/>
                <a:gd name="connsiteY10" fmla="*/ 80962 h 80962"/>
                <a:gd name="connsiteX11" fmla="*/ 0 w 1476375"/>
                <a:gd name="connsiteY1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375" h="80962">
                  <a:moveTo>
                    <a:pt x="20241" y="0"/>
                  </a:moveTo>
                  <a:lnTo>
                    <a:pt x="1456135" y="0"/>
                  </a:lnTo>
                  <a:lnTo>
                    <a:pt x="1476375" y="80962"/>
                  </a:lnTo>
                  <a:lnTo>
                    <a:pt x="1387077" y="80962"/>
                  </a:lnTo>
                  <a:lnTo>
                    <a:pt x="1375171" y="33338"/>
                  </a:lnTo>
                  <a:lnTo>
                    <a:pt x="305990" y="33338"/>
                  </a:lnTo>
                  <a:lnTo>
                    <a:pt x="294084" y="80962"/>
                  </a:lnTo>
                  <a:lnTo>
                    <a:pt x="113837" y="80962"/>
                  </a:lnTo>
                  <a:lnTo>
                    <a:pt x="101332" y="36241"/>
                  </a:lnTo>
                  <a:lnTo>
                    <a:pt x="48684" y="36241"/>
                  </a:lnTo>
                  <a:lnTo>
                    <a:pt x="36180" y="80962"/>
                  </a:lnTo>
                  <a:lnTo>
                    <a:pt x="0" y="80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>
              <a:endCxn id="17" idx="11"/>
            </p:cNvCxnSpPr>
            <p:nvPr/>
          </p:nvCxnSpPr>
          <p:spPr>
            <a:xfrm flipV="1">
              <a:off x="3886025" y="3369377"/>
              <a:ext cx="580996" cy="474476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任意多边形 22"/>
            <p:cNvSpPr/>
            <p:nvPr/>
          </p:nvSpPr>
          <p:spPr>
            <a:xfrm>
              <a:off x="4467021" y="3280562"/>
              <a:ext cx="5711931" cy="88815"/>
            </a:xfrm>
            <a:custGeom>
              <a:avLst/>
              <a:gdLst>
                <a:gd name="connsiteX0" fmla="*/ 20241 w 1476375"/>
                <a:gd name="connsiteY0" fmla="*/ 0 h 80962"/>
                <a:gd name="connsiteX1" fmla="*/ 1456135 w 1476375"/>
                <a:gd name="connsiteY1" fmla="*/ 0 h 80962"/>
                <a:gd name="connsiteX2" fmla="*/ 1476375 w 1476375"/>
                <a:gd name="connsiteY2" fmla="*/ 80962 h 80962"/>
                <a:gd name="connsiteX3" fmla="*/ 1387077 w 1476375"/>
                <a:gd name="connsiteY3" fmla="*/ 80962 h 80962"/>
                <a:gd name="connsiteX4" fmla="*/ 1375171 w 1476375"/>
                <a:gd name="connsiteY4" fmla="*/ 33338 h 80962"/>
                <a:gd name="connsiteX5" fmla="*/ 305990 w 1476375"/>
                <a:gd name="connsiteY5" fmla="*/ 33338 h 80962"/>
                <a:gd name="connsiteX6" fmla="*/ 294084 w 1476375"/>
                <a:gd name="connsiteY6" fmla="*/ 80962 h 80962"/>
                <a:gd name="connsiteX7" fmla="*/ 113837 w 1476375"/>
                <a:gd name="connsiteY7" fmla="*/ 80962 h 80962"/>
                <a:gd name="connsiteX8" fmla="*/ 101332 w 1476375"/>
                <a:gd name="connsiteY8" fmla="*/ 36241 h 80962"/>
                <a:gd name="connsiteX9" fmla="*/ 48684 w 1476375"/>
                <a:gd name="connsiteY9" fmla="*/ 36241 h 80962"/>
                <a:gd name="connsiteX10" fmla="*/ 36180 w 1476375"/>
                <a:gd name="connsiteY10" fmla="*/ 80962 h 80962"/>
                <a:gd name="connsiteX11" fmla="*/ 0 w 1476375"/>
                <a:gd name="connsiteY1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375" h="80962">
                  <a:moveTo>
                    <a:pt x="20241" y="0"/>
                  </a:moveTo>
                  <a:lnTo>
                    <a:pt x="1456135" y="0"/>
                  </a:lnTo>
                  <a:lnTo>
                    <a:pt x="1476375" y="80962"/>
                  </a:lnTo>
                  <a:lnTo>
                    <a:pt x="1387077" y="80962"/>
                  </a:lnTo>
                  <a:lnTo>
                    <a:pt x="1375171" y="33338"/>
                  </a:lnTo>
                  <a:lnTo>
                    <a:pt x="305990" y="33338"/>
                  </a:lnTo>
                  <a:lnTo>
                    <a:pt x="294084" y="80962"/>
                  </a:lnTo>
                  <a:lnTo>
                    <a:pt x="113837" y="80962"/>
                  </a:lnTo>
                  <a:lnTo>
                    <a:pt x="101332" y="36241"/>
                  </a:lnTo>
                  <a:lnTo>
                    <a:pt x="48684" y="36241"/>
                  </a:lnTo>
                  <a:lnTo>
                    <a:pt x="36180" y="80962"/>
                  </a:lnTo>
                  <a:lnTo>
                    <a:pt x="0" y="80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>
              <a:endCxn id="19" idx="11"/>
            </p:cNvCxnSpPr>
            <p:nvPr/>
          </p:nvCxnSpPr>
          <p:spPr>
            <a:xfrm flipV="1">
              <a:off x="3862477" y="4147207"/>
              <a:ext cx="604544" cy="51777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任意多边形 24"/>
            <p:cNvSpPr/>
            <p:nvPr/>
          </p:nvSpPr>
          <p:spPr>
            <a:xfrm>
              <a:off x="4467021" y="4058392"/>
              <a:ext cx="5711931" cy="88815"/>
            </a:xfrm>
            <a:custGeom>
              <a:avLst/>
              <a:gdLst>
                <a:gd name="connsiteX0" fmla="*/ 20241 w 1476375"/>
                <a:gd name="connsiteY0" fmla="*/ 0 h 80962"/>
                <a:gd name="connsiteX1" fmla="*/ 1456135 w 1476375"/>
                <a:gd name="connsiteY1" fmla="*/ 0 h 80962"/>
                <a:gd name="connsiteX2" fmla="*/ 1476375 w 1476375"/>
                <a:gd name="connsiteY2" fmla="*/ 80962 h 80962"/>
                <a:gd name="connsiteX3" fmla="*/ 1387077 w 1476375"/>
                <a:gd name="connsiteY3" fmla="*/ 80962 h 80962"/>
                <a:gd name="connsiteX4" fmla="*/ 1375171 w 1476375"/>
                <a:gd name="connsiteY4" fmla="*/ 33338 h 80962"/>
                <a:gd name="connsiteX5" fmla="*/ 305990 w 1476375"/>
                <a:gd name="connsiteY5" fmla="*/ 33338 h 80962"/>
                <a:gd name="connsiteX6" fmla="*/ 294084 w 1476375"/>
                <a:gd name="connsiteY6" fmla="*/ 80962 h 80962"/>
                <a:gd name="connsiteX7" fmla="*/ 113837 w 1476375"/>
                <a:gd name="connsiteY7" fmla="*/ 80962 h 80962"/>
                <a:gd name="connsiteX8" fmla="*/ 101332 w 1476375"/>
                <a:gd name="connsiteY8" fmla="*/ 36241 h 80962"/>
                <a:gd name="connsiteX9" fmla="*/ 48684 w 1476375"/>
                <a:gd name="connsiteY9" fmla="*/ 36241 h 80962"/>
                <a:gd name="connsiteX10" fmla="*/ 36180 w 1476375"/>
                <a:gd name="connsiteY10" fmla="*/ 80962 h 80962"/>
                <a:gd name="connsiteX11" fmla="*/ 0 w 1476375"/>
                <a:gd name="connsiteY1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375" h="80962">
                  <a:moveTo>
                    <a:pt x="20241" y="0"/>
                  </a:moveTo>
                  <a:lnTo>
                    <a:pt x="1456135" y="0"/>
                  </a:lnTo>
                  <a:lnTo>
                    <a:pt x="1476375" y="80962"/>
                  </a:lnTo>
                  <a:lnTo>
                    <a:pt x="1387077" y="80962"/>
                  </a:lnTo>
                  <a:lnTo>
                    <a:pt x="1375171" y="33338"/>
                  </a:lnTo>
                  <a:lnTo>
                    <a:pt x="305990" y="33338"/>
                  </a:lnTo>
                  <a:lnTo>
                    <a:pt x="294084" y="80962"/>
                  </a:lnTo>
                  <a:lnTo>
                    <a:pt x="113837" y="80962"/>
                  </a:lnTo>
                  <a:lnTo>
                    <a:pt x="101332" y="36241"/>
                  </a:lnTo>
                  <a:lnTo>
                    <a:pt x="48684" y="36241"/>
                  </a:lnTo>
                  <a:lnTo>
                    <a:pt x="36180" y="80962"/>
                  </a:lnTo>
                  <a:lnTo>
                    <a:pt x="0" y="80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>
              <a:endCxn id="21" idx="0"/>
            </p:cNvCxnSpPr>
            <p:nvPr/>
          </p:nvCxnSpPr>
          <p:spPr>
            <a:xfrm flipV="1">
              <a:off x="3862477" y="4879250"/>
              <a:ext cx="663329" cy="578246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 26"/>
            <p:cNvSpPr/>
            <p:nvPr/>
          </p:nvSpPr>
          <p:spPr>
            <a:xfrm>
              <a:off x="4447496" y="4879250"/>
              <a:ext cx="5711931" cy="88815"/>
            </a:xfrm>
            <a:custGeom>
              <a:avLst/>
              <a:gdLst>
                <a:gd name="connsiteX0" fmla="*/ 20241 w 1476375"/>
                <a:gd name="connsiteY0" fmla="*/ 0 h 80962"/>
                <a:gd name="connsiteX1" fmla="*/ 1456135 w 1476375"/>
                <a:gd name="connsiteY1" fmla="*/ 0 h 80962"/>
                <a:gd name="connsiteX2" fmla="*/ 1476375 w 1476375"/>
                <a:gd name="connsiteY2" fmla="*/ 80962 h 80962"/>
                <a:gd name="connsiteX3" fmla="*/ 1387077 w 1476375"/>
                <a:gd name="connsiteY3" fmla="*/ 80962 h 80962"/>
                <a:gd name="connsiteX4" fmla="*/ 1375171 w 1476375"/>
                <a:gd name="connsiteY4" fmla="*/ 33338 h 80962"/>
                <a:gd name="connsiteX5" fmla="*/ 305990 w 1476375"/>
                <a:gd name="connsiteY5" fmla="*/ 33338 h 80962"/>
                <a:gd name="connsiteX6" fmla="*/ 294084 w 1476375"/>
                <a:gd name="connsiteY6" fmla="*/ 80962 h 80962"/>
                <a:gd name="connsiteX7" fmla="*/ 113837 w 1476375"/>
                <a:gd name="connsiteY7" fmla="*/ 80962 h 80962"/>
                <a:gd name="connsiteX8" fmla="*/ 101332 w 1476375"/>
                <a:gd name="connsiteY8" fmla="*/ 36241 h 80962"/>
                <a:gd name="connsiteX9" fmla="*/ 48684 w 1476375"/>
                <a:gd name="connsiteY9" fmla="*/ 36241 h 80962"/>
                <a:gd name="connsiteX10" fmla="*/ 36180 w 1476375"/>
                <a:gd name="connsiteY10" fmla="*/ 80962 h 80962"/>
                <a:gd name="connsiteX11" fmla="*/ 0 w 1476375"/>
                <a:gd name="connsiteY1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375" h="80962">
                  <a:moveTo>
                    <a:pt x="20241" y="0"/>
                  </a:moveTo>
                  <a:lnTo>
                    <a:pt x="1456135" y="0"/>
                  </a:lnTo>
                  <a:lnTo>
                    <a:pt x="1476375" y="80962"/>
                  </a:lnTo>
                  <a:lnTo>
                    <a:pt x="1387077" y="80962"/>
                  </a:lnTo>
                  <a:lnTo>
                    <a:pt x="1375171" y="33338"/>
                  </a:lnTo>
                  <a:lnTo>
                    <a:pt x="305990" y="33338"/>
                  </a:lnTo>
                  <a:lnTo>
                    <a:pt x="294084" y="80962"/>
                  </a:lnTo>
                  <a:lnTo>
                    <a:pt x="113837" y="80962"/>
                  </a:lnTo>
                  <a:lnTo>
                    <a:pt x="101332" y="36241"/>
                  </a:lnTo>
                  <a:lnTo>
                    <a:pt x="48684" y="36241"/>
                  </a:lnTo>
                  <a:lnTo>
                    <a:pt x="36180" y="80962"/>
                  </a:lnTo>
                  <a:lnTo>
                    <a:pt x="0" y="80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文本框 139"/>
            <p:cNvSpPr txBox="1"/>
            <p:nvPr/>
          </p:nvSpPr>
          <p:spPr>
            <a:xfrm flipH="1">
              <a:off x="5429417" y="2673997"/>
              <a:ext cx="5849889" cy="39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“拓展保险市场的风险保障功能”</a:t>
              </a:r>
              <a:endPara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文本框 140"/>
            <p:cNvSpPr txBox="1"/>
            <p:nvPr/>
          </p:nvSpPr>
          <p:spPr>
            <a:xfrm flipH="1">
              <a:off x="5476996" y="3460326"/>
              <a:ext cx="5629017" cy="39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“增强保险业风险保障功能”</a:t>
              </a:r>
              <a:endPara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文本框 141"/>
            <p:cNvSpPr txBox="1"/>
            <p:nvPr/>
          </p:nvSpPr>
          <p:spPr>
            <a:xfrm flipH="1">
              <a:off x="5461239" y="4246821"/>
              <a:ext cx="4362082" cy="39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“强化保险保障功能”</a:t>
              </a:r>
              <a:endPara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文本框 142"/>
            <p:cNvSpPr txBox="1"/>
            <p:nvPr/>
          </p:nvSpPr>
          <p:spPr>
            <a:xfrm flipH="1">
              <a:off x="5439674" y="5023814"/>
              <a:ext cx="5498695" cy="351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“提升保险保障和</a:t>
              </a:r>
              <a:r>
                <a:rPr lang="zh-CN" altLang="en-US" sz="1600" b="1" dirty="0">
                  <a:solidFill>
                    <a:srgbClr val="FFC000"/>
                  </a:solidFill>
                  <a:latin typeface="微软雅黑" panose="020B0503020204020204" pitchFamily="34" charset="-122"/>
                </a:rPr>
                <a:t>服务功能</a:t>
              </a:r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”</a:t>
              </a:r>
              <a:endPara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" name="文本框 154"/>
            <p:cNvSpPr txBox="1"/>
            <p:nvPr/>
          </p:nvSpPr>
          <p:spPr>
            <a:xfrm>
              <a:off x="4570921" y="2640043"/>
              <a:ext cx="1244176" cy="4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</a:t>
              </a:r>
              <a:endPara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155"/>
            <p:cNvSpPr txBox="1"/>
            <p:nvPr/>
          </p:nvSpPr>
          <p:spPr>
            <a:xfrm>
              <a:off x="4549374" y="3425298"/>
              <a:ext cx="1244177" cy="4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</a:t>
              </a:r>
              <a:endPara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156"/>
            <p:cNvSpPr txBox="1"/>
            <p:nvPr/>
          </p:nvSpPr>
          <p:spPr>
            <a:xfrm>
              <a:off x="4583084" y="4221580"/>
              <a:ext cx="1244176" cy="4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</a:t>
              </a:r>
              <a:endPara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57"/>
            <p:cNvSpPr txBox="1"/>
            <p:nvPr/>
          </p:nvSpPr>
          <p:spPr>
            <a:xfrm>
              <a:off x="4570953" y="4976199"/>
              <a:ext cx="1244176" cy="4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endPara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659485" y="4442184"/>
              <a:ext cx="449119" cy="438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599256" y="5379761"/>
              <a:ext cx="449120" cy="135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92550" y="786669"/>
            <a:ext cx="4219575" cy="603250"/>
            <a:chOff x="3539411" y="1277793"/>
            <a:chExt cx="4219575" cy="603250"/>
          </a:xfrm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9411" y="1277793"/>
              <a:ext cx="4219575" cy="603250"/>
            </a:xfrm>
            <a:prstGeom prst="rect">
              <a:avLst/>
            </a:prstGeom>
            <a:noFill/>
            <a:ln>
              <a:noFill/>
            </a:ln>
            <a:effectLst>
              <a:outerShdw dist="63500" dir="5340000" algn="ctr" rotWithShape="0">
                <a:schemeClr val="tx1">
                  <a:alpha val="8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55"/>
            <p:cNvSpPr txBox="1"/>
            <p:nvPr/>
          </p:nvSpPr>
          <p:spPr>
            <a:xfrm>
              <a:off x="4164696" y="1311365"/>
              <a:ext cx="3139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300" dirty="0"/>
                <a:t>政府工作报告</a:t>
              </a:r>
              <a:endParaRPr lang="zh-CN" altLang="en-US" sz="2800" b="1" spc="300" dirty="0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06900" y="1124519"/>
            <a:ext cx="715039" cy="1012336"/>
          </a:xfrm>
          <a:prstGeom prst="rect">
            <a:avLst/>
          </a:prstGeom>
        </p:spPr>
      </p:pic>
      <p:sp>
        <p:nvSpPr>
          <p:cNvPr id="40" name="文本框 142"/>
          <p:cNvSpPr txBox="1"/>
          <p:nvPr/>
        </p:nvSpPr>
        <p:spPr>
          <a:xfrm flipH="1">
            <a:off x="6280776" y="2071644"/>
            <a:ext cx="299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“提升保险保障和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服务功能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80300" y="5501842"/>
            <a:ext cx="10631399" cy="707886"/>
            <a:chOff x="732675" y="3480434"/>
            <a:chExt cx="10631399" cy="707886"/>
          </a:xfrm>
        </p:grpSpPr>
        <p:sp>
          <p:nvSpPr>
            <p:cNvPr id="42" name="矩形 41"/>
            <p:cNvSpPr/>
            <p:nvPr/>
          </p:nvSpPr>
          <p:spPr>
            <a:xfrm>
              <a:off x="732675" y="3480434"/>
              <a:ext cx="106313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新一轮的竞争：</a:t>
              </a:r>
              <a:r>
                <a:rPr lang="zh-CN" altLang="zh-CN" sz="40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提供</a:t>
              </a:r>
              <a:r>
                <a:rPr lang="zh-CN" altLang="en-US" sz="4000" b="1" dirty="0">
                  <a:solidFill>
                    <a:srgbClr val="005696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多元化</a:t>
              </a:r>
              <a:r>
                <a:rPr lang="zh-CN" altLang="zh-CN" sz="4000" b="1" dirty="0">
                  <a:solidFill>
                    <a:srgbClr val="FF9900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健康保险产品</a:t>
              </a:r>
              <a:r>
                <a:rPr lang="en-US" altLang="zh-CN" sz="4000" b="1" dirty="0">
                  <a:solidFill>
                    <a:srgbClr val="FF9900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  </a:t>
              </a:r>
              <a:r>
                <a:rPr lang="zh-CN" altLang="zh-CN" sz="4000" b="1" dirty="0">
                  <a:solidFill>
                    <a:srgbClr val="FF9900"/>
                  </a:solidFill>
                  <a:effectLst>
                    <a:glow rad="127000">
                      <a:schemeClr val="bg1"/>
                    </a:glow>
                    <a:outerShdw blurRad="50800" dist="63500" dir="4980000" algn="tr" rotWithShape="0">
                      <a:prstClr val="black"/>
                    </a:outerShdw>
                  </a:effectLst>
                  <a:latin typeface="+mn-ea"/>
                  <a:cs typeface="Times New Roman" panose="02020603050405020304" pitchFamily="18" charset="0"/>
                </a:rPr>
                <a:t>服务</a:t>
              </a:r>
              <a:endParaRPr lang="zh-CN" altLang="en-US" sz="4000" dirty="0">
                <a:solidFill>
                  <a:srgbClr val="FF9900"/>
                </a:solidFill>
                <a:effectLst>
                  <a:glow rad="127000">
                    <a:schemeClr val="bg1"/>
                  </a:glow>
                  <a:outerShdw blurRad="50800" dist="63500" dir="4980000" algn="tr" rotWithShape="0">
                    <a:prstClr val="black"/>
                  </a:outerShdw>
                </a:effectLst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84" y="3566715"/>
              <a:ext cx="573423" cy="573423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727083" y="3135533"/>
            <a:ext cx="7023242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400"/>
              </a:lnSpc>
            </a:pPr>
            <a:r>
              <a:rPr lang="zh-CN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中英人寿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【</a:t>
            </a:r>
            <a:r>
              <a:rPr lang="zh-CN" altLang="en-US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安享保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】</a:t>
            </a:r>
            <a:r>
              <a:rPr lang="zh-CN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50800" dir="5400000" algn="t" rotWithShape="0">
                    <a:prstClr val="black">
                      <a:alpha val="79000"/>
                    </a:prstClr>
                  </a:outerShdw>
                </a:effectLst>
              </a:rPr>
              <a:t>综合健康保险计划</a:t>
            </a:r>
            <a:endParaRPr lang="zh-CN" altLang="en-US" sz="24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50800" dist="50800" dir="5400000" algn="t" rotWithShape="0">
                  <a:prstClr val="black">
                    <a:alpha val="79000"/>
                  </a:prst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01750" y="5126770"/>
            <a:ext cx="7988500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400" b="1" dirty="0"/>
              <a:t>本计划由《中英人寿</a:t>
            </a:r>
            <a:r>
              <a:rPr lang="zh-CN" altLang="en-US" sz="1400" b="1" dirty="0"/>
              <a:t>安享一生</a:t>
            </a:r>
            <a:r>
              <a:rPr lang="zh-CN" altLang="zh-CN" sz="1400" b="1" dirty="0"/>
              <a:t>重大疾病保险》</a:t>
            </a:r>
            <a:r>
              <a:rPr lang="zh-CN" altLang="en-US" sz="1400" b="1" dirty="0"/>
              <a:t>、</a:t>
            </a:r>
            <a:r>
              <a:rPr lang="en-US" altLang="zh-CN" sz="1400" b="1" dirty="0"/>
              <a:t>《</a:t>
            </a:r>
            <a:r>
              <a:rPr lang="zh-CN" altLang="zh-CN" sz="1400" b="1" dirty="0"/>
              <a:t>中英人寿</a:t>
            </a:r>
            <a:r>
              <a:rPr lang="zh-CN" altLang="en-US" sz="1400" b="1" dirty="0"/>
              <a:t>附加投保人保费豁免</a:t>
            </a:r>
            <a:r>
              <a:rPr lang="en-US" altLang="zh-CN" sz="1400" b="1" dirty="0"/>
              <a:t>A</a:t>
            </a:r>
            <a:r>
              <a:rPr lang="zh-CN" altLang="en-US" sz="1400" b="1" dirty="0"/>
              <a:t>款重大疾病保险</a:t>
            </a:r>
            <a:r>
              <a:rPr lang="en-US" altLang="zh-CN" sz="1400" b="1" dirty="0"/>
              <a:t>》</a:t>
            </a:r>
            <a:endParaRPr lang="en-US" altLang="zh-CN" sz="1400" b="1" dirty="0"/>
          </a:p>
          <a:p>
            <a:pPr>
              <a:lnSpc>
                <a:spcPts val="1900"/>
              </a:lnSpc>
            </a:pPr>
            <a:r>
              <a:rPr lang="zh-CN" altLang="zh-CN" sz="1400" b="1" dirty="0"/>
              <a:t>《中英人寿爱心保</a:t>
            </a:r>
            <a:r>
              <a:rPr lang="en-US" altLang="zh-CN" sz="1400" b="1" dirty="0"/>
              <a:t>2021</a:t>
            </a:r>
            <a:r>
              <a:rPr lang="zh-CN" altLang="zh-CN" sz="1400" b="1" dirty="0"/>
              <a:t>医疗保险</a:t>
            </a:r>
            <a:r>
              <a:rPr lang="en-US" altLang="zh-CN" sz="1400" b="1" dirty="0"/>
              <a:t>》</a:t>
            </a:r>
            <a:r>
              <a:rPr lang="zh-CN" altLang="en-US" sz="1400" b="1" dirty="0"/>
              <a:t>组合而成</a:t>
            </a:r>
            <a:endParaRPr lang="en-US" altLang="zh-CN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501" r="4261" b="20655"/>
          <a:stretch>
            <a:fillRect/>
          </a:stretch>
        </p:blipFill>
        <p:spPr bwMode="auto">
          <a:xfrm>
            <a:off x="1971258" y="1379403"/>
            <a:ext cx="7988500" cy="14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3289" y="3137737"/>
            <a:ext cx="431628" cy="2115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1"/>
          <p:cNvSpPr txBox="1"/>
          <p:nvPr/>
        </p:nvSpPr>
        <p:spPr>
          <a:xfrm>
            <a:off x="319788" y="239253"/>
            <a:ext cx="281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49231" y="1107251"/>
            <a:ext cx="6585268" cy="1578799"/>
            <a:chOff x="2749231" y="1335851"/>
            <a:chExt cx="6585268" cy="1578799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8" b="35587"/>
            <a:stretch>
              <a:fillRect/>
            </a:stretch>
          </p:blipFill>
          <p:spPr>
            <a:xfrm>
              <a:off x="2821800" y="1431102"/>
              <a:ext cx="6512699" cy="1483548"/>
            </a:xfrm>
            <a:prstGeom prst="rect">
              <a:avLst/>
            </a:prstGeom>
          </p:spPr>
        </p:pic>
        <p:sp>
          <p:nvSpPr>
            <p:cNvPr id="49" name="TextBox 17"/>
            <p:cNvSpPr txBox="1"/>
            <p:nvPr/>
          </p:nvSpPr>
          <p:spPr>
            <a:xfrm>
              <a:off x="3348009" y="1791799"/>
              <a:ext cx="5469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>
                    <a:glow rad="127000">
                      <a:prstClr val="white"/>
                    </a:glow>
                    <a:outerShdw blurRad="50800" dist="63500" dir="5880000" algn="tr" rotWithShape="0">
                      <a:prstClr val="black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疾病全面多次赔付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>
                  <a:glow rad="127000">
                    <a:prstClr val="white"/>
                  </a:glow>
                  <a:outerShdw blurRad="50800" dist="63500" dir="5880000" algn="tr" rotWithShape="0">
                    <a:prstClr val="black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749231" y="1335851"/>
              <a:ext cx="747616" cy="7476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TextBox 20"/>
          <p:cNvSpPr txBox="1"/>
          <p:nvPr/>
        </p:nvSpPr>
        <p:spPr>
          <a:xfrm>
            <a:off x="2136730" y="2653047"/>
            <a:ext cx="800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种疾病全面保障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种轻症疾病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种中症疾病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种重大疾病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31043" y="3424837"/>
            <a:ext cx="2410868" cy="2691245"/>
            <a:chOff x="1982799" y="3424837"/>
            <a:chExt cx="2410868" cy="2691245"/>
          </a:xfrm>
        </p:grpSpPr>
        <p:sp>
          <p:nvSpPr>
            <p:cNvPr id="53" name="圆角矩形 47"/>
            <p:cNvSpPr/>
            <p:nvPr/>
          </p:nvSpPr>
          <p:spPr>
            <a:xfrm>
              <a:off x="1982799" y="4381501"/>
              <a:ext cx="2410868" cy="1734581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742098" y="3424837"/>
              <a:ext cx="983221" cy="983216"/>
              <a:chOff x="2856398" y="3424837"/>
              <a:chExt cx="983221" cy="983216"/>
            </a:xfrm>
          </p:grpSpPr>
          <p:sp>
            <p:nvSpPr>
              <p:cNvPr id="56" name="Oval 78"/>
              <p:cNvSpPr/>
              <p:nvPr/>
            </p:nvSpPr>
            <p:spPr>
              <a:xfrm>
                <a:off x="2856398" y="3424837"/>
                <a:ext cx="983221" cy="983216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100000" algn="tl" rotWithShape="0">
                  <a:prstClr val="black"/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TextBox 40"/>
              <p:cNvSpPr txBox="1"/>
              <p:nvPr/>
            </p:nvSpPr>
            <p:spPr>
              <a:xfrm>
                <a:off x="2930316" y="3712389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轻症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" name="TextBox 48"/>
            <p:cNvSpPr txBox="1"/>
            <p:nvPr/>
          </p:nvSpPr>
          <p:spPr>
            <a:xfrm>
              <a:off x="2204670" y="4519680"/>
              <a:ext cx="2070565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35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轻症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不分组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最多赔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30%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无间隔期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87479" y="3424837"/>
            <a:ext cx="2410868" cy="2708497"/>
            <a:chOff x="4986860" y="3424837"/>
            <a:chExt cx="2410868" cy="2708497"/>
          </a:xfrm>
        </p:grpSpPr>
        <p:sp>
          <p:nvSpPr>
            <p:cNvPr id="59" name="圆角矩形 50"/>
            <p:cNvSpPr/>
            <p:nvPr/>
          </p:nvSpPr>
          <p:spPr>
            <a:xfrm>
              <a:off x="4986860" y="4381501"/>
              <a:ext cx="2410868" cy="1751833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718521" y="3424837"/>
              <a:ext cx="983221" cy="983216"/>
              <a:chOff x="5404196" y="3424837"/>
              <a:chExt cx="983221" cy="983216"/>
            </a:xfrm>
          </p:grpSpPr>
          <p:sp>
            <p:nvSpPr>
              <p:cNvPr id="62" name="Oval 79"/>
              <p:cNvSpPr/>
              <p:nvPr/>
            </p:nvSpPr>
            <p:spPr>
              <a:xfrm rot="191084">
                <a:off x="5404196" y="3424837"/>
                <a:ext cx="983221" cy="983216"/>
              </a:xfrm>
              <a:prstGeom prst="ellipse">
                <a:avLst/>
              </a:prstGeom>
              <a:solidFill>
                <a:srgbClr val="0070C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340000" algn="tl" rotWithShape="0">
                  <a:prstClr val="black"/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TextBox 41"/>
              <p:cNvSpPr txBox="1"/>
              <p:nvPr/>
            </p:nvSpPr>
            <p:spPr>
              <a:xfrm>
                <a:off x="5482668" y="3694238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中症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1" name="TextBox 53"/>
            <p:cNvSpPr txBox="1"/>
            <p:nvPr/>
          </p:nvSpPr>
          <p:spPr>
            <a:xfrm>
              <a:off x="5228226" y="4525333"/>
              <a:ext cx="2064727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轻症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不分组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最多赔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50%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无间隔期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779167" y="3398285"/>
            <a:ext cx="2626619" cy="2752301"/>
            <a:chOff x="7840448" y="3398285"/>
            <a:chExt cx="2626619" cy="2752301"/>
          </a:xfrm>
        </p:grpSpPr>
        <p:sp>
          <p:nvSpPr>
            <p:cNvPr id="65" name="圆角矩形 51"/>
            <p:cNvSpPr/>
            <p:nvPr/>
          </p:nvSpPr>
          <p:spPr>
            <a:xfrm>
              <a:off x="7840448" y="4381501"/>
              <a:ext cx="2624296" cy="1769085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621161" y="3398285"/>
              <a:ext cx="983221" cy="983216"/>
              <a:chOff x="8221111" y="3398285"/>
              <a:chExt cx="983221" cy="983216"/>
            </a:xfrm>
          </p:grpSpPr>
          <p:sp>
            <p:nvSpPr>
              <p:cNvPr id="68" name="Oval 80"/>
              <p:cNvSpPr/>
              <p:nvPr/>
            </p:nvSpPr>
            <p:spPr>
              <a:xfrm>
                <a:off x="8221111" y="3398285"/>
                <a:ext cx="983221" cy="983216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100000" algn="tl" rotWithShape="0">
                  <a:prstClr val="black">
                    <a:alpha val="9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TextBox 42"/>
              <p:cNvSpPr txBox="1"/>
              <p:nvPr/>
            </p:nvSpPr>
            <p:spPr>
              <a:xfrm>
                <a:off x="8300482" y="3695571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重疾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7" name="TextBox 54"/>
            <p:cNvSpPr txBox="1"/>
            <p:nvPr/>
          </p:nvSpPr>
          <p:spPr>
            <a:xfrm>
              <a:off x="7926708" y="4515836"/>
              <a:ext cx="2540359" cy="15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105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重疾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组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每组赔付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次，最多赔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1/2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100%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3/4/5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200%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间隔期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180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05935" y="753950"/>
          <a:ext cx="5274138" cy="533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963"/>
                <a:gridCol w="2190750"/>
                <a:gridCol w="390525"/>
                <a:gridCol w="2247900"/>
              </a:tblGrid>
              <a:tr h="3424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35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种轻症疾病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</a:rPr>
                        <a:t>序号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effectLst/>
                        </a:rPr>
                        <a:t>疾病名称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</a:rPr>
                        <a:t>序号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effectLst/>
                        </a:rPr>
                        <a:t>疾病名称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恶性肿瘤</a:t>
                      </a:r>
                      <a:r>
                        <a:rPr lang="en-US" altLang="zh-CN" sz="1000" u="none" strike="noStrike">
                          <a:effectLst/>
                        </a:rPr>
                        <a:t>—</a:t>
                      </a:r>
                      <a:r>
                        <a:rPr lang="zh-CN" altLang="en-US" sz="1000" u="none" strike="noStrike">
                          <a:effectLst/>
                        </a:rPr>
                        <a:t>轻度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肝叶切除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较轻急性心肌梗死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</a:rPr>
                        <a:t>单侧肺脏切除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轻度脑中风后遗症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心脏瓣膜介入手术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原位癌</a:t>
                      </a:r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</a:rPr>
                        <a:t>原发性肺动脉高压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激光心肌血运重建术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早期原发性心肌病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单个肢体缺失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腔静脉过滤器植入术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脑垂体瘤、脑囊肿、颅内血管性疾病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特定周围动脉疾病的血管介入治疗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轻度坏死性筋膜炎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于颈动脉进行血管成形术或内膜切除术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主动脉内手术（非开胸或开腹手术）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急性出血坏死性胰腺炎腹腔镜手术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植入心脏起搏器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早期系统性硬皮病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因肾上腺皮质腺瘤切除肾上腺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早期象皮病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特定的系统性红斑狼疮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双侧睾丸切除术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视力严重受损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双侧卵巢切除术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慢性肝功能衰竭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硬脑膜下血肿手术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慢性肾功能损害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轻度面部烧伤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</a:rPr>
                        <a:t>严重甲型及乙型血友病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全身较小面积</a:t>
                      </a:r>
                      <a:r>
                        <a:rPr lang="en-US" altLang="zh-CN" sz="1000" u="none" strike="noStrike">
                          <a:effectLst/>
                        </a:rPr>
                        <a:t>Ⅲ</a:t>
                      </a:r>
                      <a:r>
                        <a:rPr lang="zh-CN" altLang="en-US" sz="1000" u="none" strike="noStrike">
                          <a:effectLst/>
                        </a:rPr>
                        <a:t>度烧伤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冠状动脉介入手术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肾脏切除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7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心包膜切除术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229" marR="8229" marT="82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81787" y="735785"/>
          <a:ext cx="2886075" cy="529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143"/>
                <a:gridCol w="2090932"/>
              </a:tblGrid>
              <a:tr h="3295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sz="1400" b="1" u="none" strike="noStrike" dirty="0">
                          <a:effectLst/>
                        </a:rPr>
                        <a:t>20种中症疾病</a:t>
                      </a:r>
                      <a:endParaRPr 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100" b="1" u="none" strike="noStrike" dirty="0">
                          <a:effectLst/>
                        </a:rPr>
                        <a:t>序号</a:t>
                      </a:r>
                      <a:endParaRPr 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100" b="1" u="none" strike="noStrike" dirty="0">
                          <a:effectLst/>
                        </a:rPr>
                        <a:t>疾病名称</a:t>
                      </a:r>
                      <a:endParaRPr 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 dirty="0">
                          <a:effectLst/>
                        </a:rPr>
                        <a:t>中度脑损伤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 dirty="0">
                          <a:effectLst/>
                        </a:rPr>
                        <a:t>中度脑炎或脑膜炎后遗症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 dirty="0">
                          <a:effectLst/>
                        </a:rPr>
                        <a:t>中度原发性帕金森氏病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中度严重溃疡性结肠炎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 dirty="0">
                          <a:effectLst/>
                        </a:rPr>
                        <a:t>中度进行性核上性麻痹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中度克罗恩病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中度慢性呼吸功能衰竭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中度肠道并发症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中度运动神经元病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结核性脊髓炎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中度脊髓灰质炎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12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中度克雅氏症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中度强直性脊柱炎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中度肌营养不良症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中度重症肌无力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中度血管性痴呆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中度路易体痴呆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中度额颞叶痴呆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>
                          <a:effectLst/>
                        </a:rPr>
                        <a:t>中度阿尔茨海默病</a:t>
                      </a:r>
                      <a:endParaRPr lang="zh-CN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50" u="none" strike="noStrike" dirty="0">
                          <a:effectLst/>
                        </a:rPr>
                        <a:t>中度类风湿性关节炎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8025" marR="8025" marT="80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784324" y="753950"/>
            <a:ext cx="2410868" cy="2691245"/>
            <a:chOff x="1982799" y="3424837"/>
            <a:chExt cx="2410868" cy="2691245"/>
          </a:xfrm>
        </p:grpSpPr>
        <p:sp>
          <p:nvSpPr>
            <p:cNvPr id="11" name="圆角矩形 47"/>
            <p:cNvSpPr/>
            <p:nvPr/>
          </p:nvSpPr>
          <p:spPr>
            <a:xfrm>
              <a:off x="1982799" y="4381501"/>
              <a:ext cx="2410868" cy="1734581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742098" y="3424837"/>
              <a:ext cx="983221" cy="983216"/>
              <a:chOff x="2856398" y="3424837"/>
              <a:chExt cx="983221" cy="983216"/>
            </a:xfrm>
          </p:grpSpPr>
          <p:sp>
            <p:nvSpPr>
              <p:cNvPr id="14" name="Oval 78"/>
              <p:cNvSpPr/>
              <p:nvPr/>
            </p:nvSpPr>
            <p:spPr>
              <a:xfrm>
                <a:off x="2856398" y="3424837"/>
                <a:ext cx="983221" cy="983216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100000" algn="tl" rotWithShape="0">
                  <a:prstClr val="black"/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40"/>
              <p:cNvSpPr txBox="1"/>
              <p:nvPr/>
            </p:nvSpPr>
            <p:spPr>
              <a:xfrm>
                <a:off x="2930316" y="3712389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轻症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TextBox 48"/>
            <p:cNvSpPr txBox="1"/>
            <p:nvPr/>
          </p:nvSpPr>
          <p:spPr>
            <a:xfrm>
              <a:off x="2204670" y="4519680"/>
              <a:ext cx="2070565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35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轻症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不分组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最多赔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30%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保留原位癌责任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rot="19069611">
            <a:off x="5573333" y="2363348"/>
            <a:ext cx="1357329" cy="82683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784324" y="3611138"/>
            <a:ext cx="2410868" cy="2205361"/>
            <a:chOff x="4986860" y="3424837"/>
            <a:chExt cx="2410868" cy="2205361"/>
          </a:xfrm>
        </p:grpSpPr>
        <p:sp>
          <p:nvSpPr>
            <p:cNvPr id="28" name="圆角矩形 50"/>
            <p:cNvSpPr/>
            <p:nvPr/>
          </p:nvSpPr>
          <p:spPr>
            <a:xfrm>
              <a:off x="4986860" y="4381502"/>
              <a:ext cx="2410868" cy="1248696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718521" y="3424837"/>
              <a:ext cx="983221" cy="983216"/>
              <a:chOff x="5404196" y="3424837"/>
              <a:chExt cx="983221" cy="983216"/>
            </a:xfrm>
          </p:grpSpPr>
          <p:sp>
            <p:nvSpPr>
              <p:cNvPr id="31" name="Oval 79"/>
              <p:cNvSpPr/>
              <p:nvPr/>
            </p:nvSpPr>
            <p:spPr>
              <a:xfrm rot="191084">
                <a:off x="5404196" y="3424837"/>
                <a:ext cx="983221" cy="983216"/>
              </a:xfrm>
              <a:prstGeom prst="ellipse">
                <a:avLst/>
              </a:prstGeom>
              <a:solidFill>
                <a:srgbClr val="0070C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340000" algn="tl" rotWithShape="0">
                  <a:prstClr val="black"/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TextBox 41"/>
              <p:cNvSpPr txBox="1"/>
              <p:nvPr/>
            </p:nvSpPr>
            <p:spPr>
              <a:xfrm>
                <a:off x="5482668" y="3694238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中症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TextBox 53"/>
            <p:cNvSpPr txBox="1"/>
            <p:nvPr/>
          </p:nvSpPr>
          <p:spPr>
            <a:xfrm>
              <a:off x="5228226" y="4525333"/>
              <a:ext cx="2064727" cy="102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轻症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不分组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最多赔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次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每次赔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69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50%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基本保额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rot="12563788">
            <a:off x="3094569" y="3762040"/>
            <a:ext cx="1357329" cy="826831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6708447" y="6207036"/>
            <a:ext cx="266706" cy="266706"/>
          </a:xfrm>
          <a:prstGeom prst="ellipse">
            <a:avLst/>
          </a:prstGeom>
          <a:solidFill>
            <a:srgbClr val="365B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6339229" y="6207036"/>
            <a:ext cx="266706" cy="266706"/>
          </a:xfrm>
          <a:prstGeom prst="ellipse">
            <a:avLst/>
          </a:prstGeom>
          <a:solidFill>
            <a:srgbClr val="9664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970011" y="6207036"/>
            <a:ext cx="266706" cy="266706"/>
          </a:xfrm>
          <a:prstGeom prst="ellipse">
            <a:avLst/>
          </a:prstGeom>
          <a:solidFill>
            <a:srgbClr val="D06F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600793" y="6207036"/>
            <a:ext cx="266706" cy="266706"/>
          </a:xfrm>
          <a:prstGeom prst="ellipse">
            <a:avLst/>
          </a:prstGeom>
          <a:solidFill>
            <a:srgbClr val="F779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231881" y="6207036"/>
            <a:ext cx="266400" cy="266400"/>
          </a:xfrm>
          <a:prstGeom prst="ellipse">
            <a:avLst/>
          </a:prstGeom>
          <a:solidFill>
            <a:srgbClr val="F8AD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69682" y="347257"/>
          <a:ext cx="8719794" cy="6376607"/>
        </p:xfrm>
        <a:graphic>
          <a:graphicData uri="http://schemas.openxmlformats.org/drawingml/2006/table">
            <a:tbl>
              <a:tblPr/>
              <a:tblGrid>
                <a:gridCol w="426716"/>
                <a:gridCol w="1022254"/>
                <a:gridCol w="1831558"/>
                <a:gridCol w="1772239"/>
                <a:gridCol w="2290714"/>
                <a:gridCol w="1376313"/>
              </a:tblGrid>
              <a:tr h="19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sz="1050" b="1" u="none" strike="noStrike" dirty="0">
                          <a:effectLst/>
                        </a:rPr>
                        <a:t>序号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A组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B组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C组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D组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err="1">
                          <a:effectLst/>
                        </a:rPr>
                        <a:t>E组</a:t>
                      </a:r>
                      <a:endParaRPr 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6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恶性肿瘤——重度</a:t>
                      </a:r>
                      <a:endParaRPr 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b="1" u="none" strike="noStrike" dirty="0">
                          <a:effectLst/>
                        </a:rPr>
                        <a:t>较重急性心肌梗死</a:t>
                      </a:r>
                      <a:endParaRPr 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b="1" u="none" strike="noStrike" dirty="0">
                          <a:effectLst/>
                        </a:rPr>
                        <a:t>严重脑中风后遗症</a:t>
                      </a:r>
                      <a:endParaRPr 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b="1" u="none" strike="noStrike" dirty="0">
                          <a:effectLst/>
                        </a:rPr>
                        <a:t>重大器官移植术或造血干细胞移植术</a:t>
                      </a:r>
                      <a:endParaRPr 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b="1" u="none" strike="noStrike" dirty="0">
                          <a:effectLst/>
                        </a:rPr>
                        <a:t>多个肢体缺失</a:t>
                      </a:r>
                      <a:endParaRPr 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侵蚀性葡萄胎</a:t>
                      </a:r>
                      <a:endParaRPr lang="en-US" altLang="zh-CN" sz="9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（或称恶性葡萄胎）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冠状动脉搭桥术（或称冠状动脉旁路移植术）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严重非恶性颅内肿瘤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严重慢性肾衰竭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双耳失聪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心脏瓣膜手术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严重脑炎后遗症或严重脑膜炎后遗症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急性重症肝炎或亚急性重症肝炎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双目失明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严重特发性肺动脉高压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深度昏迷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严重慢性肝衰竭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严重Ⅲ度烧伤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主动脉手术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瘫痪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重型再生障碍性贫血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埃博拉病毒感染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严重慢性呼吸衰竭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严重阿尔茨海默病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严重克罗恩病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丝虫病所致象皮肿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严重冠状动脉粥样硬化性心脏病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严重脑损伤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严重溃疡性结肠炎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严重类风湿性关节炎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严重原发性心肌病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严重原发性帕金森病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胰腺移植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重症急性坏死性筋膜炎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严重心肌炎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严重运动神经元病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原发性硬化性胆管炎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溶血性链球菌引起的坏疽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肺淋巴管肌瘤病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语言能力丧失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特发性慢性肾上腺皮质功能减退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失去一肢及一眼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心脏粘液瘤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克雅氏病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系统性红斑狼疮 －（并发）Ⅲ型或以上狼疮性肾炎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严重面部烧伤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感染性心内膜炎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破裂脑动脉瘤夹闭手术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急性坏死性胰腺炎开腹手术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骨生长不全症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肺源性心脏病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严重肌营养不良症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慢性复发性胰腺炎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出血性登革热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严重继发性肺动脉高压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植物人状态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肝豆状核变性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嗜铬细胞瘤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亚历山大病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肾髓质囊性病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6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严重获得性或继发性肺泡蛋白质沉积症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非阿尔茨海默病所致严重痴呆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严重自身免疫性肝炎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69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严重慢性缩窄性心包炎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多发性硬化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原发性骨髓纤维化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1000" u="none" strike="noStrike">
                          <a:effectLst/>
                        </a:rPr>
                        <a:t>　</a:t>
                      </a:r>
                      <a:endParaRPr 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严重川崎病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全身性（型）重症肌无力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胆道重建手术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重症手足口病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进行性核上性麻痹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严重肠道疾病并发症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严重哮喘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脑型疟疾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严重骨髓异常增生综合征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艾森门格综合征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肌萎缩脊髓侧索硬化后遗症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席汉氏综合征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头臂动脉型多发性大动脉炎旁路移植手术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严重结核性脑膜炎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败血症导致的多器官功能障碍综合症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Brugada综合征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瑞氏综合征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范可尼综合征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  <a:highlight>
                            <a:srgbClr val="FF6600"/>
                          </a:highlight>
                        </a:rPr>
                        <a:t>胰岛素依赖型糖尿病（1型糖尿病）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6600"/>
                        </a:highlight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进行性多灶性白质脑病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弥漫性血管内凝血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25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严重的Ⅲ度房室传导阻滞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脊髓小脑变性症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器官移植导致的HIV感染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风湿热导致的心脏瓣膜疾病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婴儿进行性脊肌萎缩症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因职业关系导致的HIV感染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系统性硬皮病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细菌性脑脊髓膜炎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经输血导致的HIV感染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库鲁病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29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疾病或外伤所致智力障碍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脊柱裂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亚急性硬化性全脑炎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进行性风疹性全脑炎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33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严重脊髓灰质炎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52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34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严重癫痫症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　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69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35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强直性脊柱炎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1000" u="none" strike="noStrike">
                          <a:effectLst/>
                        </a:rPr>
                        <a:t>　</a:t>
                      </a:r>
                      <a:endParaRPr 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69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>
                          <a:effectLst/>
                        </a:rPr>
                        <a:t>多处臂丛神经根性撕脱</a:t>
                      </a:r>
                      <a:endParaRPr 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900" u="none" strike="noStrike" dirty="0">
                          <a:effectLst/>
                        </a:rPr>
                        <a:t>　</a:t>
                      </a:r>
                      <a:endParaRPr 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 fontAlgn="ctr"/>
                      <a:r>
                        <a:rPr lang="zh-CN" sz="1000" u="none" strike="noStrike" dirty="0">
                          <a:effectLst/>
                        </a:rPr>
                        <a:t>　</a:t>
                      </a:r>
                      <a:endParaRPr 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4946" marR="4946" marT="494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8946773" y="728666"/>
            <a:ext cx="3170548" cy="1974322"/>
            <a:chOff x="7623282" y="3849758"/>
            <a:chExt cx="3170548" cy="1974322"/>
          </a:xfrm>
        </p:grpSpPr>
        <p:sp>
          <p:nvSpPr>
            <p:cNvPr id="10" name="圆角矩形 51"/>
            <p:cNvSpPr/>
            <p:nvPr/>
          </p:nvSpPr>
          <p:spPr>
            <a:xfrm>
              <a:off x="7623282" y="4381502"/>
              <a:ext cx="3101418" cy="1442578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344532" y="3849758"/>
              <a:ext cx="983221" cy="983216"/>
              <a:chOff x="8944482" y="3849758"/>
              <a:chExt cx="983221" cy="983216"/>
            </a:xfrm>
          </p:grpSpPr>
          <p:sp>
            <p:nvSpPr>
              <p:cNvPr id="13" name="Oval 80"/>
              <p:cNvSpPr/>
              <p:nvPr/>
            </p:nvSpPr>
            <p:spPr>
              <a:xfrm>
                <a:off x="8944482" y="3849758"/>
                <a:ext cx="983221" cy="983216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100000" algn="tl" rotWithShape="0">
                  <a:prstClr val="black">
                    <a:alpha val="9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TextBox 42"/>
              <p:cNvSpPr txBox="1"/>
              <p:nvPr/>
            </p:nvSpPr>
            <p:spPr>
              <a:xfrm>
                <a:off x="9013429" y="4100298"/>
                <a:ext cx="84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重疾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54"/>
            <p:cNvSpPr txBox="1"/>
            <p:nvPr/>
          </p:nvSpPr>
          <p:spPr>
            <a:xfrm>
              <a:off x="7623282" y="4515836"/>
              <a:ext cx="3170548" cy="130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rgbClr val="005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分组科学合理</a:t>
              </a:r>
              <a:endParaRPr lang="en-US" altLang="zh-CN" b="1" kern="0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rgbClr val="005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最高发重疾癌症单列一组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kern="0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无三同条款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文本, 信件&#10;&#10;描述已自动生成"/>
          <p:cNvPicPr>
            <a:picLocks noChangeAspect="1"/>
          </p:cNvPicPr>
          <p:nvPr/>
        </p:nvPicPr>
        <p:blipFill rotWithShape="1">
          <a:blip r:embed="rId1"/>
          <a:srcRect t="6723" b="8309"/>
          <a:stretch>
            <a:fillRect/>
          </a:stretch>
        </p:blipFill>
        <p:spPr>
          <a:xfrm>
            <a:off x="7145884" y="2892720"/>
            <a:ext cx="5057775" cy="1691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83225" y="3914889"/>
            <a:ext cx="5000084" cy="6693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81" y="5463256"/>
            <a:ext cx="6790437" cy="1213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7719925" y="4986840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>
                <a:solidFill>
                  <a:schemeClr val="accent3"/>
                </a:solidFill>
                <a:effectLst/>
              </a:rPr>
              <a:t>安享一生条款</a:t>
            </a:r>
            <a:endParaRPr lang="zh-CN" altLang="en-US" sz="2800" b="1" cap="none" spc="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28" y="242891"/>
            <a:ext cx="15333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955586" y="4812235"/>
            <a:ext cx="464997" cy="518585"/>
            <a:chOff x="2881313" y="3959226"/>
            <a:chExt cx="1241426" cy="2063749"/>
          </a:xfrm>
          <a:solidFill>
            <a:schemeClr val="bg1">
              <a:lumMod val="65000"/>
            </a:schemeClr>
          </a:solidFill>
        </p:grpSpPr>
        <p:sp>
          <p:nvSpPr>
            <p:cNvPr id="3" name="Freeform 115"/>
            <p:cNvSpPr/>
            <p:nvPr/>
          </p:nvSpPr>
          <p:spPr bwMode="auto">
            <a:xfrm>
              <a:off x="3884613" y="3959226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116"/>
            <p:cNvSpPr>
              <a:spLocks noEditPoints="1"/>
            </p:cNvSpPr>
            <p:nvPr/>
          </p:nvSpPr>
          <p:spPr bwMode="auto">
            <a:xfrm>
              <a:off x="3146426" y="3959226"/>
              <a:ext cx="606425" cy="50800"/>
            </a:xfrm>
            <a:custGeom>
              <a:avLst/>
              <a:gdLst>
                <a:gd name="T0" fmla="*/ 22 w 23"/>
                <a:gd name="T1" fmla="*/ 2 h 2"/>
                <a:gd name="T2" fmla="*/ 15 w 23"/>
                <a:gd name="T3" fmla="*/ 2 h 2"/>
                <a:gd name="T4" fmla="*/ 14 w 23"/>
                <a:gd name="T5" fmla="*/ 1 h 2"/>
                <a:gd name="T6" fmla="*/ 15 w 23"/>
                <a:gd name="T7" fmla="*/ 0 h 2"/>
                <a:gd name="T8" fmla="*/ 22 w 23"/>
                <a:gd name="T9" fmla="*/ 0 h 2"/>
                <a:gd name="T10" fmla="*/ 23 w 23"/>
                <a:gd name="T11" fmla="*/ 1 h 2"/>
                <a:gd name="T12" fmla="*/ 22 w 23"/>
                <a:gd name="T13" fmla="*/ 2 h 2"/>
                <a:gd name="T14" fmla="*/ 8 w 23"/>
                <a:gd name="T15" fmla="*/ 2 h 2"/>
                <a:gd name="T16" fmla="*/ 1 w 23"/>
                <a:gd name="T17" fmla="*/ 2 h 2"/>
                <a:gd name="T18" fmla="*/ 0 w 23"/>
                <a:gd name="T19" fmla="*/ 1 h 2"/>
                <a:gd name="T20" fmla="*/ 1 w 23"/>
                <a:gd name="T21" fmla="*/ 0 h 2"/>
                <a:gd name="T22" fmla="*/ 8 w 23"/>
                <a:gd name="T23" fmla="*/ 0 h 2"/>
                <a:gd name="T24" fmla="*/ 9 w 23"/>
                <a:gd name="T25" fmla="*/ 1 h 2"/>
                <a:gd name="T26" fmla="*/ 8 w 23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">
                  <a:moveTo>
                    <a:pt x="22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3" y="2"/>
                    <a:pt x="22" y="2"/>
                    <a:pt x="22" y="2"/>
                  </a:cubicBezTo>
                  <a:close/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17"/>
            <p:cNvSpPr/>
            <p:nvPr/>
          </p:nvSpPr>
          <p:spPr bwMode="auto">
            <a:xfrm>
              <a:off x="2881313" y="3959226"/>
              <a:ext cx="133350" cy="128587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18"/>
            <p:cNvSpPr>
              <a:spLocks noEditPoints="1"/>
            </p:cNvSpPr>
            <p:nvPr/>
          </p:nvSpPr>
          <p:spPr bwMode="auto">
            <a:xfrm>
              <a:off x="2881313" y="4191000"/>
              <a:ext cx="53975" cy="1625600"/>
            </a:xfrm>
            <a:custGeom>
              <a:avLst/>
              <a:gdLst>
                <a:gd name="T0" fmla="*/ 1 w 2"/>
                <a:gd name="T1" fmla="*/ 63 h 63"/>
                <a:gd name="T2" fmla="*/ 0 w 2"/>
                <a:gd name="T3" fmla="*/ 62 h 63"/>
                <a:gd name="T4" fmla="*/ 0 w 2"/>
                <a:gd name="T5" fmla="*/ 56 h 63"/>
                <a:gd name="T6" fmla="*/ 1 w 2"/>
                <a:gd name="T7" fmla="*/ 55 h 63"/>
                <a:gd name="T8" fmla="*/ 2 w 2"/>
                <a:gd name="T9" fmla="*/ 56 h 63"/>
                <a:gd name="T10" fmla="*/ 2 w 2"/>
                <a:gd name="T11" fmla="*/ 62 h 63"/>
                <a:gd name="T12" fmla="*/ 1 w 2"/>
                <a:gd name="T13" fmla="*/ 63 h 63"/>
                <a:gd name="T14" fmla="*/ 1 w 2"/>
                <a:gd name="T15" fmla="*/ 52 h 63"/>
                <a:gd name="T16" fmla="*/ 0 w 2"/>
                <a:gd name="T17" fmla="*/ 51 h 63"/>
                <a:gd name="T18" fmla="*/ 0 w 2"/>
                <a:gd name="T19" fmla="*/ 45 h 63"/>
                <a:gd name="T20" fmla="*/ 1 w 2"/>
                <a:gd name="T21" fmla="*/ 44 h 63"/>
                <a:gd name="T22" fmla="*/ 2 w 2"/>
                <a:gd name="T23" fmla="*/ 45 h 63"/>
                <a:gd name="T24" fmla="*/ 2 w 2"/>
                <a:gd name="T25" fmla="*/ 51 h 63"/>
                <a:gd name="T26" fmla="*/ 1 w 2"/>
                <a:gd name="T27" fmla="*/ 52 h 63"/>
                <a:gd name="T28" fmla="*/ 1 w 2"/>
                <a:gd name="T29" fmla="*/ 41 h 63"/>
                <a:gd name="T30" fmla="*/ 0 w 2"/>
                <a:gd name="T31" fmla="*/ 40 h 63"/>
                <a:gd name="T32" fmla="*/ 0 w 2"/>
                <a:gd name="T33" fmla="*/ 34 h 63"/>
                <a:gd name="T34" fmla="*/ 1 w 2"/>
                <a:gd name="T35" fmla="*/ 33 h 63"/>
                <a:gd name="T36" fmla="*/ 2 w 2"/>
                <a:gd name="T37" fmla="*/ 34 h 63"/>
                <a:gd name="T38" fmla="*/ 2 w 2"/>
                <a:gd name="T39" fmla="*/ 40 h 63"/>
                <a:gd name="T40" fmla="*/ 1 w 2"/>
                <a:gd name="T41" fmla="*/ 41 h 63"/>
                <a:gd name="T42" fmla="*/ 1 w 2"/>
                <a:gd name="T43" fmla="*/ 30 h 63"/>
                <a:gd name="T44" fmla="*/ 0 w 2"/>
                <a:gd name="T45" fmla="*/ 29 h 63"/>
                <a:gd name="T46" fmla="*/ 0 w 2"/>
                <a:gd name="T47" fmla="*/ 23 h 63"/>
                <a:gd name="T48" fmla="*/ 1 w 2"/>
                <a:gd name="T49" fmla="*/ 22 h 63"/>
                <a:gd name="T50" fmla="*/ 2 w 2"/>
                <a:gd name="T51" fmla="*/ 23 h 63"/>
                <a:gd name="T52" fmla="*/ 2 w 2"/>
                <a:gd name="T53" fmla="*/ 29 h 63"/>
                <a:gd name="T54" fmla="*/ 1 w 2"/>
                <a:gd name="T55" fmla="*/ 30 h 63"/>
                <a:gd name="T56" fmla="*/ 1 w 2"/>
                <a:gd name="T57" fmla="*/ 19 h 63"/>
                <a:gd name="T58" fmla="*/ 0 w 2"/>
                <a:gd name="T59" fmla="*/ 18 h 63"/>
                <a:gd name="T60" fmla="*/ 0 w 2"/>
                <a:gd name="T61" fmla="*/ 12 h 63"/>
                <a:gd name="T62" fmla="*/ 1 w 2"/>
                <a:gd name="T63" fmla="*/ 11 h 63"/>
                <a:gd name="T64" fmla="*/ 2 w 2"/>
                <a:gd name="T65" fmla="*/ 12 h 63"/>
                <a:gd name="T66" fmla="*/ 2 w 2"/>
                <a:gd name="T67" fmla="*/ 18 h 63"/>
                <a:gd name="T68" fmla="*/ 1 w 2"/>
                <a:gd name="T69" fmla="*/ 19 h 63"/>
                <a:gd name="T70" fmla="*/ 1 w 2"/>
                <a:gd name="T71" fmla="*/ 8 h 63"/>
                <a:gd name="T72" fmla="*/ 0 w 2"/>
                <a:gd name="T73" fmla="*/ 7 h 63"/>
                <a:gd name="T74" fmla="*/ 0 w 2"/>
                <a:gd name="T75" fmla="*/ 1 h 63"/>
                <a:gd name="T76" fmla="*/ 1 w 2"/>
                <a:gd name="T77" fmla="*/ 0 h 63"/>
                <a:gd name="T78" fmla="*/ 2 w 2"/>
                <a:gd name="T79" fmla="*/ 1 h 63"/>
                <a:gd name="T80" fmla="*/ 2 w 2"/>
                <a:gd name="T81" fmla="*/ 7 h 63"/>
                <a:gd name="T82" fmla="*/ 1 w 2"/>
                <a:gd name="T83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" h="63">
                  <a:moveTo>
                    <a:pt x="1" y="63"/>
                  </a:moveTo>
                  <a:cubicBezTo>
                    <a:pt x="0" y="63"/>
                    <a:pt x="0" y="62"/>
                    <a:pt x="0" y="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5"/>
                    <a:pt x="1" y="55"/>
                  </a:cubicBezTo>
                  <a:cubicBezTo>
                    <a:pt x="1" y="55"/>
                    <a:pt x="2" y="56"/>
                    <a:pt x="2" y="5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lose/>
                  <a:moveTo>
                    <a:pt x="1" y="52"/>
                  </a:moveTo>
                  <a:cubicBezTo>
                    <a:pt x="0" y="52"/>
                    <a:pt x="0" y="51"/>
                    <a:pt x="0" y="5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4"/>
                    <a:pt x="2" y="45"/>
                    <a:pt x="2" y="4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1" y="52"/>
                    <a:pt x="1" y="52"/>
                  </a:cubicBezTo>
                  <a:close/>
                  <a:moveTo>
                    <a:pt x="1" y="41"/>
                  </a:moveTo>
                  <a:cubicBezTo>
                    <a:pt x="0" y="41"/>
                    <a:pt x="0" y="40"/>
                    <a:pt x="0" y="4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41"/>
                    <a:pt x="1" y="41"/>
                  </a:cubicBezTo>
                  <a:close/>
                  <a:moveTo>
                    <a:pt x="1" y="30"/>
                  </a:moveTo>
                  <a:cubicBezTo>
                    <a:pt x="0" y="30"/>
                    <a:pt x="0" y="29"/>
                    <a:pt x="0" y="2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30"/>
                    <a:pt x="1" y="30"/>
                  </a:cubicBezTo>
                  <a:close/>
                  <a:moveTo>
                    <a:pt x="1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9"/>
                    <a:pt x="1" y="19"/>
                  </a:cubicBezTo>
                  <a:close/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9"/>
            <p:cNvSpPr/>
            <p:nvPr/>
          </p:nvSpPr>
          <p:spPr bwMode="auto">
            <a:xfrm>
              <a:off x="2881313" y="5894388"/>
              <a:ext cx="133350" cy="128587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0 w 5"/>
                <a:gd name="T7" fmla="*/ 1 h 5"/>
                <a:gd name="T8" fmla="*/ 1 w 5"/>
                <a:gd name="T9" fmla="*/ 0 h 5"/>
                <a:gd name="T10" fmla="*/ 2 w 5"/>
                <a:gd name="T11" fmla="*/ 1 h 5"/>
                <a:gd name="T12" fmla="*/ 2 w 5"/>
                <a:gd name="T13" fmla="*/ 3 h 5"/>
                <a:gd name="T14" fmla="*/ 4 w 5"/>
                <a:gd name="T15" fmla="*/ 3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20"/>
            <p:cNvSpPr>
              <a:spLocks noEditPoints="1"/>
            </p:cNvSpPr>
            <p:nvPr/>
          </p:nvSpPr>
          <p:spPr bwMode="auto">
            <a:xfrm>
              <a:off x="3092451" y="5972175"/>
              <a:ext cx="792163" cy="50800"/>
            </a:xfrm>
            <a:custGeom>
              <a:avLst/>
              <a:gdLst>
                <a:gd name="T0" fmla="*/ 29 w 30"/>
                <a:gd name="T1" fmla="*/ 2 h 2"/>
                <a:gd name="T2" fmla="*/ 24 w 30"/>
                <a:gd name="T3" fmla="*/ 2 h 2"/>
                <a:gd name="T4" fmla="*/ 23 w 30"/>
                <a:gd name="T5" fmla="*/ 1 h 2"/>
                <a:gd name="T6" fmla="*/ 24 w 30"/>
                <a:gd name="T7" fmla="*/ 0 h 2"/>
                <a:gd name="T8" fmla="*/ 29 w 30"/>
                <a:gd name="T9" fmla="*/ 0 h 2"/>
                <a:gd name="T10" fmla="*/ 30 w 30"/>
                <a:gd name="T11" fmla="*/ 1 h 2"/>
                <a:gd name="T12" fmla="*/ 29 w 30"/>
                <a:gd name="T13" fmla="*/ 2 h 2"/>
                <a:gd name="T14" fmla="*/ 18 w 30"/>
                <a:gd name="T15" fmla="*/ 2 h 2"/>
                <a:gd name="T16" fmla="*/ 12 w 30"/>
                <a:gd name="T17" fmla="*/ 2 h 2"/>
                <a:gd name="T18" fmla="*/ 11 w 30"/>
                <a:gd name="T19" fmla="*/ 1 h 2"/>
                <a:gd name="T20" fmla="*/ 12 w 30"/>
                <a:gd name="T21" fmla="*/ 0 h 2"/>
                <a:gd name="T22" fmla="*/ 18 w 30"/>
                <a:gd name="T23" fmla="*/ 0 h 2"/>
                <a:gd name="T24" fmla="*/ 19 w 30"/>
                <a:gd name="T25" fmla="*/ 1 h 2"/>
                <a:gd name="T26" fmla="*/ 18 w 30"/>
                <a:gd name="T27" fmla="*/ 2 h 2"/>
                <a:gd name="T28" fmla="*/ 7 w 30"/>
                <a:gd name="T29" fmla="*/ 2 h 2"/>
                <a:gd name="T30" fmla="*/ 1 w 30"/>
                <a:gd name="T31" fmla="*/ 2 h 2"/>
                <a:gd name="T32" fmla="*/ 0 w 30"/>
                <a:gd name="T33" fmla="*/ 1 h 2"/>
                <a:gd name="T34" fmla="*/ 1 w 30"/>
                <a:gd name="T35" fmla="*/ 0 h 2"/>
                <a:gd name="T36" fmla="*/ 7 w 30"/>
                <a:gd name="T37" fmla="*/ 0 h 2"/>
                <a:gd name="T38" fmla="*/ 8 w 30"/>
                <a:gd name="T39" fmla="*/ 1 h 2"/>
                <a:gd name="T40" fmla="*/ 7 w 30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2"/>
                    <a:pt x="30" y="2"/>
                    <a:pt x="29" y="2"/>
                  </a:cubicBezTo>
                  <a:close/>
                  <a:moveTo>
                    <a:pt x="18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lose/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3990976" y="5972175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909443" y="2571186"/>
            <a:ext cx="412014" cy="603688"/>
            <a:chOff x="2905126" y="2119313"/>
            <a:chExt cx="798511" cy="1169987"/>
          </a:xfrm>
          <a:solidFill>
            <a:schemeClr val="bg1">
              <a:lumMod val="65000"/>
            </a:schemeClr>
          </a:solidFill>
        </p:grpSpPr>
        <p:sp>
          <p:nvSpPr>
            <p:cNvPr id="11" name="Freeform 99"/>
            <p:cNvSpPr/>
            <p:nvPr/>
          </p:nvSpPr>
          <p:spPr bwMode="auto">
            <a:xfrm>
              <a:off x="2905126" y="3157538"/>
              <a:ext cx="55562" cy="131762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00"/>
            <p:cNvSpPr>
              <a:spLocks noEditPoints="1"/>
            </p:cNvSpPr>
            <p:nvPr/>
          </p:nvSpPr>
          <p:spPr bwMode="auto">
            <a:xfrm>
              <a:off x="2905126" y="2384425"/>
              <a:ext cx="55562" cy="639762"/>
            </a:xfrm>
            <a:custGeom>
              <a:avLst/>
              <a:gdLst>
                <a:gd name="T0" fmla="*/ 1 w 2"/>
                <a:gd name="T1" fmla="*/ 24 h 24"/>
                <a:gd name="T2" fmla="*/ 0 w 2"/>
                <a:gd name="T3" fmla="*/ 23 h 24"/>
                <a:gd name="T4" fmla="*/ 0 w 2"/>
                <a:gd name="T5" fmla="*/ 16 h 24"/>
                <a:gd name="T6" fmla="*/ 1 w 2"/>
                <a:gd name="T7" fmla="*/ 15 h 24"/>
                <a:gd name="T8" fmla="*/ 2 w 2"/>
                <a:gd name="T9" fmla="*/ 16 h 24"/>
                <a:gd name="T10" fmla="*/ 2 w 2"/>
                <a:gd name="T11" fmla="*/ 23 h 24"/>
                <a:gd name="T12" fmla="*/ 1 w 2"/>
                <a:gd name="T13" fmla="*/ 24 h 24"/>
                <a:gd name="T14" fmla="*/ 1 w 2"/>
                <a:gd name="T15" fmla="*/ 10 h 24"/>
                <a:gd name="T16" fmla="*/ 0 w 2"/>
                <a:gd name="T17" fmla="*/ 9 h 24"/>
                <a:gd name="T18" fmla="*/ 0 w 2"/>
                <a:gd name="T19" fmla="*/ 1 h 24"/>
                <a:gd name="T20" fmla="*/ 1 w 2"/>
                <a:gd name="T21" fmla="*/ 0 h 24"/>
                <a:gd name="T22" fmla="*/ 2 w 2"/>
                <a:gd name="T23" fmla="*/ 1 h 24"/>
                <a:gd name="T24" fmla="*/ 2 w 2"/>
                <a:gd name="T25" fmla="*/ 9 h 24"/>
                <a:gd name="T26" fmla="*/ 1 w 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4">
                  <a:moveTo>
                    <a:pt x="1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1" y="24"/>
                  </a:cubicBezTo>
                  <a:close/>
                  <a:moveTo>
                    <a:pt x="1" y="10"/>
                  </a:moveTo>
                  <a:cubicBezTo>
                    <a:pt x="1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01"/>
            <p:cNvSpPr/>
            <p:nvPr/>
          </p:nvSpPr>
          <p:spPr bwMode="auto">
            <a:xfrm>
              <a:off x="2905126" y="2119313"/>
              <a:ext cx="138112" cy="131762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2"/>
            <p:cNvSpPr/>
            <p:nvPr/>
          </p:nvSpPr>
          <p:spPr bwMode="auto">
            <a:xfrm>
              <a:off x="3179763" y="2119313"/>
              <a:ext cx="247650" cy="52387"/>
            </a:xfrm>
            <a:custGeom>
              <a:avLst/>
              <a:gdLst>
                <a:gd name="T0" fmla="*/ 8 w 9"/>
                <a:gd name="T1" fmla="*/ 2 h 2"/>
                <a:gd name="T2" fmla="*/ 1 w 9"/>
                <a:gd name="T3" fmla="*/ 2 h 2"/>
                <a:gd name="T4" fmla="*/ 0 w 9"/>
                <a:gd name="T5" fmla="*/ 1 h 2"/>
                <a:gd name="T6" fmla="*/ 1 w 9"/>
                <a:gd name="T7" fmla="*/ 0 h 2"/>
                <a:gd name="T8" fmla="*/ 8 w 9"/>
                <a:gd name="T9" fmla="*/ 0 h 2"/>
                <a:gd name="T10" fmla="*/ 9 w 9"/>
                <a:gd name="T11" fmla="*/ 1 h 2"/>
                <a:gd name="T12" fmla="*/ 8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03"/>
            <p:cNvSpPr/>
            <p:nvPr/>
          </p:nvSpPr>
          <p:spPr bwMode="auto">
            <a:xfrm>
              <a:off x="3565525" y="2119313"/>
              <a:ext cx="138112" cy="52387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5328671" y="3672699"/>
            <a:ext cx="1393219" cy="1395640"/>
            <a:chOff x="3719415" y="2667004"/>
            <a:chExt cx="1656000" cy="1658877"/>
          </a:xfrm>
        </p:grpSpPr>
        <p:sp>
          <p:nvSpPr>
            <p:cNvPr id="19" name="任意多边形 29"/>
            <p:cNvSpPr/>
            <p:nvPr/>
          </p:nvSpPr>
          <p:spPr>
            <a:xfrm>
              <a:off x="3719415" y="2667004"/>
              <a:ext cx="1656000" cy="1658877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 30"/>
            <p:cNvSpPr>
              <a:spLocks noChangeAspect="1"/>
            </p:cNvSpPr>
            <p:nvPr/>
          </p:nvSpPr>
          <p:spPr>
            <a:xfrm>
              <a:off x="3954445" y="2902442"/>
              <a:ext cx="1185940" cy="1188000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4178800" y="3028305"/>
            <a:ext cx="1550610" cy="1553304"/>
            <a:chOff x="3719415" y="2667004"/>
            <a:chExt cx="1656000" cy="1658877"/>
          </a:xfrm>
        </p:grpSpPr>
        <p:sp>
          <p:nvSpPr>
            <p:cNvPr id="24" name="任意多边形 21"/>
            <p:cNvSpPr/>
            <p:nvPr/>
          </p:nvSpPr>
          <p:spPr>
            <a:xfrm>
              <a:off x="3719415" y="2667004"/>
              <a:ext cx="1656000" cy="1658877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22"/>
            <p:cNvSpPr>
              <a:spLocks noChangeAspect="1"/>
            </p:cNvSpPr>
            <p:nvPr/>
          </p:nvSpPr>
          <p:spPr>
            <a:xfrm>
              <a:off x="3954445" y="2902442"/>
              <a:ext cx="1185940" cy="1188000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400187" y="1930291"/>
            <a:ext cx="367303" cy="1792519"/>
            <a:chOff x="6011863" y="2119313"/>
            <a:chExt cx="700087" cy="2570163"/>
          </a:xfrm>
          <a:solidFill>
            <a:schemeClr val="bg1">
              <a:lumMod val="65000"/>
            </a:schemeClr>
          </a:solidFill>
        </p:grpSpPr>
        <p:sp>
          <p:nvSpPr>
            <p:cNvPr id="27" name="Freeform 89"/>
            <p:cNvSpPr/>
            <p:nvPr/>
          </p:nvSpPr>
          <p:spPr bwMode="auto">
            <a:xfrm>
              <a:off x="6011863" y="4584701"/>
              <a:ext cx="46037" cy="10477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0"/>
            <p:cNvSpPr>
              <a:spLocks noEditPoints="1"/>
            </p:cNvSpPr>
            <p:nvPr/>
          </p:nvSpPr>
          <p:spPr bwMode="auto">
            <a:xfrm>
              <a:off x="6011863" y="3889376"/>
              <a:ext cx="46037" cy="611188"/>
            </a:xfrm>
            <a:custGeom>
              <a:avLst/>
              <a:gdLst>
                <a:gd name="T0" fmla="*/ 1 w 2"/>
                <a:gd name="T1" fmla="*/ 29 h 29"/>
                <a:gd name="T2" fmla="*/ 0 w 2"/>
                <a:gd name="T3" fmla="*/ 28 h 29"/>
                <a:gd name="T4" fmla="*/ 0 w 2"/>
                <a:gd name="T5" fmla="*/ 23 h 29"/>
                <a:gd name="T6" fmla="*/ 1 w 2"/>
                <a:gd name="T7" fmla="*/ 22 h 29"/>
                <a:gd name="T8" fmla="*/ 2 w 2"/>
                <a:gd name="T9" fmla="*/ 23 h 29"/>
                <a:gd name="T10" fmla="*/ 2 w 2"/>
                <a:gd name="T11" fmla="*/ 28 h 29"/>
                <a:gd name="T12" fmla="*/ 1 w 2"/>
                <a:gd name="T13" fmla="*/ 29 h 29"/>
                <a:gd name="T14" fmla="*/ 1 w 2"/>
                <a:gd name="T15" fmla="*/ 18 h 29"/>
                <a:gd name="T16" fmla="*/ 0 w 2"/>
                <a:gd name="T17" fmla="*/ 17 h 29"/>
                <a:gd name="T18" fmla="*/ 0 w 2"/>
                <a:gd name="T19" fmla="*/ 12 h 29"/>
                <a:gd name="T20" fmla="*/ 1 w 2"/>
                <a:gd name="T21" fmla="*/ 11 h 29"/>
                <a:gd name="T22" fmla="*/ 2 w 2"/>
                <a:gd name="T23" fmla="*/ 12 h 29"/>
                <a:gd name="T24" fmla="*/ 2 w 2"/>
                <a:gd name="T25" fmla="*/ 17 h 29"/>
                <a:gd name="T26" fmla="*/ 1 w 2"/>
                <a:gd name="T27" fmla="*/ 18 h 29"/>
                <a:gd name="T28" fmla="*/ 1 w 2"/>
                <a:gd name="T29" fmla="*/ 7 h 29"/>
                <a:gd name="T30" fmla="*/ 0 w 2"/>
                <a:gd name="T31" fmla="*/ 6 h 29"/>
                <a:gd name="T32" fmla="*/ 0 w 2"/>
                <a:gd name="T33" fmla="*/ 1 h 29"/>
                <a:gd name="T34" fmla="*/ 1 w 2"/>
                <a:gd name="T35" fmla="*/ 0 h 29"/>
                <a:gd name="T36" fmla="*/ 2 w 2"/>
                <a:gd name="T37" fmla="*/ 1 h 29"/>
                <a:gd name="T38" fmla="*/ 2 w 2"/>
                <a:gd name="T39" fmla="*/ 6 h 29"/>
                <a:gd name="T40" fmla="*/ 1 w 2"/>
                <a:gd name="T4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29">
                  <a:moveTo>
                    <a:pt x="1" y="29"/>
                  </a:moveTo>
                  <a:cubicBezTo>
                    <a:pt x="1" y="29"/>
                    <a:pt x="0" y="29"/>
                    <a:pt x="0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  <a:moveTo>
                    <a:pt x="1" y="18"/>
                  </a:moveTo>
                  <a:cubicBezTo>
                    <a:pt x="1" y="18"/>
                    <a:pt x="0" y="18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1" y="18"/>
                  </a:cubicBezTo>
                  <a:close/>
                  <a:moveTo>
                    <a:pt x="1" y="7"/>
                  </a:move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91"/>
            <p:cNvSpPr/>
            <p:nvPr/>
          </p:nvSpPr>
          <p:spPr bwMode="auto">
            <a:xfrm>
              <a:off x="6011863" y="3698876"/>
              <a:ext cx="112712" cy="106363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92"/>
            <p:cNvSpPr/>
            <p:nvPr/>
          </p:nvSpPr>
          <p:spPr bwMode="auto">
            <a:xfrm>
              <a:off x="6259513" y="3698876"/>
              <a:ext cx="203200" cy="42863"/>
            </a:xfrm>
            <a:custGeom>
              <a:avLst/>
              <a:gdLst>
                <a:gd name="T0" fmla="*/ 8 w 9"/>
                <a:gd name="T1" fmla="*/ 2 h 2"/>
                <a:gd name="T2" fmla="*/ 1 w 9"/>
                <a:gd name="T3" fmla="*/ 2 h 2"/>
                <a:gd name="T4" fmla="*/ 0 w 9"/>
                <a:gd name="T5" fmla="*/ 1 h 2"/>
                <a:gd name="T6" fmla="*/ 1 w 9"/>
                <a:gd name="T7" fmla="*/ 0 h 2"/>
                <a:gd name="T8" fmla="*/ 8 w 9"/>
                <a:gd name="T9" fmla="*/ 0 h 2"/>
                <a:gd name="T10" fmla="*/ 9 w 9"/>
                <a:gd name="T11" fmla="*/ 1 h 2"/>
                <a:gd name="T12" fmla="*/ 8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93"/>
            <p:cNvSpPr/>
            <p:nvPr/>
          </p:nvSpPr>
          <p:spPr bwMode="auto">
            <a:xfrm>
              <a:off x="6599238" y="3636963"/>
              <a:ext cx="112712" cy="1047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1 w 5"/>
                <a:gd name="T7" fmla="*/ 3 h 5"/>
                <a:gd name="T8" fmla="*/ 3 w 5"/>
                <a:gd name="T9" fmla="*/ 3 h 5"/>
                <a:gd name="T10" fmla="*/ 3 w 5"/>
                <a:gd name="T11" fmla="*/ 1 h 5"/>
                <a:gd name="T12" fmla="*/ 4 w 5"/>
                <a:gd name="T13" fmla="*/ 0 h 5"/>
                <a:gd name="T14" fmla="*/ 5 w 5"/>
                <a:gd name="T15" fmla="*/ 1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94"/>
            <p:cNvSpPr>
              <a:spLocks noEditPoints="1"/>
            </p:cNvSpPr>
            <p:nvPr/>
          </p:nvSpPr>
          <p:spPr bwMode="auto">
            <a:xfrm>
              <a:off x="6665913" y="2330451"/>
              <a:ext cx="46037" cy="1220788"/>
            </a:xfrm>
            <a:custGeom>
              <a:avLst/>
              <a:gdLst>
                <a:gd name="T0" fmla="*/ 1 w 2"/>
                <a:gd name="T1" fmla="*/ 58 h 58"/>
                <a:gd name="T2" fmla="*/ 0 w 2"/>
                <a:gd name="T3" fmla="*/ 57 h 58"/>
                <a:gd name="T4" fmla="*/ 0 w 2"/>
                <a:gd name="T5" fmla="*/ 51 h 58"/>
                <a:gd name="T6" fmla="*/ 1 w 2"/>
                <a:gd name="T7" fmla="*/ 50 h 58"/>
                <a:gd name="T8" fmla="*/ 2 w 2"/>
                <a:gd name="T9" fmla="*/ 51 h 58"/>
                <a:gd name="T10" fmla="*/ 2 w 2"/>
                <a:gd name="T11" fmla="*/ 57 h 58"/>
                <a:gd name="T12" fmla="*/ 1 w 2"/>
                <a:gd name="T13" fmla="*/ 58 h 58"/>
                <a:gd name="T14" fmla="*/ 1 w 2"/>
                <a:gd name="T15" fmla="*/ 45 h 58"/>
                <a:gd name="T16" fmla="*/ 0 w 2"/>
                <a:gd name="T17" fmla="*/ 44 h 58"/>
                <a:gd name="T18" fmla="*/ 0 w 2"/>
                <a:gd name="T19" fmla="*/ 38 h 58"/>
                <a:gd name="T20" fmla="*/ 1 w 2"/>
                <a:gd name="T21" fmla="*/ 37 h 58"/>
                <a:gd name="T22" fmla="*/ 2 w 2"/>
                <a:gd name="T23" fmla="*/ 38 h 58"/>
                <a:gd name="T24" fmla="*/ 2 w 2"/>
                <a:gd name="T25" fmla="*/ 44 h 58"/>
                <a:gd name="T26" fmla="*/ 1 w 2"/>
                <a:gd name="T27" fmla="*/ 45 h 58"/>
                <a:gd name="T28" fmla="*/ 1 w 2"/>
                <a:gd name="T29" fmla="*/ 33 h 58"/>
                <a:gd name="T30" fmla="*/ 0 w 2"/>
                <a:gd name="T31" fmla="*/ 32 h 58"/>
                <a:gd name="T32" fmla="*/ 0 w 2"/>
                <a:gd name="T33" fmla="*/ 26 h 58"/>
                <a:gd name="T34" fmla="*/ 1 w 2"/>
                <a:gd name="T35" fmla="*/ 25 h 58"/>
                <a:gd name="T36" fmla="*/ 2 w 2"/>
                <a:gd name="T37" fmla="*/ 26 h 58"/>
                <a:gd name="T38" fmla="*/ 2 w 2"/>
                <a:gd name="T39" fmla="*/ 32 h 58"/>
                <a:gd name="T40" fmla="*/ 1 w 2"/>
                <a:gd name="T41" fmla="*/ 33 h 58"/>
                <a:gd name="T42" fmla="*/ 1 w 2"/>
                <a:gd name="T43" fmla="*/ 20 h 58"/>
                <a:gd name="T44" fmla="*/ 0 w 2"/>
                <a:gd name="T45" fmla="*/ 19 h 58"/>
                <a:gd name="T46" fmla="*/ 0 w 2"/>
                <a:gd name="T47" fmla="*/ 13 h 58"/>
                <a:gd name="T48" fmla="*/ 1 w 2"/>
                <a:gd name="T49" fmla="*/ 12 h 58"/>
                <a:gd name="T50" fmla="*/ 2 w 2"/>
                <a:gd name="T51" fmla="*/ 13 h 58"/>
                <a:gd name="T52" fmla="*/ 2 w 2"/>
                <a:gd name="T53" fmla="*/ 19 h 58"/>
                <a:gd name="T54" fmla="*/ 1 w 2"/>
                <a:gd name="T55" fmla="*/ 20 h 58"/>
                <a:gd name="T56" fmla="*/ 1 w 2"/>
                <a:gd name="T57" fmla="*/ 8 h 58"/>
                <a:gd name="T58" fmla="*/ 0 w 2"/>
                <a:gd name="T59" fmla="*/ 7 h 58"/>
                <a:gd name="T60" fmla="*/ 0 w 2"/>
                <a:gd name="T61" fmla="*/ 1 h 58"/>
                <a:gd name="T62" fmla="*/ 1 w 2"/>
                <a:gd name="T63" fmla="*/ 0 h 58"/>
                <a:gd name="T64" fmla="*/ 2 w 2"/>
                <a:gd name="T65" fmla="*/ 1 h 58"/>
                <a:gd name="T66" fmla="*/ 2 w 2"/>
                <a:gd name="T67" fmla="*/ 7 h 58"/>
                <a:gd name="T68" fmla="*/ 1 w 2"/>
                <a:gd name="T69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" h="58">
                  <a:moveTo>
                    <a:pt x="1" y="58"/>
                  </a:moveTo>
                  <a:cubicBezTo>
                    <a:pt x="0" y="58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50"/>
                    <a:pt x="2" y="51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1" y="58"/>
                    <a:pt x="1" y="58"/>
                  </a:cubicBezTo>
                  <a:close/>
                  <a:moveTo>
                    <a:pt x="1" y="45"/>
                  </a:moveTo>
                  <a:cubicBezTo>
                    <a:pt x="0" y="45"/>
                    <a:pt x="0" y="45"/>
                    <a:pt x="0" y="4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5"/>
                  </a:cubicBezTo>
                  <a:close/>
                  <a:moveTo>
                    <a:pt x="1" y="33"/>
                  </a:move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3"/>
                    <a:pt x="1" y="33"/>
                  </a:cubicBezTo>
                  <a:close/>
                  <a:moveTo>
                    <a:pt x="1" y="20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1" y="20"/>
                    <a:pt x="1" y="20"/>
                  </a:cubicBezTo>
                  <a:close/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95"/>
            <p:cNvSpPr/>
            <p:nvPr/>
          </p:nvSpPr>
          <p:spPr bwMode="auto">
            <a:xfrm>
              <a:off x="6665913" y="2119313"/>
              <a:ext cx="46037" cy="10477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677915" y="4029796"/>
            <a:ext cx="678136" cy="855640"/>
            <a:chOff x="8477251" y="1703388"/>
            <a:chExt cx="1485900" cy="1874838"/>
          </a:xfrm>
          <a:solidFill>
            <a:schemeClr val="bg1">
              <a:lumMod val="65000"/>
            </a:schemeClr>
          </a:solidFill>
        </p:grpSpPr>
        <p:sp>
          <p:nvSpPr>
            <p:cNvPr id="35" name="Freeform 107"/>
            <p:cNvSpPr/>
            <p:nvPr/>
          </p:nvSpPr>
          <p:spPr bwMode="auto">
            <a:xfrm>
              <a:off x="9909176" y="1703388"/>
              <a:ext cx="53975" cy="134938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9909176" y="1917701"/>
              <a:ext cx="53975" cy="1446213"/>
            </a:xfrm>
            <a:custGeom>
              <a:avLst/>
              <a:gdLst>
                <a:gd name="T0" fmla="*/ 1 w 2"/>
                <a:gd name="T1" fmla="*/ 54 h 54"/>
                <a:gd name="T2" fmla="*/ 0 w 2"/>
                <a:gd name="T3" fmla="*/ 53 h 54"/>
                <a:gd name="T4" fmla="*/ 0 w 2"/>
                <a:gd name="T5" fmla="*/ 47 h 54"/>
                <a:gd name="T6" fmla="*/ 1 w 2"/>
                <a:gd name="T7" fmla="*/ 46 h 54"/>
                <a:gd name="T8" fmla="*/ 2 w 2"/>
                <a:gd name="T9" fmla="*/ 47 h 54"/>
                <a:gd name="T10" fmla="*/ 2 w 2"/>
                <a:gd name="T11" fmla="*/ 53 h 54"/>
                <a:gd name="T12" fmla="*/ 1 w 2"/>
                <a:gd name="T13" fmla="*/ 54 h 54"/>
                <a:gd name="T14" fmla="*/ 1 w 2"/>
                <a:gd name="T15" fmla="*/ 42 h 54"/>
                <a:gd name="T16" fmla="*/ 0 w 2"/>
                <a:gd name="T17" fmla="*/ 41 h 54"/>
                <a:gd name="T18" fmla="*/ 0 w 2"/>
                <a:gd name="T19" fmla="*/ 36 h 54"/>
                <a:gd name="T20" fmla="*/ 1 w 2"/>
                <a:gd name="T21" fmla="*/ 35 h 54"/>
                <a:gd name="T22" fmla="*/ 2 w 2"/>
                <a:gd name="T23" fmla="*/ 36 h 54"/>
                <a:gd name="T24" fmla="*/ 2 w 2"/>
                <a:gd name="T25" fmla="*/ 41 h 54"/>
                <a:gd name="T26" fmla="*/ 1 w 2"/>
                <a:gd name="T27" fmla="*/ 42 h 54"/>
                <a:gd name="T28" fmla="*/ 1 w 2"/>
                <a:gd name="T29" fmla="*/ 31 h 54"/>
                <a:gd name="T30" fmla="*/ 0 w 2"/>
                <a:gd name="T31" fmla="*/ 30 h 54"/>
                <a:gd name="T32" fmla="*/ 0 w 2"/>
                <a:gd name="T33" fmla="*/ 24 h 54"/>
                <a:gd name="T34" fmla="*/ 1 w 2"/>
                <a:gd name="T35" fmla="*/ 23 h 54"/>
                <a:gd name="T36" fmla="*/ 2 w 2"/>
                <a:gd name="T37" fmla="*/ 24 h 54"/>
                <a:gd name="T38" fmla="*/ 2 w 2"/>
                <a:gd name="T39" fmla="*/ 30 h 54"/>
                <a:gd name="T40" fmla="*/ 1 w 2"/>
                <a:gd name="T41" fmla="*/ 31 h 54"/>
                <a:gd name="T42" fmla="*/ 1 w 2"/>
                <a:gd name="T43" fmla="*/ 19 h 54"/>
                <a:gd name="T44" fmla="*/ 0 w 2"/>
                <a:gd name="T45" fmla="*/ 18 h 54"/>
                <a:gd name="T46" fmla="*/ 0 w 2"/>
                <a:gd name="T47" fmla="*/ 13 h 54"/>
                <a:gd name="T48" fmla="*/ 1 w 2"/>
                <a:gd name="T49" fmla="*/ 12 h 54"/>
                <a:gd name="T50" fmla="*/ 2 w 2"/>
                <a:gd name="T51" fmla="*/ 13 h 54"/>
                <a:gd name="T52" fmla="*/ 2 w 2"/>
                <a:gd name="T53" fmla="*/ 18 h 54"/>
                <a:gd name="T54" fmla="*/ 1 w 2"/>
                <a:gd name="T55" fmla="*/ 19 h 54"/>
                <a:gd name="T56" fmla="*/ 1 w 2"/>
                <a:gd name="T57" fmla="*/ 8 h 54"/>
                <a:gd name="T58" fmla="*/ 0 w 2"/>
                <a:gd name="T59" fmla="*/ 7 h 54"/>
                <a:gd name="T60" fmla="*/ 0 w 2"/>
                <a:gd name="T61" fmla="*/ 1 h 54"/>
                <a:gd name="T62" fmla="*/ 1 w 2"/>
                <a:gd name="T63" fmla="*/ 0 h 54"/>
                <a:gd name="T64" fmla="*/ 2 w 2"/>
                <a:gd name="T65" fmla="*/ 1 h 54"/>
                <a:gd name="T66" fmla="*/ 2 w 2"/>
                <a:gd name="T67" fmla="*/ 7 h 54"/>
                <a:gd name="T68" fmla="*/ 1 w 2"/>
                <a:gd name="T6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" h="54">
                  <a:moveTo>
                    <a:pt x="1" y="54"/>
                  </a:moveTo>
                  <a:cubicBezTo>
                    <a:pt x="0" y="54"/>
                    <a:pt x="0" y="53"/>
                    <a:pt x="0" y="5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7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1" y="54"/>
                    <a:pt x="1" y="54"/>
                  </a:cubicBezTo>
                  <a:close/>
                  <a:moveTo>
                    <a:pt x="1" y="42"/>
                  </a:moveTo>
                  <a:cubicBezTo>
                    <a:pt x="0" y="42"/>
                    <a:pt x="0" y="42"/>
                    <a:pt x="0" y="4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2" y="35"/>
                    <a:pt x="2" y="3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1" y="42"/>
                    <a:pt x="1" y="42"/>
                  </a:cubicBezTo>
                  <a:close/>
                  <a:moveTo>
                    <a:pt x="1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1"/>
                    <a:pt x="1" y="31"/>
                  </a:cubicBezTo>
                  <a:close/>
                  <a:moveTo>
                    <a:pt x="1" y="19"/>
                  </a:moveTo>
                  <a:cubicBezTo>
                    <a:pt x="0" y="19"/>
                    <a:pt x="0" y="19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lose/>
                  <a:moveTo>
                    <a:pt x="1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09"/>
            <p:cNvSpPr/>
            <p:nvPr/>
          </p:nvSpPr>
          <p:spPr bwMode="auto">
            <a:xfrm>
              <a:off x="9828213" y="3444876"/>
              <a:ext cx="134938" cy="133350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1 w 5"/>
                <a:gd name="T7" fmla="*/ 3 h 5"/>
                <a:gd name="T8" fmla="*/ 3 w 5"/>
                <a:gd name="T9" fmla="*/ 3 h 5"/>
                <a:gd name="T10" fmla="*/ 3 w 5"/>
                <a:gd name="T11" fmla="*/ 1 h 5"/>
                <a:gd name="T12" fmla="*/ 4 w 5"/>
                <a:gd name="T13" fmla="*/ 0 h 5"/>
                <a:gd name="T14" fmla="*/ 5 w 5"/>
                <a:gd name="T15" fmla="*/ 1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8747126" y="3524251"/>
              <a:ext cx="946150" cy="53975"/>
            </a:xfrm>
            <a:custGeom>
              <a:avLst/>
              <a:gdLst>
                <a:gd name="T0" fmla="*/ 34 w 35"/>
                <a:gd name="T1" fmla="*/ 2 h 2"/>
                <a:gd name="T2" fmla="*/ 28 w 35"/>
                <a:gd name="T3" fmla="*/ 2 h 2"/>
                <a:gd name="T4" fmla="*/ 27 w 35"/>
                <a:gd name="T5" fmla="*/ 1 h 2"/>
                <a:gd name="T6" fmla="*/ 28 w 35"/>
                <a:gd name="T7" fmla="*/ 0 h 2"/>
                <a:gd name="T8" fmla="*/ 34 w 35"/>
                <a:gd name="T9" fmla="*/ 0 h 2"/>
                <a:gd name="T10" fmla="*/ 35 w 35"/>
                <a:gd name="T11" fmla="*/ 1 h 2"/>
                <a:gd name="T12" fmla="*/ 34 w 35"/>
                <a:gd name="T13" fmla="*/ 2 h 2"/>
                <a:gd name="T14" fmla="*/ 21 w 35"/>
                <a:gd name="T15" fmla="*/ 2 h 2"/>
                <a:gd name="T16" fmla="*/ 14 w 35"/>
                <a:gd name="T17" fmla="*/ 2 h 2"/>
                <a:gd name="T18" fmla="*/ 13 w 35"/>
                <a:gd name="T19" fmla="*/ 1 h 2"/>
                <a:gd name="T20" fmla="*/ 14 w 35"/>
                <a:gd name="T21" fmla="*/ 0 h 2"/>
                <a:gd name="T22" fmla="*/ 21 w 35"/>
                <a:gd name="T23" fmla="*/ 0 h 2"/>
                <a:gd name="T24" fmla="*/ 22 w 35"/>
                <a:gd name="T25" fmla="*/ 1 h 2"/>
                <a:gd name="T26" fmla="*/ 21 w 35"/>
                <a:gd name="T27" fmla="*/ 2 h 2"/>
                <a:gd name="T28" fmla="*/ 8 w 35"/>
                <a:gd name="T29" fmla="*/ 2 h 2"/>
                <a:gd name="T30" fmla="*/ 1 w 35"/>
                <a:gd name="T31" fmla="*/ 2 h 2"/>
                <a:gd name="T32" fmla="*/ 0 w 35"/>
                <a:gd name="T33" fmla="*/ 1 h 2"/>
                <a:gd name="T34" fmla="*/ 1 w 35"/>
                <a:gd name="T35" fmla="*/ 0 h 2"/>
                <a:gd name="T36" fmla="*/ 8 w 35"/>
                <a:gd name="T37" fmla="*/ 0 h 2"/>
                <a:gd name="T38" fmla="*/ 9 w 35"/>
                <a:gd name="T39" fmla="*/ 1 h 2"/>
                <a:gd name="T40" fmla="*/ 8 w 35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">
                  <a:moveTo>
                    <a:pt x="34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2"/>
                    <a:pt x="35" y="2"/>
                    <a:pt x="34" y="2"/>
                  </a:cubicBezTo>
                  <a:close/>
                  <a:moveTo>
                    <a:pt x="21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2"/>
                    <a:pt x="21" y="2"/>
                    <a:pt x="21" y="2"/>
                  </a:cubicBezTo>
                  <a:close/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11"/>
            <p:cNvSpPr/>
            <p:nvPr/>
          </p:nvSpPr>
          <p:spPr bwMode="auto">
            <a:xfrm>
              <a:off x="8477251" y="3524251"/>
              <a:ext cx="134938" cy="53975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62331" y="4533650"/>
            <a:ext cx="1445479" cy="62179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zh-CN" altLang="en-US" sz="4000" b="1" dirty="0">
                <a:solidFill>
                  <a:srgbClr val="365B7C"/>
                </a:solidFill>
                <a:cs typeface="+mn-ea"/>
                <a:sym typeface="+mn-lt"/>
              </a:rPr>
              <a:t>肺癌</a:t>
            </a:r>
            <a:endParaRPr lang="zh-CN" altLang="en-US" sz="4000" b="1" dirty="0">
              <a:solidFill>
                <a:srgbClr val="365B7C"/>
              </a:solidFill>
              <a:cs typeface="+mn-ea"/>
              <a:sym typeface="+mn-lt"/>
            </a:endParaRPr>
          </a:p>
        </p:txBody>
      </p:sp>
      <p:sp>
        <p:nvSpPr>
          <p:cNvPr id="41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052985" y="1233932"/>
            <a:ext cx="1310740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zh-CN" altLang="en-US" sz="4000" b="1" dirty="0">
                <a:solidFill>
                  <a:srgbClr val="966481"/>
                </a:solidFill>
                <a:cs typeface="+mn-ea"/>
                <a:sym typeface="+mn-lt"/>
              </a:rPr>
              <a:t>肝癌</a:t>
            </a:r>
            <a:endParaRPr lang="zh-CN" altLang="en-US" sz="4000" b="1" dirty="0">
              <a:solidFill>
                <a:srgbClr val="966481"/>
              </a:solidFill>
              <a:cs typeface="+mn-ea"/>
              <a:sym typeface="+mn-lt"/>
            </a:endParaRPr>
          </a:p>
        </p:txBody>
      </p:sp>
      <p:sp>
        <p:nvSpPr>
          <p:cNvPr id="42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321457" y="2244698"/>
            <a:ext cx="1818510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zh-CN" altLang="en-US" sz="4000" b="1" dirty="0">
                <a:solidFill>
                  <a:srgbClr val="D06F83"/>
                </a:solidFill>
                <a:cs typeface="+mn-ea"/>
                <a:sym typeface="+mn-lt"/>
              </a:rPr>
              <a:t>白血病</a:t>
            </a:r>
            <a:endParaRPr lang="zh-CN" altLang="en-US" sz="4000" b="1" dirty="0">
              <a:solidFill>
                <a:srgbClr val="D06F83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522387" y="2665582"/>
            <a:ext cx="1550610" cy="1553304"/>
            <a:chOff x="3719415" y="2667004"/>
            <a:chExt cx="1656000" cy="1658877"/>
          </a:xfrm>
        </p:grpSpPr>
        <p:sp>
          <p:nvSpPr>
            <p:cNvPr id="46" name="任意多边形 10"/>
            <p:cNvSpPr/>
            <p:nvPr/>
          </p:nvSpPr>
          <p:spPr>
            <a:xfrm>
              <a:off x="3719415" y="2667004"/>
              <a:ext cx="1656000" cy="1658877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 11"/>
            <p:cNvSpPr>
              <a:spLocks noChangeAspect="1"/>
            </p:cNvSpPr>
            <p:nvPr/>
          </p:nvSpPr>
          <p:spPr>
            <a:xfrm>
              <a:off x="3954445" y="2902442"/>
              <a:ext cx="1185940" cy="1188000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70394" y="3538542"/>
            <a:ext cx="1873882" cy="1877138"/>
            <a:chOff x="2063415" y="3261004"/>
            <a:chExt cx="1656000" cy="1658877"/>
          </a:xfrm>
        </p:grpSpPr>
        <p:sp>
          <p:nvSpPr>
            <p:cNvPr id="51" name="任意多边形 16"/>
            <p:cNvSpPr/>
            <p:nvPr/>
          </p:nvSpPr>
          <p:spPr>
            <a:xfrm>
              <a:off x="2063415" y="3261004"/>
              <a:ext cx="1656000" cy="1658877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 17"/>
            <p:cNvSpPr>
              <a:spLocks noChangeAspect="1"/>
            </p:cNvSpPr>
            <p:nvPr/>
          </p:nvSpPr>
          <p:spPr>
            <a:xfrm>
              <a:off x="2298445" y="3496442"/>
              <a:ext cx="1185940" cy="1188000"/>
            </a:xfrm>
            <a:custGeom>
              <a:avLst/>
              <a:gdLst>
                <a:gd name="connsiteX0" fmla="*/ 0 w 1656000"/>
                <a:gd name="connsiteY0" fmla="*/ 0 h 1658877"/>
                <a:gd name="connsiteX1" fmla="*/ 404726 w 1656000"/>
                <a:gd name="connsiteY1" fmla="*/ 0 h 1658877"/>
                <a:gd name="connsiteX2" fmla="*/ 583096 w 1656000"/>
                <a:gd name="connsiteY2" fmla="*/ 0 h 1658877"/>
                <a:gd name="connsiteX3" fmla="*/ 1251274 w 1656000"/>
                <a:gd name="connsiteY3" fmla="*/ 0 h 1658877"/>
                <a:gd name="connsiteX4" fmla="*/ 1656000 w 1656000"/>
                <a:gd name="connsiteY4" fmla="*/ 404726 h 1658877"/>
                <a:gd name="connsiteX5" fmla="*/ 1656000 w 1656000"/>
                <a:gd name="connsiteY5" fmla="*/ 1251274 h 1658877"/>
                <a:gd name="connsiteX6" fmla="*/ 1652796 w 1656000"/>
                <a:gd name="connsiteY6" fmla="*/ 1283057 h 1658877"/>
                <a:gd name="connsiteX7" fmla="*/ 1652796 w 1656000"/>
                <a:gd name="connsiteY7" fmla="*/ 1658877 h 1658877"/>
                <a:gd name="connsiteX8" fmla="*/ 1069700 w 1656000"/>
                <a:gd name="connsiteY8" fmla="*/ 1658877 h 1658877"/>
                <a:gd name="connsiteX9" fmla="*/ 1069700 w 1656000"/>
                <a:gd name="connsiteY9" fmla="*/ 1656000 h 1658877"/>
                <a:gd name="connsiteX10" fmla="*/ 404726 w 1656000"/>
                <a:gd name="connsiteY10" fmla="*/ 1656000 h 1658877"/>
                <a:gd name="connsiteX11" fmla="*/ 0 w 1656000"/>
                <a:gd name="connsiteY11" fmla="*/ 1251274 h 1658877"/>
                <a:gd name="connsiteX12" fmla="*/ 0 w 1656000"/>
                <a:gd name="connsiteY12" fmla="*/ 838080 h 1658877"/>
                <a:gd name="connsiteX13" fmla="*/ 0 w 1656000"/>
                <a:gd name="connsiteY13" fmla="*/ 404726 h 16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000" h="1658877">
                  <a:moveTo>
                    <a:pt x="0" y="0"/>
                  </a:moveTo>
                  <a:lnTo>
                    <a:pt x="404726" y="0"/>
                  </a:lnTo>
                  <a:lnTo>
                    <a:pt x="583096" y="0"/>
                  </a:lnTo>
                  <a:lnTo>
                    <a:pt x="1251274" y="0"/>
                  </a:lnTo>
                  <a:cubicBezTo>
                    <a:pt x="1474798" y="0"/>
                    <a:pt x="1656000" y="181202"/>
                    <a:pt x="1656000" y="404726"/>
                  </a:cubicBezTo>
                  <a:lnTo>
                    <a:pt x="1656000" y="1251274"/>
                  </a:lnTo>
                  <a:lnTo>
                    <a:pt x="1652796" y="1283057"/>
                  </a:lnTo>
                  <a:lnTo>
                    <a:pt x="1652796" y="1658877"/>
                  </a:lnTo>
                  <a:lnTo>
                    <a:pt x="1069700" y="1658877"/>
                  </a:lnTo>
                  <a:lnTo>
                    <a:pt x="1069700" y="1656000"/>
                  </a:lnTo>
                  <a:lnTo>
                    <a:pt x="404726" y="1656000"/>
                  </a:lnTo>
                  <a:cubicBezTo>
                    <a:pt x="181202" y="1656000"/>
                    <a:pt x="0" y="1474798"/>
                    <a:pt x="0" y="1251274"/>
                  </a:cubicBezTo>
                  <a:lnTo>
                    <a:pt x="0" y="838080"/>
                  </a:lnTo>
                  <a:lnTo>
                    <a:pt x="0" y="40472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-211219" y="5136389"/>
            <a:ext cx="26352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五年生存率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328670" y="5044578"/>
            <a:ext cx="139321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zh-CN" altLang="en-US" sz="4000" b="1" dirty="0">
                <a:solidFill>
                  <a:srgbClr val="F57882"/>
                </a:solidFill>
                <a:cs typeface="+mn-ea"/>
                <a:sym typeface="+mn-lt"/>
              </a:rPr>
              <a:t>肠癌</a:t>
            </a:r>
            <a:endParaRPr lang="zh-CN" altLang="en-US" sz="4000" b="1" dirty="0">
              <a:solidFill>
                <a:srgbClr val="F57882"/>
              </a:solidFill>
              <a:cs typeface="+mn-ea"/>
              <a:sym typeface="+mn-lt"/>
            </a:endParaRPr>
          </a:p>
        </p:txBody>
      </p:sp>
      <p:pic>
        <p:nvPicPr>
          <p:cNvPr id="58" name="图片 57" descr="紫色的卡通人物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2936" y="2849241"/>
            <a:ext cx="1176638" cy="1149409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324015" y="1219684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五年生存率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图片 60" descr="图标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29" y="3792279"/>
            <a:ext cx="1369394" cy="1363164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5841798" y="2807849"/>
            <a:ext cx="212374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五年生存率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76%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23"/>
          <a:stretch>
            <a:fillRect/>
          </a:stretch>
        </p:blipFill>
        <p:spPr>
          <a:xfrm>
            <a:off x="4250238" y="3202392"/>
            <a:ext cx="1393825" cy="1204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图片 64" descr="图标&#10;&#10;描述已自动生成"/>
          <p:cNvPicPr>
            <a:picLocks noChangeAspect="1"/>
          </p:cNvPicPr>
          <p:nvPr/>
        </p:nvPicPr>
        <p:blipFill rotWithShape="1">
          <a:blip r:embed="rId4"/>
          <a:srcRect l="13361" r="12523"/>
          <a:stretch>
            <a:fillRect/>
          </a:stretch>
        </p:blipFill>
        <p:spPr>
          <a:xfrm>
            <a:off x="5526405" y="3868718"/>
            <a:ext cx="997750" cy="1016717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5104700" y="5667067"/>
            <a:ext cx="225202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五年生存率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151890" y="504549"/>
            <a:ext cx="11491275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重大疾病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3/4/5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次赔</a:t>
            </a: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200%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基本保额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8" name="Picture 6" descr=".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0001" y="1318644"/>
            <a:ext cx="2473539" cy="23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16"/>
          <p:cNvSpPr txBox="1"/>
          <p:nvPr/>
        </p:nvSpPr>
        <p:spPr>
          <a:xfrm>
            <a:off x="8574653" y="3665963"/>
            <a:ext cx="2664233" cy="371924"/>
          </a:xfrm>
          <a:prstGeom prst="rect">
            <a:avLst/>
          </a:prstGeom>
          <a:noFill/>
        </p:spPr>
        <p:txBody>
          <a:bodyPr wrap="square" lIns="45610" tIns="22810" rIns="45610" bIns="22810" rtlCol="0">
            <a:spAutoFit/>
          </a:bodyPr>
          <a:lstStyle/>
          <a:p>
            <a:pPr marL="0" marR="0" lvl="0" indent="0" algn="l" defTabSz="911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器官打印哪里坏了印哪里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Title 13"/>
          <p:cNvSpPr txBox="1"/>
          <p:nvPr/>
        </p:nvSpPr>
        <p:spPr bwMode="auto">
          <a:xfrm>
            <a:off x="7836932" y="3792208"/>
            <a:ext cx="4121200" cy="30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2" tIns="45602" rIns="91162" bIns="45602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“根据人口资料记载和科学实验证据推算：人类的最高寿命为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岁左右。”随着基因编辑、微生物医学以及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3D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器官打印技术不断发展，很多疾病将不再致命！</a:t>
            </a:r>
            <a:b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何琪杨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中国医学科学院北京协和医学院医药生物技术研究所研究员，中国老年学学会衰老与抗衰老科学委员会主任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6" grpId="0"/>
      <p:bldP spid="57" grpId="0"/>
      <p:bldP spid="60" grpId="0"/>
      <p:bldP spid="63" grpId="0"/>
      <p:bldP spid="66" grpId="0"/>
      <p:bldP spid="69" grpId="0"/>
      <p:bldP spid="70" grpId="0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KSO_WM_UNIT_VALUE" val="592*105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4424_1*d*2"/>
  <p:tag name="KSO_WM_TEMPLATE_CATEGORY" val="diagram"/>
  <p:tag name="KSO_WM_TEMPLATE_INDEX" val="2021442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cb7988dbacf40e2b279488b0cbb878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df6b3665394435780c00eee170733bb"/>
  <p:tag name="KSO_WM_UNIT_PLACING_PICTURE" val="9df6b3665394435780c00eee170733bb"/>
  <p:tag name="KSO_WM_TEMPLATE_ASSEMBLE_XID" val="5f9957d0e01a7e847d6ec297"/>
  <p:tag name="KSO_WM_TEMPLATE_ASSEMBLE_GROUPID" val="5f9957d0e01a7e847d6ec297"/>
  <p:tag name="KSO_WM_UNIT_PICTURE_CLIP_FLAG" val="0"/>
</p:tagLst>
</file>

<file path=ppt/tags/tag4.xml><?xml version="1.0" encoding="utf-8"?>
<p:tagLst xmlns:p="http://schemas.openxmlformats.org/presentationml/2006/main">
  <p:tag name="KSO_WM_UNIT_VALUE" val="592*105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4424_1*d*1"/>
  <p:tag name="KSO_WM_TEMPLATE_CATEGORY" val="diagram"/>
  <p:tag name="KSO_WM_TEMPLATE_INDEX" val="2021442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8cb8dc8778c420b92d59bee36e913b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67f2fa1c199415a9c2694a39dac7b08"/>
  <p:tag name="KSO_WM_UNIT_PLACING_PICTURE" val="267f2fa1c199415a9c2694a39dac7b08"/>
  <p:tag name="KSO_WM_TEMPLATE_ASSEMBLE_XID" val="5f9957d0e01a7e847d6ec297"/>
  <p:tag name="KSO_WM_TEMPLATE_ASSEMBLE_GROUPID" val="5f9957d0e01a7e847d6ec297"/>
  <p:tag name="KSO_WM_UNIT_PICTURE_CLIP_FLAG" val="0"/>
</p:tagLst>
</file>

<file path=ppt/tags/tag5.xml><?xml version="1.0" encoding="utf-8"?>
<p:tagLst xmlns:p="http://schemas.openxmlformats.org/presentationml/2006/main">
  <p:tag name="KSO_WM_UNIT_TABLE_BEAUTIFY" val="smartTable{89ba8ffe-a5fe-4444-9d27-d53864d97a66}"/>
  <p:tag name="TABLE_ENDDRAG_ORIGIN_RECT" val="526*438"/>
  <p:tag name="TABLE_ENDDRAG_RECT" val="124*48*526*438"/>
</p:tagLst>
</file>

<file path=ppt/tags/tag6.xml><?xml version="1.0" encoding="utf-8"?>
<p:tagLst xmlns:p="http://schemas.openxmlformats.org/presentationml/2006/main">
  <p:tag name="KSO_WM_UNIT_TABLE_BEAUTIFY" val="smartTable{ccfe2cbe-0944-4a43-827f-dca2c2b8e7e9}"/>
  <p:tag name="TABLE_ENDDRAG_ORIGIN_RECT" val="552*447"/>
  <p:tag name="TABLE_ENDDRAG_RECT" val="105*34*552*447"/>
</p:tagLst>
</file>

<file path=ppt/tags/tag7.xml><?xml version="1.0" encoding="utf-8"?>
<p:tagLst xmlns:p="http://schemas.openxmlformats.org/presentationml/2006/main">
  <p:tag name="KSO_WM_UNIT_TABLE_BEAUTIFY" val="smartTable{f9a5a5ce-97d3-43b1-84c7-d90da0772262}"/>
  <p:tag name="TABLE_ENDDRAG_ORIGIN_RECT" val="696*356"/>
  <p:tag name="TABLE_ENDDRAG_RECT" val="110*61*696*356"/>
</p:tagLst>
</file>

<file path=ppt/tags/tag8.xml><?xml version="1.0" encoding="utf-8"?>
<p:tagLst xmlns:p="http://schemas.openxmlformats.org/presentationml/2006/main">
  <p:tag name="MH" val="20151208213513"/>
  <p:tag name="MH_LIBRARY" val="GRAPHIC"/>
  <p:tag name="MH_TYPE" val="Other"/>
  <p:tag name="MH_ORDER" val="7"/>
</p:tagLst>
</file>

<file path=ppt/tags/tag9.xml><?xml version="1.0" encoding="utf-8"?>
<p:tagLst xmlns:p="http://schemas.openxmlformats.org/presentationml/2006/main">
  <p:tag name="MH" val="20151208213513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2zliuol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8292</Words>
  <Application>WPS 演示</Application>
  <PresentationFormat>宽屏</PresentationFormat>
  <Paragraphs>2316</Paragraphs>
  <Slides>28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Arial</vt:lpstr>
      <vt:lpstr>微软雅黑</vt:lpstr>
      <vt:lpstr>Calibri</vt:lpstr>
      <vt:lpstr>汉仪菱心体简</vt:lpstr>
      <vt:lpstr>Times New Roman</vt:lpstr>
      <vt:lpstr>字魂59号-创粗黑</vt:lpstr>
      <vt:lpstr>Times New Roman</vt:lpstr>
      <vt:lpstr>Calibri</vt:lpstr>
      <vt:lpstr>MS PGothic</vt:lpstr>
      <vt:lpstr>Arial Black</vt:lpstr>
      <vt:lpstr>等线</vt:lpstr>
      <vt:lpstr>黑体</vt:lpstr>
      <vt:lpstr>Arial Unicode MS</vt:lpstr>
      <vt:lpstr>仿宋</vt:lpstr>
      <vt:lpstr>Arial</vt:lpstr>
      <vt:lpstr>字魂59号-创粗黑</vt:lpstr>
      <vt:lpstr>Wingdings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Administrator</cp:lastModifiedBy>
  <cp:revision>1092</cp:revision>
  <dcterms:created xsi:type="dcterms:W3CDTF">2018-06-17T04:53:00Z</dcterms:created>
  <dcterms:modified xsi:type="dcterms:W3CDTF">2021-05-26T01:57:59Z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869DD6B5CB744FBD9F6B373DC30C4C59</vt:lpwstr>
  </property>
  <property fmtid="{D5CDD505-2E9C-101B-9397-08002B2CF9AE}" pid="3" name="KSOProductBuildVer">
    <vt:lpwstr>2052-11.1.0.10495</vt:lpwstr>
  </property>
</Properties>
</file>