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23" r:id="rId2"/>
  </p:sldMasterIdLst>
  <p:notesMasterIdLst>
    <p:notesMasterId r:id="rId27"/>
  </p:notesMasterIdLst>
  <p:sldIdLst>
    <p:sldId id="280" r:id="rId3"/>
    <p:sldId id="8805" r:id="rId4"/>
    <p:sldId id="269" r:id="rId5"/>
    <p:sldId id="8793" r:id="rId6"/>
    <p:sldId id="8795" r:id="rId7"/>
    <p:sldId id="8796" r:id="rId8"/>
    <p:sldId id="8797" r:id="rId9"/>
    <p:sldId id="8798" r:id="rId10"/>
    <p:sldId id="8799" r:id="rId11"/>
    <p:sldId id="8800" r:id="rId12"/>
    <p:sldId id="8801" r:id="rId13"/>
    <p:sldId id="8802" r:id="rId14"/>
    <p:sldId id="8803" r:id="rId15"/>
    <p:sldId id="8804" r:id="rId16"/>
    <p:sldId id="8806" r:id="rId17"/>
    <p:sldId id="366" r:id="rId18"/>
    <p:sldId id="8809" r:id="rId19"/>
    <p:sldId id="369" r:id="rId20"/>
    <p:sldId id="350" r:id="rId21"/>
    <p:sldId id="370" r:id="rId22"/>
    <p:sldId id="372" r:id="rId23"/>
    <p:sldId id="6658" r:id="rId24"/>
    <p:sldId id="6622" r:id="rId25"/>
    <p:sldId id="443"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FF9900"/>
    <a:srgbClr val="CC0000"/>
    <a:srgbClr val="2D448F"/>
    <a:srgbClr val="375FAF"/>
    <a:srgbClr val="2D55A5"/>
    <a:srgbClr val="23356F"/>
    <a:srgbClr val="2A51A8"/>
    <a:srgbClr val="394FAD"/>
    <a:srgbClr val="2D3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94802" autoAdjust="0"/>
  </p:normalViewPr>
  <p:slideViewPr>
    <p:cSldViewPr>
      <p:cViewPr varScale="1">
        <p:scale>
          <a:sx n="85" d="100"/>
          <a:sy n="85" d="100"/>
        </p:scale>
        <p:origin x="896" y="56"/>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A4F09-C816-46EA-8643-332589F14E06}" type="datetimeFigureOut">
              <a:rPr lang="zh-CN" altLang="en-US" smtClean="0"/>
              <a:t>2020/12/1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6CE9B-81DC-4E2A-9C67-CE0D35C83AA2}" type="slidenum">
              <a:rPr lang="zh-CN" altLang="en-US" smtClean="0"/>
              <a:t>‹#›</a:t>
            </a:fld>
            <a:endParaRPr lang="zh-CN" altLang="en-US"/>
          </a:p>
        </p:txBody>
      </p:sp>
    </p:spTree>
    <p:extLst>
      <p:ext uri="{BB962C8B-B14F-4D97-AF65-F5344CB8AC3E}">
        <p14:creationId xmlns:p14="http://schemas.microsoft.com/office/powerpoint/2010/main" val="42411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2BD074-6B3C-49C5-971A-604B9C1E19F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931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24288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62885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18727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42600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32233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4DDA68B-DE98-4FA3-88FB-17AABB7A4C6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78"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50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AFAA42A-F6ED-41D0-A75C-5C6D2D2C883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24</a:t>
            </a:fld>
            <a:endParaRPr lang="zh-CN" altLang="en-US"/>
          </a:p>
        </p:txBody>
      </p:sp>
    </p:spTree>
    <p:extLst>
      <p:ext uri="{BB962C8B-B14F-4D97-AF65-F5344CB8AC3E}">
        <p14:creationId xmlns:p14="http://schemas.microsoft.com/office/powerpoint/2010/main" val="149348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4DDA68B-DE98-4FA3-88FB-17AABB7A4C6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78"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4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31784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2014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01350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35650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77348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56640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30749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8897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7473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6942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764506" y="1431474"/>
            <a:ext cx="2586038" cy="1621631"/>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4972050" y="2795930"/>
            <a:ext cx="2586038" cy="1621631"/>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167357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200151" y="1564483"/>
            <a:ext cx="2978944" cy="1621631"/>
          </a:xfrm>
          <a:custGeom>
            <a:avLst/>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pPr/>
              <a:t>‹#›</a:t>
            </a:fld>
            <a:endParaRPr lang="zh-CN" altLang="en-US"/>
          </a:p>
        </p:txBody>
      </p:sp>
    </p:spTree>
    <p:extLst>
      <p:ext uri="{BB962C8B-B14F-4D97-AF65-F5344CB8AC3E}">
        <p14:creationId xmlns:p14="http://schemas.microsoft.com/office/powerpoint/2010/main" val="30215830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56036" y="1657350"/>
            <a:ext cx="3923910" cy="2152650"/>
          </a:xfrm>
          <a:custGeom>
            <a:avLst/>
            <a:gdLst>
              <a:gd name="connsiteX0" fmla="*/ 0 w 5231880"/>
              <a:gd name="connsiteY0" fmla="*/ 0 h 2870200"/>
              <a:gd name="connsiteX1" fmla="*/ 5231880 w 5231880"/>
              <a:gd name="connsiteY1" fmla="*/ 0 h 2870200"/>
              <a:gd name="connsiteX2" fmla="*/ 5231880 w 5231880"/>
              <a:gd name="connsiteY2" fmla="*/ 2870200 h 2870200"/>
              <a:gd name="connsiteX3" fmla="*/ 0 w 5231880"/>
              <a:gd name="connsiteY3" fmla="*/ 2870200 h 2870200"/>
            </a:gdLst>
            <a:ahLst/>
            <a:cxnLst>
              <a:cxn ang="0">
                <a:pos x="connsiteX0" y="connsiteY0"/>
              </a:cxn>
              <a:cxn ang="0">
                <a:pos x="connsiteX1" y="connsiteY1"/>
              </a:cxn>
              <a:cxn ang="0">
                <a:pos x="connsiteX2" y="connsiteY2"/>
              </a:cxn>
              <a:cxn ang="0">
                <a:pos x="connsiteX3" y="connsiteY3"/>
              </a:cxn>
            </a:cxnLst>
            <a:rect l="l" t="t" r="r" b="b"/>
            <a:pathLst>
              <a:path w="5231880" h="2870200">
                <a:moveTo>
                  <a:pt x="0" y="0"/>
                </a:moveTo>
                <a:lnTo>
                  <a:pt x="5231880" y="0"/>
                </a:lnTo>
                <a:lnTo>
                  <a:pt x="5231880" y="2870200"/>
                </a:lnTo>
                <a:lnTo>
                  <a:pt x="0" y="2870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224719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9146" y="3330921"/>
            <a:ext cx="2140573" cy="971916"/>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664" y="3330921"/>
            <a:ext cx="2140573" cy="971916"/>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836182" y="3330921"/>
            <a:ext cx="2140573" cy="971916"/>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740276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9146" y="3330921"/>
            <a:ext cx="2140573" cy="971916"/>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664" y="3330921"/>
            <a:ext cx="2140573" cy="971916"/>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836182" y="3330921"/>
            <a:ext cx="2140573" cy="971916"/>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6" name="矩形 5"/>
          <p:cNvSpPr/>
          <p:nvPr userDrawn="1"/>
        </p:nvSpPr>
        <p:spPr>
          <a:xfrm>
            <a:off x="6243921" y="4909069"/>
            <a:ext cx="581352" cy="323165"/>
          </a:xfrm>
          <a:prstGeom prst="rect">
            <a:avLst/>
          </a:prstGeom>
        </p:spPr>
        <p:txBody>
          <a:bodyPr wrap="square">
            <a:spAutoFit/>
          </a:bodyPr>
          <a:lstStyle/>
          <a:p>
            <a:pPr defTabSz="6858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6858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6858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6858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6858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6858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6858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6858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6858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1650459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B861822-A8EA-4567-A983-83AB7E8C39E1}" type="datetime1">
              <a:rPr lang="zh-CN" altLang="en-US" smtClean="0"/>
              <a:t>2020/12/1</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9F493C78-02A7-4C2C-A6F9-DBE84FB11BD5}" type="slidenum">
              <a:rPr lang="zh-CN" altLang="en-US"/>
              <a:t>‹#›</a:t>
            </a:fld>
            <a:endParaRPr lang="zh-CN" altLang="en-US"/>
          </a:p>
        </p:txBody>
      </p:sp>
    </p:spTree>
    <p:extLst>
      <p:ext uri="{BB962C8B-B14F-4D97-AF65-F5344CB8AC3E}">
        <p14:creationId xmlns:p14="http://schemas.microsoft.com/office/powerpoint/2010/main" val="21663518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57948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37BEA0DC-36A1-48B7-BD92-2589F1806F6D}"/>
              </a:ext>
            </a:extLst>
          </p:cNvPr>
          <p:cNvSpPr/>
          <p:nvPr userDrawn="1"/>
        </p:nvSpPr>
        <p:spPr>
          <a:xfrm>
            <a:off x="0" y="0"/>
            <a:ext cx="9144000" cy="5143500"/>
          </a:xfrm>
          <a:prstGeom prst="rect">
            <a:avLst/>
          </a:prstGeom>
          <a:solidFill>
            <a:srgbClr val="9A2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nvGrpSpPr>
          <p:cNvPr id="21" name="组合 20">
            <a:extLst>
              <a:ext uri="{FF2B5EF4-FFF2-40B4-BE49-F238E27FC236}">
                <a16:creationId xmlns:a16="http://schemas.microsoft.com/office/drawing/2014/main" id="{B493840C-82CA-4D30-B68F-F36A6755A7B6}"/>
              </a:ext>
            </a:extLst>
          </p:cNvPr>
          <p:cNvGrpSpPr/>
          <p:nvPr userDrawn="1"/>
        </p:nvGrpSpPr>
        <p:grpSpPr>
          <a:xfrm>
            <a:off x="-5882" y="-1"/>
            <a:ext cx="9149882" cy="5143501"/>
            <a:chOff x="-7843" y="-1"/>
            <a:chExt cx="12199843" cy="6858001"/>
          </a:xfrm>
        </p:grpSpPr>
        <p:sp>
          <p:nvSpPr>
            <p:cNvPr id="22" name="矩形 21">
              <a:extLst>
                <a:ext uri="{FF2B5EF4-FFF2-40B4-BE49-F238E27FC236}">
                  <a16:creationId xmlns:a16="http://schemas.microsoft.com/office/drawing/2014/main" id="{CA42ABBD-8D56-4173-951B-6A8C96162AC8}"/>
                </a:ext>
              </a:extLst>
            </p:cNvPr>
            <p:cNvSpPr/>
            <p:nvPr/>
          </p:nvSpPr>
          <p:spPr>
            <a:xfrm>
              <a:off x="-7843" y="-1"/>
              <a:ext cx="12191999" cy="6284687"/>
            </a:xfrm>
            <a:prstGeom prst="rect">
              <a:avLst/>
            </a:prstGeom>
            <a:blipFill dpi="0" rotWithShape="1">
              <a:blip r:embed="rId3" cstate="print">
                <a:alphaModFix amt="30000"/>
                <a:extLst>
                  <a:ext uri="{28A0092B-C50C-407E-A947-70E740481C1C}">
                    <a14:useLocalDpi xmlns:a14="http://schemas.microsoft.com/office/drawing/2010/main" val="0"/>
                  </a:ext>
                </a:extLst>
              </a:blip>
              <a:srcRect/>
              <a:stretch>
                <a:fillRect l="-4293" t="-10204" r="-4940" b="-1040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a:extLst>
                <a:ext uri="{FF2B5EF4-FFF2-40B4-BE49-F238E27FC236}">
                  <a16:creationId xmlns:a16="http://schemas.microsoft.com/office/drawing/2014/main" id="{B2644617-C9B0-49B7-A259-73DCDFDDAC68}"/>
                </a:ext>
              </a:extLst>
            </p:cNvPr>
            <p:cNvSpPr/>
            <p:nvPr/>
          </p:nvSpPr>
          <p:spPr>
            <a:xfrm>
              <a:off x="-7843" y="174171"/>
              <a:ext cx="12199843" cy="6241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4" name="组合 23">
              <a:extLst>
                <a:ext uri="{FF2B5EF4-FFF2-40B4-BE49-F238E27FC236}">
                  <a16:creationId xmlns:a16="http://schemas.microsoft.com/office/drawing/2014/main" id="{A77BCE32-4DB1-4F12-8266-7485387C6866}"/>
                </a:ext>
              </a:extLst>
            </p:cNvPr>
            <p:cNvGrpSpPr/>
            <p:nvPr/>
          </p:nvGrpSpPr>
          <p:grpSpPr>
            <a:xfrm>
              <a:off x="10831415" y="5584816"/>
              <a:ext cx="1352741" cy="1273184"/>
              <a:chOff x="8629254" y="5162670"/>
              <a:chExt cx="1693316" cy="1593729"/>
            </a:xfrm>
          </p:grpSpPr>
          <p:sp>
            <p:nvSpPr>
              <p:cNvPr id="25" name="椭圆 24">
                <a:extLst>
                  <a:ext uri="{FF2B5EF4-FFF2-40B4-BE49-F238E27FC236}">
                    <a16:creationId xmlns:a16="http://schemas.microsoft.com/office/drawing/2014/main" id="{2C7B8B98-D0BF-442C-9423-AB26197AC15D}"/>
                  </a:ext>
                </a:extLst>
              </p:cNvPr>
              <p:cNvSpPr/>
              <p:nvPr/>
            </p:nvSpPr>
            <p:spPr>
              <a:xfrm>
                <a:off x="8770641" y="5162670"/>
                <a:ext cx="1410543" cy="14105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a:extLst>
                  <a:ext uri="{FF2B5EF4-FFF2-40B4-BE49-F238E27FC236}">
                    <a16:creationId xmlns:a16="http://schemas.microsoft.com/office/drawing/2014/main" id="{938F4D29-8F7F-426D-B2C8-1718F0E0F055}"/>
                  </a:ext>
                </a:extLst>
              </p:cNvPr>
              <p:cNvGrpSpPr/>
              <p:nvPr/>
            </p:nvGrpSpPr>
            <p:grpSpPr>
              <a:xfrm>
                <a:off x="8629254" y="5345857"/>
                <a:ext cx="1693316" cy="1410542"/>
                <a:chOff x="2800061" y="-24828"/>
                <a:chExt cx="6591878" cy="5491078"/>
              </a:xfrm>
            </p:grpSpPr>
            <p:pic>
              <p:nvPicPr>
                <p:cNvPr id="27" name="图片 26">
                  <a:extLst>
                    <a:ext uri="{FF2B5EF4-FFF2-40B4-BE49-F238E27FC236}">
                      <a16:creationId xmlns:a16="http://schemas.microsoft.com/office/drawing/2014/main" id="{C209D853-DACA-41A1-AD4D-9B93DD770E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360" b="44973"/>
                <a:stretch/>
              </p:blipFill>
              <p:spPr>
                <a:xfrm>
                  <a:off x="2800061" y="116907"/>
                  <a:ext cx="6591878" cy="4614749"/>
                </a:xfrm>
                <a:prstGeom prst="rect">
                  <a:avLst/>
                </a:prstGeom>
              </p:spPr>
            </p:pic>
            <p:pic>
              <p:nvPicPr>
                <p:cNvPr id="28" name="图片 27">
                  <a:extLst>
                    <a:ext uri="{FF2B5EF4-FFF2-40B4-BE49-F238E27FC236}">
                      <a16:creationId xmlns:a16="http://schemas.microsoft.com/office/drawing/2014/main" id="{265D858B-69AD-4326-8987-4B892C4D1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459" y="-24828"/>
                  <a:ext cx="5491077" cy="5491078"/>
                </a:xfrm>
                <a:prstGeom prst="rect">
                  <a:avLst/>
                </a:prstGeom>
              </p:spPr>
            </p:pic>
          </p:grpSp>
        </p:grpSp>
      </p:grpSp>
      <p:sp>
        <p:nvSpPr>
          <p:cNvPr id="1026" name="标题占位符 1"/>
          <p:cNvSpPr>
            <a:spLocks noGrp="1" noChangeArrowheads="1"/>
          </p:cNvSpPr>
          <p:nvPr>
            <p:ph type="title"/>
          </p:nvPr>
        </p:nvSpPr>
        <p:spPr bwMode="auto">
          <a:xfrm>
            <a:off x="417430" y="169013"/>
            <a:ext cx="78867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pAutoFit/>
          </a:bodyPr>
          <a:lstStyle/>
          <a:p>
            <a:pPr lvl="0" eaLnBrk="1" hangingPunct="1">
              <a:buFont typeface="Arial" panose="020B0604020202020204" pitchFamily="34" charset="0"/>
            </a:pPr>
            <a:r>
              <a:rPr lang="zh-CN" altLang="zh-CN" dirty="0"/>
              <a:t>单击此处编辑母版标题样式</a:t>
            </a:r>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日期占位符 3"/>
          <p:cNvSpPr>
            <a:spLocks noGrp="1" noChangeArrowheads="1"/>
          </p:cNvSpPr>
          <p:nvPr>
            <p:ph type="dt" sz="half" idx="2"/>
          </p:nvPr>
        </p:nvSpPr>
        <p:spPr bwMode="auto">
          <a:xfrm>
            <a:off x="6286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smtClean="0">
                <a:solidFill>
                  <a:srgbClr val="898989"/>
                </a:solidFill>
                <a:ea typeface="微软雅黑" pitchFamily="34" charset="-122"/>
              </a:defRPr>
            </a:lvl1pPr>
          </a:lstStyle>
          <a:p>
            <a:pPr>
              <a:defRPr/>
            </a:pPr>
            <a:fld id="{F90F7705-CCE8-4A9B-B9D7-5A79A650FD4F}" type="datetime1">
              <a:rPr lang="zh-CN" altLang="en-US" smtClean="0"/>
              <a:t>2020/12/1</a:t>
            </a:fld>
            <a:endParaRPr lang="zh-CN" altLang="en-US" dirty="0"/>
          </a:p>
        </p:txBody>
      </p:sp>
      <p:sp>
        <p:nvSpPr>
          <p:cNvPr id="1029" name="页脚占位符 4"/>
          <p:cNvSpPr>
            <a:spLocks noGrp="1" noChangeArrowheads="1"/>
          </p:cNvSpPr>
          <p:nvPr>
            <p:ph type="ftr" sz="quarter" idx="3"/>
          </p:nvPr>
        </p:nvSpPr>
        <p:spPr bwMode="auto">
          <a:xfrm>
            <a:off x="3028950" y="4767263"/>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smtClean="0">
                <a:solidFill>
                  <a:srgbClr val="898989"/>
                </a:solidFill>
                <a:ea typeface="微软雅黑" pitchFamily="34" charset="-122"/>
              </a:defRPr>
            </a:lvl1pPr>
          </a:lstStyle>
          <a:p>
            <a:pPr>
              <a:defRPr/>
            </a:pPr>
            <a:endParaRPr lang="zh-CN" altLang="en-US" dirty="0"/>
          </a:p>
        </p:txBody>
      </p:sp>
      <p:sp>
        <p:nvSpPr>
          <p:cNvPr id="1030" name="灯片编号占位符 5"/>
          <p:cNvSpPr>
            <a:spLocks noGrp="1" noChangeArrowheads="1"/>
          </p:cNvSpPr>
          <p:nvPr>
            <p:ph type="sldNum" sz="quarter" idx="4"/>
          </p:nvPr>
        </p:nvSpPr>
        <p:spPr bwMode="auto">
          <a:xfrm>
            <a:off x="64579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900" smtClean="0">
                <a:solidFill>
                  <a:srgbClr val="898989"/>
                </a:solidFill>
                <a:ea typeface="微软雅黑" pitchFamily="34" charset="-122"/>
              </a:defRPr>
            </a:lvl1pPr>
          </a:lstStyle>
          <a:p>
            <a:pPr>
              <a:defRPr/>
            </a:pPr>
            <a:fld id="{A6056947-D1DB-4BAE-BD6B-61DADEE2BA20}" type="slidenum">
              <a:rPr lang="zh-CN" altLang="en-US" smtClean="0"/>
              <a:pPr>
                <a:defRPr/>
              </a:pPr>
              <a:t>‹#›</a:t>
            </a:fld>
            <a:endParaRPr lang="zh-CN" altLang="en-US" dirty="0"/>
          </a:p>
        </p:txBody>
      </p:sp>
      <p:sp>
        <p:nvSpPr>
          <p:cNvPr id="13" name="矩形 5"/>
          <p:cNvSpPr>
            <a:spLocks noChangeArrowheads="1"/>
          </p:cNvSpPr>
          <p:nvPr userDrawn="1"/>
        </p:nvSpPr>
        <p:spPr bwMode="auto">
          <a:xfrm>
            <a:off x="0" y="178594"/>
            <a:ext cx="264319" cy="300038"/>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50" dirty="0">
              <a:solidFill>
                <a:srgbClr val="FFFFFF"/>
              </a:solidFill>
              <a:ea typeface="微软雅黑" pitchFamily="34" charset="-122"/>
            </a:endParaRPr>
          </a:p>
        </p:txBody>
      </p:sp>
      <p:sp>
        <p:nvSpPr>
          <p:cNvPr id="14" name="矩形 6"/>
          <p:cNvSpPr>
            <a:spLocks noChangeArrowheads="1"/>
          </p:cNvSpPr>
          <p:nvPr userDrawn="1"/>
        </p:nvSpPr>
        <p:spPr bwMode="auto">
          <a:xfrm>
            <a:off x="314325" y="178594"/>
            <a:ext cx="92869" cy="300038"/>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50" dirty="0">
              <a:solidFill>
                <a:srgbClr val="FFFFFF"/>
              </a:solidFill>
              <a:ea typeface="微软雅黑" pitchFamily="34" charset="-122"/>
            </a:endParaRPr>
          </a:p>
        </p:txBody>
      </p:sp>
      <p:pic>
        <p:nvPicPr>
          <p:cNvPr id="2" name="图片 1"/>
          <p:cNvPicPr>
            <a:picLocks noChangeAspect="1"/>
          </p:cNvPicPr>
          <p:nvPr userDrawn="1"/>
        </p:nvPicPr>
        <p:blipFill>
          <a:blip r:embed="rId6"/>
          <a:stretch>
            <a:fillRect/>
          </a:stretch>
        </p:blipFill>
        <p:spPr>
          <a:xfrm>
            <a:off x="7794416" y="177632"/>
            <a:ext cx="1150144" cy="364331"/>
          </a:xfrm>
          <a:prstGeom prst="rect">
            <a:avLst/>
          </a:prstGeom>
        </p:spPr>
      </p:pic>
    </p:spTree>
    <p:extLst>
      <p:ext uri="{BB962C8B-B14F-4D97-AF65-F5344CB8AC3E}">
        <p14:creationId xmlns:p14="http://schemas.microsoft.com/office/powerpoint/2010/main" val="2751456997"/>
      </p:ext>
    </p:extLst>
  </p:cSld>
  <p:clrMap bg1="lt1" tx1="dk1" bg2="lt2" tx2="dk2" accent1="accent1" accent2="accent2" accent3="accent3" accent4="accent4" accent5="accent5" accent6="accent6" hlink="hlink" folHlink="folHlink"/>
  <p:sldLayoutIdLst>
    <p:sldLayoutId id="2147483824"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hdr="0" ftr="0" dt="0"/>
  <p:txStyles>
    <p:titleStyle>
      <a:lvl1pPr algn="l" rtl="0" eaLnBrk="0" fontAlgn="base" hangingPunct="0">
        <a:lnSpc>
          <a:spcPct val="90000"/>
        </a:lnSpc>
        <a:spcBef>
          <a:spcPct val="0"/>
        </a:spcBef>
        <a:spcAft>
          <a:spcPct val="0"/>
        </a:spcAft>
        <a:defRPr lang="zh-CN" altLang="zh-CN" sz="1800" b="1" kern="1200" smtClean="0">
          <a:solidFill>
            <a:srgbClr val="404040"/>
          </a:solidFill>
          <a:latin typeface="微软雅黑" panose="020B0503020204020204" pitchFamily="34" charset="-122"/>
          <a:ea typeface="微软雅黑" panose="020B0503020204020204" pitchFamily="34" charset="-122"/>
          <a:cs typeface="+mn-cs"/>
        </a:defRPr>
      </a:lvl1pPr>
      <a:lvl2pPr algn="l" rtl="0" eaLnBrk="0" fontAlgn="base" hangingPunct="0">
        <a:lnSpc>
          <a:spcPct val="90000"/>
        </a:lnSpc>
        <a:spcBef>
          <a:spcPct val="0"/>
        </a:spcBef>
        <a:spcAft>
          <a:spcPct val="0"/>
        </a:spcAft>
        <a:defRPr sz="3300">
          <a:solidFill>
            <a:schemeClr val="tx1"/>
          </a:solidFill>
          <a:latin typeface="Calibri Light"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微软雅黑" pitchFamily="34" charset="-122"/>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微软雅黑" pitchFamily="34" charset="-122"/>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微软雅黑" pitchFamily="34" charset="-122"/>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微软雅黑" pitchFamily="34" charset="-122"/>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微软雅黑" pitchFamily="34" charset="-122"/>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xml"/><Relationship Id="rId7"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1.xml"/><Relationship Id="rId5" Type="http://schemas.openxmlformats.org/officeDocument/2006/relationships/slideLayout" Target="../slideLayouts/slideLayout9.xml"/><Relationship Id="rId4"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xml"/><Relationship Id="rId7" Type="http://schemas.openxmlformats.org/officeDocument/2006/relationships/image" Target="../media/image11.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emf"/><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3.png"/><Relationship Id="rId5" Type="http://schemas.openxmlformats.org/officeDocument/2006/relationships/tags" Target="../tags/tag10.xml"/><Relationship Id="rId10" Type="http://schemas.openxmlformats.org/officeDocument/2006/relationships/notesSlide" Target="../notesSlides/notesSlide5.xml"/><Relationship Id="rId4" Type="http://schemas.openxmlformats.org/officeDocument/2006/relationships/tags" Target="../tags/tag9.xml"/><Relationship Id="rId9"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notesSlide" Target="../notesSlides/notesSlide8.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9.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rot="2700000">
            <a:off x="2696059" y="1088770"/>
            <a:ext cx="801256"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2" name="圆角矩形 1"/>
          <p:cNvSpPr/>
          <p:nvPr/>
        </p:nvSpPr>
        <p:spPr>
          <a:xfrm rot="2700000">
            <a:off x="6217168" y="2109296"/>
            <a:ext cx="801256"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3" name="圆角矩形 2"/>
          <p:cNvSpPr/>
          <p:nvPr/>
        </p:nvSpPr>
        <p:spPr>
          <a:xfrm rot="2700000">
            <a:off x="6520073" y="1183212"/>
            <a:ext cx="565097" cy="565097"/>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5" name="组合 4"/>
          <p:cNvGrpSpPr/>
          <p:nvPr/>
        </p:nvGrpSpPr>
        <p:grpSpPr>
          <a:xfrm>
            <a:off x="2520249" y="77445"/>
            <a:ext cx="1120628" cy="1120628"/>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grpSp>
        <p:nvGrpSpPr>
          <p:cNvPr id="8" name="组合 7"/>
          <p:cNvGrpSpPr/>
          <p:nvPr/>
        </p:nvGrpSpPr>
        <p:grpSpPr>
          <a:xfrm>
            <a:off x="3867991" y="953638"/>
            <a:ext cx="1120628" cy="1120628"/>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chemeClr val="accent4"/>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blipFill dpi="0" rotWithShape="0">
              <a:blip r:embed="rId3" cstate="screen">
                <a:extLst>
                  <a:ext uri="{28A0092B-C50C-407E-A947-70E740481C1C}">
                    <a14:useLocalDpi xmlns:a14="http://schemas.microsoft.com/office/drawing/2010/main"/>
                  </a:ext>
                </a:extLst>
              </a:blip>
              <a:srcRect/>
              <a:stretch>
                <a:fillRect/>
              </a:stretch>
            </a:blipFill>
            <a:ln w="12700">
              <a:solidFill>
                <a:srgbClr val="FFFF00"/>
              </a:solid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grpSp>
        <p:nvGrpSpPr>
          <p:cNvPr id="11" name="组合 10"/>
          <p:cNvGrpSpPr/>
          <p:nvPr/>
        </p:nvGrpSpPr>
        <p:grpSpPr>
          <a:xfrm>
            <a:off x="2547670" y="1806322"/>
            <a:ext cx="1120628" cy="1120628"/>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grpSp>
        <p:nvGrpSpPr>
          <p:cNvPr id="17" name="组合 16"/>
          <p:cNvGrpSpPr/>
          <p:nvPr/>
        </p:nvGrpSpPr>
        <p:grpSpPr>
          <a:xfrm>
            <a:off x="948995" y="738402"/>
            <a:ext cx="1327563" cy="1327563"/>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grpSp>
        <p:nvGrpSpPr>
          <p:cNvPr id="20" name="组合 19"/>
          <p:cNvGrpSpPr/>
          <p:nvPr/>
        </p:nvGrpSpPr>
        <p:grpSpPr>
          <a:xfrm>
            <a:off x="5271035" y="382102"/>
            <a:ext cx="1041688" cy="1041688"/>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blipFill dpi="0" rotWithShape="0">
              <a:blip r:embed="rId4" cstate="screen">
                <a:extLst>
                  <a:ext uri="{28A0092B-C50C-407E-A947-70E740481C1C}">
                    <a14:useLocalDpi xmlns:a14="http://schemas.microsoft.com/office/drawing/2010/main"/>
                  </a:ext>
                </a:extLst>
              </a:blip>
              <a:srcRect/>
              <a:stretch>
                <a:fillRect/>
              </a:stretch>
            </a:blip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sp>
        <p:nvSpPr>
          <p:cNvPr id="26" name="圆角矩形 25"/>
          <p:cNvSpPr/>
          <p:nvPr/>
        </p:nvSpPr>
        <p:spPr>
          <a:xfrm rot="2700000">
            <a:off x="5058611" y="1859113"/>
            <a:ext cx="801256"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27" name="任意多边形 26"/>
          <p:cNvSpPr/>
          <p:nvPr/>
        </p:nvSpPr>
        <p:spPr>
          <a:xfrm rot="2700000">
            <a:off x="5692080" y="1896083"/>
            <a:ext cx="862097" cy="862097"/>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sp>
        <p:nvSpPr>
          <p:cNvPr id="4" name="矩形 3">
            <a:extLst>
              <a:ext uri="{FF2B5EF4-FFF2-40B4-BE49-F238E27FC236}">
                <a16:creationId xmlns:a16="http://schemas.microsoft.com/office/drawing/2014/main" id="{B2AC20F1-18B9-431C-99F0-A2A5918D4F31}"/>
              </a:ext>
            </a:extLst>
          </p:cNvPr>
          <p:cNvSpPr/>
          <p:nvPr/>
        </p:nvSpPr>
        <p:spPr>
          <a:xfrm>
            <a:off x="1090817" y="3250626"/>
            <a:ext cx="7063472" cy="900246"/>
          </a:xfrm>
          <a:prstGeom prst="rect">
            <a:avLst/>
          </a:prstGeom>
          <a:noFill/>
        </p:spPr>
        <p:txBody>
          <a:bodyPr wrap="none" lIns="68580" tIns="34290" rIns="68580" bIns="34290">
            <a:spAutoFit/>
          </a:bodyPr>
          <a:lstStyle/>
          <a:p>
            <a:pPr algn="ctr" defTabSz="342900"/>
            <a:r>
              <a:rPr lang="zh-CN" altLang="en-US" sz="5400" b="1" dirty="0">
                <a:ln w="0"/>
                <a:gradFill>
                  <a:gsLst>
                    <a:gs pos="0">
                      <a:srgbClr val="34B2E4">
                        <a:lumMod val="50000"/>
                      </a:srgbClr>
                    </a:gs>
                    <a:gs pos="50000">
                      <a:srgbClr val="34B2E4"/>
                    </a:gs>
                    <a:gs pos="100000">
                      <a:srgbClr val="34B2E4">
                        <a:lumMod val="60000"/>
                        <a:lumOff val="40000"/>
                      </a:srgbClr>
                    </a:gs>
                  </a:gsLst>
                  <a:lin ang="5400000"/>
                </a:gradFill>
                <a:effectLst>
                  <a:reflection blurRad="6350" stA="53000" endA="300" endPos="35500" dir="5400000" sy="-90000" algn="bl" rotWithShape="0"/>
                </a:effectLst>
                <a:latin typeface="Arial"/>
                <a:ea typeface="微软雅黑"/>
              </a:rPr>
              <a:t>爱心臻享健康保障计划</a:t>
            </a:r>
            <a:endParaRPr lang="en-US" altLang="zh-CN" sz="5400" b="1" dirty="0">
              <a:ln w="0"/>
              <a:gradFill>
                <a:gsLst>
                  <a:gs pos="0">
                    <a:srgbClr val="34B2E4">
                      <a:lumMod val="50000"/>
                    </a:srgbClr>
                  </a:gs>
                  <a:gs pos="50000">
                    <a:srgbClr val="34B2E4"/>
                  </a:gs>
                  <a:gs pos="100000">
                    <a:srgbClr val="34B2E4">
                      <a:lumMod val="60000"/>
                      <a:lumOff val="40000"/>
                    </a:srgbClr>
                  </a:gs>
                </a:gsLst>
                <a:lin ang="5400000"/>
              </a:gradFill>
              <a:effectLst>
                <a:reflection blurRad="6350" stA="53000" endA="300" endPos="35500" dir="5400000" sy="-90000" algn="bl" rotWithShape="0"/>
              </a:effectLst>
              <a:latin typeface="Arial"/>
              <a:ea typeface="微软雅黑"/>
            </a:endParaRPr>
          </a:p>
        </p:txBody>
      </p:sp>
      <p:sp>
        <p:nvSpPr>
          <p:cNvPr id="28" name="矩形 36">
            <a:extLst>
              <a:ext uri="{FF2B5EF4-FFF2-40B4-BE49-F238E27FC236}">
                <a16:creationId xmlns:a16="http://schemas.microsoft.com/office/drawing/2014/main" id="{2BD9E4ED-293D-4B70-AD31-337EFA3688C7}"/>
              </a:ext>
            </a:extLst>
          </p:cNvPr>
          <p:cNvSpPr>
            <a:spLocks noChangeArrowheads="1"/>
          </p:cNvSpPr>
          <p:nvPr/>
        </p:nvSpPr>
        <p:spPr bwMode="auto">
          <a:xfrm>
            <a:off x="1000735" y="4135298"/>
            <a:ext cx="7243636" cy="677491"/>
          </a:xfrm>
          <a:prstGeom prst="rect">
            <a:avLst/>
          </a:prstGeom>
          <a:noFill/>
          <a:ln>
            <a:noFill/>
          </a:ln>
        </p:spPr>
        <p:txBody>
          <a:bodyPr wrap="square" lIns="68577" tIns="34289" rIns="68577" bIns="34289">
            <a:spAutoFit/>
          </a:bodyPr>
          <a:lstStyle/>
          <a:p>
            <a:pPr algn="ctr" defTabSz="914355" fontAlgn="base">
              <a:lnSpc>
                <a:spcPct val="150000"/>
              </a:lnSpc>
              <a:spcBef>
                <a:spcPct val="0"/>
              </a:spcBef>
              <a:spcAft>
                <a:spcPct val="0"/>
              </a:spcAft>
              <a:defRPr/>
            </a:pPr>
            <a:r>
              <a:rPr lang="zh-CN" altLang="en-US" sz="1400" b="1" dirty="0">
                <a:solidFill>
                  <a:srgbClr val="1C4885"/>
                </a:solidFill>
                <a:latin typeface="微软雅黑" pitchFamily="34" charset="-122"/>
                <a:ea typeface="微软雅黑" pitchFamily="34" charset="-122"/>
              </a:rPr>
              <a:t>  本计划由</a:t>
            </a:r>
            <a:r>
              <a:rPr lang="en-US" altLang="zh-CN" sz="1400" b="1" dirty="0">
                <a:solidFill>
                  <a:srgbClr val="1C4885"/>
                </a:solidFill>
                <a:latin typeface="微软雅黑" pitchFamily="34" charset="-122"/>
                <a:ea typeface="微软雅黑" pitchFamily="34" charset="-122"/>
              </a:rPr>
              <a:t>《</a:t>
            </a:r>
            <a:r>
              <a:rPr lang="zh-CN" altLang="en-US" sz="1400" b="1" dirty="0">
                <a:solidFill>
                  <a:srgbClr val="1C4885"/>
                </a:solidFill>
                <a:latin typeface="微软雅黑" pitchFamily="34" charset="-122"/>
                <a:ea typeface="微软雅黑" pitchFamily="34" charset="-122"/>
              </a:rPr>
              <a:t>中英人寿臻爱</a:t>
            </a:r>
            <a:r>
              <a:rPr lang="en-US" altLang="zh-CN" sz="1400" b="1" dirty="0">
                <a:solidFill>
                  <a:srgbClr val="1C4885"/>
                </a:solidFill>
                <a:latin typeface="微软雅黑" pitchFamily="34" charset="-122"/>
                <a:ea typeface="微软雅黑" pitchFamily="34" charset="-122"/>
              </a:rPr>
              <a:t>/</a:t>
            </a:r>
            <a:r>
              <a:rPr lang="zh-CN" altLang="en-US" sz="1400" b="1" dirty="0">
                <a:solidFill>
                  <a:srgbClr val="1C4885"/>
                </a:solidFill>
                <a:latin typeface="微软雅黑" pitchFamily="34" charset="-122"/>
                <a:ea typeface="微软雅黑" pitchFamily="34" charset="-122"/>
              </a:rPr>
              <a:t>臻享守护重大疾病保险</a:t>
            </a:r>
            <a:r>
              <a:rPr lang="en-US" altLang="zh-CN" sz="1400" b="1" dirty="0">
                <a:solidFill>
                  <a:srgbClr val="1C4885"/>
                </a:solidFill>
                <a:latin typeface="微软雅黑" pitchFamily="34" charset="-122"/>
                <a:ea typeface="微软雅黑" pitchFamily="34" charset="-122"/>
              </a:rPr>
              <a:t>》</a:t>
            </a:r>
            <a:r>
              <a:rPr lang="zh-CN" altLang="en-US" sz="1400" b="1" dirty="0">
                <a:solidFill>
                  <a:srgbClr val="1C4885"/>
                </a:solidFill>
                <a:latin typeface="微软雅黑" pitchFamily="34" charset="-122"/>
                <a:ea typeface="微软雅黑" pitchFamily="34" charset="-122"/>
              </a:rPr>
              <a:t>与</a:t>
            </a:r>
            <a:endParaRPr lang="en-US" altLang="zh-CN" sz="1400" b="1" dirty="0">
              <a:solidFill>
                <a:srgbClr val="1C4885"/>
              </a:solidFill>
              <a:latin typeface="微软雅黑" pitchFamily="34" charset="-122"/>
              <a:ea typeface="微软雅黑" pitchFamily="34" charset="-122"/>
            </a:endParaRPr>
          </a:p>
          <a:p>
            <a:pPr algn="ctr" defTabSz="914355" fontAlgn="base">
              <a:lnSpc>
                <a:spcPct val="150000"/>
              </a:lnSpc>
              <a:spcBef>
                <a:spcPct val="0"/>
              </a:spcBef>
              <a:spcAft>
                <a:spcPct val="0"/>
              </a:spcAft>
              <a:defRPr/>
            </a:pPr>
            <a:r>
              <a:rPr lang="zh-CN" altLang="zh-CN" sz="1400" b="1" dirty="0">
                <a:solidFill>
                  <a:srgbClr val="1C4885"/>
                </a:solidFill>
                <a:latin typeface="微软雅黑" pitchFamily="34" charset="-122"/>
                <a:ea typeface="微软雅黑" pitchFamily="34" charset="-122"/>
              </a:rPr>
              <a:t>《中英人寿</a:t>
            </a:r>
            <a:r>
              <a:rPr lang="zh-CN" altLang="en-US" sz="1400" b="1" dirty="0">
                <a:solidFill>
                  <a:srgbClr val="1C4885"/>
                </a:solidFill>
                <a:latin typeface="微软雅黑" pitchFamily="34" charset="-122"/>
                <a:ea typeface="微软雅黑" pitchFamily="34" charset="-122"/>
              </a:rPr>
              <a:t>爱心保</a:t>
            </a:r>
            <a:r>
              <a:rPr lang="en-US" altLang="zh-CN" sz="1400" b="1" dirty="0">
                <a:solidFill>
                  <a:srgbClr val="1C4885"/>
                </a:solidFill>
                <a:latin typeface="微软雅黑" pitchFamily="34" charset="-122"/>
                <a:ea typeface="微软雅黑" pitchFamily="34" charset="-122"/>
              </a:rPr>
              <a:t>2021</a:t>
            </a:r>
            <a:r>
              <a:rPr lang="zh-CN" altLang="en-US" sz="1400" b="1" dirty="0">
                <a:solidFill>
                  <a:srgbClr val="1C4885"/>
                </a:solidFill>
                <a:latin typeface="微软雅黑" pitchFamily="34" charset="-122"/>
                <a:ea typeface="微软雅黑" pitchFamily="34" charset="-122"/>
              </a:rPr>
              <a:t>医疗保险</a:t>
            </a:r>
            <a:r>
              <a:rPr lang="zh-CN" altLang="zh-CN" sz="1400" b="1" dirty="0">
                <a:solidFill>
                  <a:srgbClr val="1C4885"/>
                </a:solidFill>
                <a:latin typeface="微软雅黑" pitchFamily="34" charset="-122"/>
                <a:ea typeface="微软雅黑" pitchFamily="34" charset="-122"/>
              </a:rPr>
              <a:t>》</a:t>
            </a:r>
            <a:r>
              <a:rPr lang="zh-CN" altLang="en-US" sz="1400" b="1" dirty="0">
                <a:solidFill>
                  <a:srgbClr val="1C4885"/>
                </a:solidFill>
                <a:latin typeface="微软雅黑" pitchFamily="34" charset="-122"/>
                <a:ea typeface="微软雅黑" pitchFamily="34" charset="-122"/>
              </a:rPr>
              <a:t>组合而成</a:t>
            </a:r>
          </a:p>
        </p:txBody>
      </p:sp>
    </p:spTree>
    <p:extLst>
      <p:ext uri="{BB962C8B-B14F-4D97-AF65-F5344CB8AC3E}">
        <p14:creationId xmlns:p14="http://schemas.microsoft.com/office/powerpoint/2010/main" val="23737994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5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175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ppt_x"/>
                                          </p:val>
                                        </p:tav>
                                        <p:tav tm="100000">
                                          <p:val>
                                            <p:strVal val="#ppt_x"/>
                                          </p:val>
                                        </p:tav>
                                      </p:tavLst>
                                    </p:anim>
                                    <p:anim calcmode="lin" valueType="num">
                                      <p:cBhvr additive="base">
                                        <p:cTn id="32" dur="1000" fill="hold"/>
                                        <p:tgtEl>
                                          <p:spTgt spid="3"/>
                                        </p:tgtEl>
                                        <p:attrNameLst>
                                          <p:attrName>ppt_y</p:attrName>
                                        </p:attrNameLst>
                                      </p:cBhvr>
                                      <p:tavLst>
                                        <p:tav tm="0">
                                          <p:val>
                                            <p:strVal val="0-#ppt_h/2"/>
                                          </p:val>
                                        </p:tav>
                                        <p:tav tm="100000">
                                          <p:val>
                                            <p:strVal val="#ppt_y"/>
                                          </p:val>
                                        </p:tav>
                                      </p:tavLst>
                                    </p:anim>
                                  </p:childTnLst>
                                </p:cTn>
                              </p:par>
                              <p:par>
                                <p:cTn id="33" presetID="2" presetClass="entr" presetSubtype="1" decel="100000" fill="hold" nodeType="withEffect">
                                  <p:stCondLst>
                                    <p:cond delay="225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2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ppt_x"/>
                                          </p:val>
                                        </p:tav>
                                        <p:tav tm="100000">
                                          <p:val>
                                            <p:strVal val="#ppt_x"/>
                                          </p:val>
                                        </p:tav>
                                      </p:tavLst>
                                    </p:anim>
                                    <p:anim calcmode="lin" valueType="num">
                                      <p:cBhvr additive="base">
                                        <p:cTn id="40" dur="100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ppt_x"/>
                                          </p:val>
                                        </p:tav>
                                        <p:tav tm="100000">
                                          <p:val>
                                            <p:strVal val="#ppt_x"/>
                                          </p:val>
                                        </p:tav>
                                      </p:tavLst>
                                    </p:anim>
                                    <p:anim calcmode="lin" valueType="num">
                                      <p:cBhvr additive="base">
                                        <p:cTn id="44"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P spid="3"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矩形 6">
            <a:extLst>
              <a:ext uri="{FF2B5EF4-FFF2-40B4-BE49-F238E27FC236}">
                <a16:creationId xmlns:a16="http://schemas.microsoft.com/office/drawing/2014/main" id="{C1155FA9-6993-4997-90E8-E67C9DDB9D5A}"/>
              </a:ext>
            </a:extLst>
          </p:cNvPr>
          <p:cNvSpPr/>
          <p:nvPr/>
        </p:nvSpPr>
        <p:spPr>
          <a:xfrm>
            <a:off x="606532" y="139818"/>
            <a:ext cx="4540345" cy="377026"/>
          </a:xfrm>
          <a:prstGeom prst="rect">
            <a:avLst/>
          </a:prstGeom>
        </p:spPr>
        <p:txBody>
          <a:bodyPr wrap="none" lIns="68580" tIns="34290" rIns="68580" bIns="34290">
            <a:spAutoFit/>
          </a:bodyPr>
          <a:lstStyle/>
          <a:p>
            <a:r>
              <a:rPr lang="zh-CN" altLang="en-US" sz="2000" b="1" dirty="0">
                <a:solidFill>
                  <a:srgbClr val="FF0000"/>
                </a:solidFill>
                <a:latin typeface="微软雅黑" pitchFamily="34" charset="-122"/>
                <a:ea typeface="微软雅黑" pitchFamily="34" charset="-122"/>
                <a:cs typeface="+mn-ea"/>
                <a:sym typeface="微软雅黑"/>
              </a:rPr>
              <a:t>臻爱守护重大疾病保险</a:t>
            </a:r>
            <a:r>
              <a:rPr lang="en-US" altLang="zh-CN" sz="2000" b="1" dirty="0">
                <a:solidFill>
                  <a:srgbClr val="FF0000"/>
                </a:solidFill>
                <a:latin typeface="微软雅黑" pitchFamily="34" charset="-122"/>
                <a:ea typeface="微软雅黑" pitchFamily="34" charset="-122"/>
                <a:cs typeface="+mn-ea"/>
                <a:sym typeface="微软雅黑"/>
              </a:rPr>
              <a:t>——</a:t>
            </a:r>
            <a:r>
              <a:rPr lang="zh-CN" altLang="en-US" sz="2000" b="1" dirty="0">
                <a:solidFill>
                  <a:srgbClr val="FF0000"/>
                </a:solidFill>
                <a:latin typeface="微软雅黑" pitchFamily="34" charset="-122"/>
                <a:ea typeface="微软雅黑" pitchFamily="34" charset="-122"/>
                <a:cs typeface="+mn-ea"/>
                <a:sym typeface="微软雅黑"/>
              </a:rPr>
              <a:t>产品亮点四</a:t>
            </a:r>
            <a:endParaRPr lang="en-US" altLang="zh-CN" sz="2000" b="1" dirty="0">
              <a:solidFill>
                <a:srgbClr val="FF0000"/>
              </a:solidFill>
              <a:latin typeface="微软雅黑" pitchFamily="34" charset="-122"/>
              <a:ea typeface="微软雅黑" pitchFamily="34" charset="-122"/>
              <a:cs typeface="+mn-ea"/>
              <a:sym typeface="微软雅黑"/>
            </a:endParaRPr>
          </a:p>
        </p:txBody>
      </p:sp>
      <p:grpSp>
        <p:nvGrpSpPr>
          <p:cNvPr id="8" name="d5757651-b151-4379-a02a-8dc1740becd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B0E2C7D-C9CF-4161-9519-9E60C3EA981D}"/>
              </a:ext>
            </a:extLst>
          </p:cNvPr>
          <p:cNvGrpSpPr>
            <a:grpSpLocks noChangeAspect="1"/>
          </p:cNvGrpSpPr>
          <p:nvPr>
            <p:custDataLst>
              <p:tags r:id="rId1"/>
            </p:custDataLst>
          </p:nvPr>
        </p:nvGrpSpPr>
        <p:grpSpPr>
          <a:xfrm>
            <a:off x="694386" y="1324058"/>
            <a:ext cx="3096344" cy="3191025"/>
            <a:chOff x="3707521" y="1130300"/>
            <a:chExt cx="4776958" cy="4923028"/>
          </a:xfrm>
        </p:grpSpPr>
        <p:sp>
          <p:nvSpPr>
            <p:cNvPr id="9" name="íŝ1ídè">
              <a:extLst>
                <a:ext uri="{FF2B5EF4-FFF2-40B4-BE49-F238E27FC236}">
                  <a16:creationId xmlns:a16="http://schemas.microsoft.com/office/drawing/2014/main" id="{DDB7B6FA-DDB4-450A-9CEE-2EA0A870FF8A}"/>
                </a:ext>
              </a:extLst>
            </p:cNvPr>
            <p:cNvSpPr/>
            <p:nvPr/>
          </p:nvSpPr>
          <p:spPr bwMode="auto">
            <a:xfrm>
              <a:off x="5494065" y="4963424"/>
              <a:ext cx="2012871" cy="1089904"/>
            </a:xfrm>
            <a:custGeom>
              <a:avLst/>
              <a:gdLst>
                <a:gd name="T0" fmla="*/ 589 w 603"/>
                <a:gd name="T1" fmla="*/ 109 h 327"/>
                <a:gd name="T2" fmla="*/ 277 w 603"/>
                <a:gd name="T3" fmla="*/ 30 h 327"/>
                <a:gd name="T4" fmla="*/ 14 w 603"/>
                <a:gd name="T5" fmla="*/ 218 h 327"/>
                <a:gd name="T6" fmla="*/ 327 w 603"/>
                <a:gd name="T7" fmla="*/ 297 h 327"/>
                <a:gd name="T8" fmla="*/ 589 w 603"/>
                <a:gd name="T9" fmla="*/ 109 h 327"/>
              </a:gdLst>
              <a:ahLst/>
              <a:cxnLst>
                <a:cxn ang="0">
                  <a:pos x="T0" y="T1"/>
                </a:cxn>
                <a:cxn ang="0">
                  <a:pos x="T2" y="T3"/>
                </a:cxn>
                <a:cxn ang="0">
                  <a:pos x="T4" y="T5"/>
                </a:cxn>
                <a:cxn ang="0">
                  <a:pos x="T6" y="T7"/>
                </a:cxn>
                <a:cxn ang="0">
                  <a:pos x="T8" y="T9"/>
                </a:cxn>
              </a:cxnLst>
              <a:rect l="0" t="0" r="r" b="b"/>
              <a:pathLst>
                <a:path w="603" h="327">
                  <a:moveTo>
                    <a:pt x="589" y="109"/>
                  </a:moveTo>
                  <a:cubicBezTo>
                    <a:pt x="576" y="36"/>
                    <a:pt x="435" y="0"/>
                    <a:pt x="277" y="30"/>
                  </a:cubicBezTo>
                  <a:cubicBezTo>
                    <a:pt x="118" y="60"/>
                    <a:pt x="0" y="144"/>
                    <a:pt x="14" y="218"/>
                  </a:cubicBezTo>
                  <a:cubicBezTo>
                    <a:pt x="28" y="292"/>
                    <a:pt x="168" y="327"/>
                    <a:pt x="327" y="297"/>
                  </a:cubicBezTo>
                  <a:cubicBezTo>
                    <a:pt x="486" y="267"/>
                    <a:pt x="603" y="183"/>
                    <a:pt x="589" y="109"/>
                  </a:cubicBezTo>
                  <a:close/>
                </a:path>
              </a:pathLst>
            </a:custGeom>
            <a:solidFill>
              <a:srgbClr val="FFE5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ŝḷiḋé">
              <a:extLst>
                <a:ext uri="{FF2B5EF4-FFF2-40B4-BE49-F238E27FC236}">
                  <a16:creationId xmlns:a16="http://schemas.microsoft.com/office/drawing/2014/main" id="{E829853C-C925-4B39-AADB-2C349F691C5A}"/>
                </a:ext>
              </a:extLst>
            </p:cNvPr>
            <p:cNvSpPr/>
            <p:nvPr/>
          </p:nvSpPr>
          <p:spPr bwMode="auto">
            <a:xfrm>
              <a:off x="5526168" y="1870279"/>
              <a:ext cx="224722" cy="263246"/>
            </a:xfrm>
            <a:custGeom>
              <a:avLst/>
              <a:gdLst>
                <a:gd name="T0" fmla="*/ 64 w 67"/>
                <a:gd name="T1" fmla="*/ 35 h 79"/>
                <a:gd name="T2" fmla="*/ 28 w 67"/>
                <a:gd name="T3" fmla="*/ 2 h 79"/>
                <a:gd name="T4" fmla="*/ 3 w 67"/>
                <a:gd name="T5" fmla="*/ 44 h 79"/>
                <a:gd name="T6" fmla="*/ 39 w 67"/>
                <a:gd name="T7" fmla="*/ 76 h 79"/>
                <a:gd name="T8" fmla="*/ 64 w 67"/>
                <a:gd name="T9" fmla="*/ 35 h 79"/>
              </a:gdLst>
              <a:ahLst/>
              <a:cxnLst>
                <a:cxn ang="0">
                  <a:pos x="T0" y="T1"/>
                </a:cxn>
                <a:cxn ang="0">
                  <a:pos x="T2" y="T3"/>
                </a:cxn>
                <a:cxn ang="0">
                  <a:pos x="T4" y="T5"/>
                </a:cxn>
                <a:cxn ang="0">
                  <a:pos x="T6" y="T7"/>
                </a:cxn>
                <a:cxn ang="0">
                  <a:pos x="T8" y="T9"/>
                </a:cxn>
              </a:cxnLst>
              <a:rect l="0" t="0" r="r" b="b"/>
              <a:pathLst>
                <a:path w="67" h="79">
                  <a:moveTo>
                    <a:pt x="64" y="35"/>
                  </a:moveTo>
                  <a:cubicBezTo>
                    <a:pt x="61" y="14"/>
                    <a:pt x="45" y="0"/>
                    <a:pt x="28" y="2"/>
                  </a:cubicBezTo>
                  <a:cubicBezTo>
                    <a:pt x="11" y="4"/>
                    <a:pt x="0" y="23"/>
                    <a:pt x="3" y="44"/>
                  </a:cubicBezTo>
                  <a:cubicBezTo>
                    <a:pt x="6" y="64"/>
                    <a:pt x="22" y="79"/>
                    <a:pt x="39" y="76"/>
                  </a:cubicBezTo>
                  <a:cubicBezTo>
                    <a:pt x="55" y="74"/>
                    <a:pt x="67" y="55"/>
                    <a:pt x="64" y="35"/>
                  </a:cubicBezTo>
                  <a:close/>
                </a:path>
              </a:pathLst>
            </a:custGeom>
            <a:solidFill>
              <a:srgbClr val="D9A4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íṩļíḑê">
              <a:extLst>
                <a:ext uri="{FF2B5EF4-FFF2-40B4-BE49-F238E27FC236}">
                  <a16:creationId xmlns:a16="http://schemas.microsoft.com/office/drawing/2014/main" id="{CACFF46E-AD27-4920-90BE-E895A8015E11}"/>
                </a:ext>
              </a:extLst>
            </p:cNvPr>
            <p:cNvSpPr/>
            <p:nvPr/>
          </p:nvSpPr>
          <p:spPr bwMode="auto">
            <a:xfrm>
              <a:off x="6919447" y="4229865"/>
              <a:ext cx="322637" cy="770477"/>
            </a:xfrm>
            <a:custGeom>
              <a:avLst/>
              <a:gdLst>
                <a:gd name="T0" fmla="*/ 5 w 97"/>
                <a:gd name="T1" fmla="*/ 167 h 231"/>
                <a:gd name="T2" fmla="*/ 28 w 97"/>
                <a:gd name="T3" fmla="*/ 215 h 231"/>
                <a:gd name="T4" fmla="*/ 52 w 97"/>
                <a:gd name="T5" fmla="*/ 205 h 231"/>
                <a:gd name="T6" fmla="*/ 49 w 97"/>
                <a:gd name="T7" fmla="*/ 198 h 231"/>
                <a:gd name="T8" fmla="*/ 72 w 97"/>
                <a:gd name="T9" fmla="*/ 194 h 231"/>
                <a:gd name="T10" fmla="*/ 83 w 97"/>
                <a:gd name="T11" fmla="*/ 185 h 231"/>
                <a:gd name="T12" fmla="*/ 81 w 97"/>
                <a:gd name="T13" fmla="*/ 146 h 231"/>
                <a:gd name="T14" fmla="*/ 84 w 97"/>
                <a:gd name="T15" fmla="*/ 141 h 231"/>
                <a:gd name="T16" fmla="*/ 92 w 97"/>
                <a:gd name="T17" fmla="*/ 130 h 231"/>
                <a:gd name="T18" fmla="*/ 85 w 97"/>
                <a:gd name="T19" fmla="*/ 53 h 231"/>
                <a:gd name="T20" fmla="*/ 41 w 97"/>
                <a:gd name="T21" fmla="*/ 1 h 231"/>
                <a:gd name="T22" fmla="*/ 36 w 97"/>
                <a:gd name="T23" fmla="*/ 1 h 231"/>
                <a:gd name="T24" fmla="*/ 33 w 97"/>
                <a:gd name="T25" fmla="*/ 4 h 231"/>
                <a:gd name="T26" fmla="*/ 0 w 97"/>
                <a:gd name="T27" fmla="*/ 155 h 231"/>
                <a:gd name="T28" fmla="*/ 5 w 97"/>
                <a:gd name="T29" fmla="*/ 1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231">
                  <a:moveTo>
                    <a:pt x="5" y="167"/>
                  </a:moveTo>
                  <a:cubicBezTo>
                    <a:pt x="17" y="174"/>
                    <a:pt x="24" y="203"/>
                    <a:pt x="28" y="215"/>
                  </a:cubicBezTo>
                  <a:cubicBezTo>
                    <a:pt x="34" y="231"/>
                    <a:pt x="58" y="221"/>
                    <a:pt x="52" y="205"/>
                  </a:cubicBezTo>
                  <a:cubicBezTo>
                    <a:pt x="51" y="203"/>
                    <a:pt x="50" y="200"/>
                    <a:pt x="49" y="198"/>
                  </a:cubicBezTo>
                  <a:cubicBezTo>
                    <a:pt x="57" y="196"/>
                    <a:pt x="65" y="193"/>
                    <a:pt x="72" y="194"/>
                  </a:cubicBezTo>
                  <a:cubicBezTo>
                    <a:pt x="77" y="194"/>
                    <a:pt x="83" y="191"/>
                    <a:pt x="83" y="185"/>
                  </a:cubicBezTo>
                  <a:cubicBezTo>
                    <a:pt x="83" y="173"/>
                    <a:pt x="76" y="157"/>
                    <a:pt x="81" y="146"/>
                  </a:cubicBezTo>
                  <a:cubicBezTo>
                    <a:pt x="82" y="144"/>
                    <a:pt x="83" y="142"/>
                    <a:pt x="84" y="141"/>
                  </a:cubicBezTo>
                  <a:cubicBezTo>
                    <a:pt x="89" y="140"/>
                    <a:pt x="93" y="137"/>
                    <a:pt x="92" y="130"/>
                  </a:cubicBezTo>
                  <a:cubicBezTo>
                    <a:pt x="88" y="103"/>
                    <a:pt x="97" y="78"/>
                    <a:pt x="85" y="53"/>
                  </a:cubicBezTo>
                  <a:cubicBezTo>
                    <a:pt x="76" y="35"/>
                    <a:pt x="59" y="11"/>
                    <a:pt x="41" y="1"/>
                  </a:cubicBezTo>
                  <a:cubicBezTo>
                    <a:pt x="40" y="0"/>
                    <a:pt x="38" y="0"/>
                    <a:pt x="36" y="1"/>
                  </a:cubicBezTo>
                  <a:cubicBezTo>
                    <a:pt x="35" y="1"/>
                    <a:pt x="34" y="2"/>
                    <a:pt x="33" y="4"/>
                  </a:cubicBezTo>
                  <a:cubicBezTo>
                    <a:pt x="17" y="53"/>
                    <a:pt x="12" y="105"/>
                    <a:pt x="0" y="155"/>
                  </a:cubicBezTo>
                  <a:cubicBezTo>
                    <a:pt x="0" y="159"/>
                    <a:pt x="2" y="165"/>
                    <a:pt x="5" y="167"/>
                  </a:cubicBezTo>
                  <a:close/>
                </a:path>
              </a:pathLst>
            </a:custGeom>
            <a:solidFill>
              <a:srgbClr val="C5D3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iṥlíďe">
              <a:extLst>
                <a:ext uri="{FF2B5EF4-FFF2-40B4-BE49-F238E27FC236}">
                  <a16:creationId xmlns:a16="http://schemas.microsoft.com/office/drawing/2014/main" id="{BEB45D05-E12C-4C0A-82EE-64E5CB414BE7}"/>
                </a:ext>
              </a:extLst>
            </p:cNvPr>
            <p:cNvSpPr/>
            <p:nvPr/>
          </p:nvSpPr>
          <p:spPr bwMode="auto">
            <a:xfrm>
              <a:off x="6935499" y="4233076"/>
              <a:ext cx="277693" cy="730348"/>
            </a:xfrm>
            <a:custGeom>
              <a:avLst/>
              <a:gdLst>
                <a:gd name="T0" fmla="*/ 33 w 83"/>
                <a:gd name="T1" fmla="*/ 219 h 219"/>
                <a:gd name="T2" fmla="*/ 29 w 83"/>
                <a:gd name="T3" fmla="*/ 216 h 219"/>
                <a:gd name="T4" fmla="*/ 26 w 83"/>
                <a:gd name="T5" fmla="*/ 206 h 219"/>
                <a:gd name="T6" fmla="*/ 1 w 83"/>
                <a:gd name="T7" fmla="*/ 160 h 219"/>
                <a:gd name="T8" fmla="*/ 0 w 83"/>
                <a:gd name="T9" fmla="*/ 157 h 219"/>
                <a:gd name="T10" fmla="*/ 12 w 83"/>
                <a:gd name="T11" fmla="*/ 94 h 219"/>
                <a:gd name="T12" fmla="*/ 34 w 83"/>
                <a:gd name="T13" fmla="*/ 0 h 219"/>
                <a:gd name="T14" fmla="*/ 76 w 83"/>
                <a:gd name="T15" fmla="*/ 50 h 219"/>
                <a:gd name="T16" fmla="*/ 82 w 83"/>
                <a:gd name="T17" fmla="*/ 97 h 219"/>
                <a:gd name="T18" fmla="*/ 83 w 83"/>
                <a:gd name="T19" fmla="*/ 130 h 219"/>
                <a:gd name="T20" fmla="*/ 83 w 83"/>
                <a:gd name="T21" fmla="*/ 131 h 219"/>
                <a:gd name="T22" fmla="*/ 81 w 83"/>
                <a:gd name="T23" fmla="*/ 131 h 219"/>
                <a:gd name="T24" fmla="*/ 76 w 83"/>
                <a:gd name="T25" fmla="*/ 132 h 219"/>
                <a:gd name="T26" fmla="*/ 74 w 83"/>
                <a:gd name="T27" fmla="*/ 137 h 219"/>
                <a:gd name="T28" fmla="*/ 71 w 83"/>
                <a:gd name="T29" fmla="*/ 142 h 219"/>
                <a:gd name="T30" fmla="*/ 71 w 83"/>
                <a:gd name="T31" fmla="*/ 172 h 219"/>
                <a:gd name="T32" fmla="*/ 73 w 83"/>
                <a:gd name="T33" fmla="*/ 186 h 219"/>
                <a:gd name="T34" fmla="*/ 70 w 83"/>
                <a:gd name="T35" fmla="*/ 187 h 219"/>
                <a:gd name="T36" fmla="*/ 67 w 83"/>
                <a:gd name="T37" fmla="*/ 187 h 219"/>
                <a:gd name="T38" fmla="*/ 48 w 83"/>
                <a:gd name="T39" fmla="*/ 191 h 219"/>
                <a:gd name="T40" fmla="*/ 43 w 83"/>
                <a:gd name="T41" fmla="*/ 192 h 219"/>
                <a:gd name="T42" fmla="*/ 34 w 83"/>
                <a:gd name="T43" fmla="*/ 194 h 219"/>
                <a:gd name="T44" fmla="*/ 37 w 83"/>
                <a:gd name="T45" fmla="*/ 202 h 219"/>
                <a:gd name="T46" fmla="*/ 40 w 83"/>
                <a:gd name="T47" fmla="*/ 210 h 219"/>
                <a:gd name="T48" fmla="*/ 39 w 83"/>
                <a:gd name="T49" fmla="*/ 216 h 219"/>
                <a:gd name="T50" fmla="*/ 33 w 83"/>
                <a:gd name="T51"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219">
                  <a:moveTo>
                    <a:pt x="33" y="219"/>
                  </a:moveTo>
                  <a:cubicBezTo>
                    <a:pt x="31" y="219"/>
                    <a:pt x="30" y="218"/>
                    <a:pt x="29" y="216"/>
                  </a:cubicBezTo>
                  <a:cubicBezTo>
                    <a:pt x="28" y="213"/>
                    <a:pt x="27" y="210"/>
                    <a:pt x="26" y="206"/>
                  </a:cubicBezTo>
                  <a:cubicBezTo>
                    <a:pt x="21" y="189"/>
                    <a:pt x="14" y="168"/>
                    <a:pt x="1" y="160"/>
                  </a:cubicBezTo>
                  <a:cubicBezTo>
                    <a:pt x="0" y="160"/>
                    <a:pt x="0" y="158"/>
                    <a:pt x="0" y="157"/>
                  </a:cubicBezTo>
                  <a:cubicBezTo>
                    <a:pt x="5" y="136"/>
                    <a:pt x="9" y="115"/>
                    <a:pt x="12" y="94"/>
                  </a:cubicBezTo>
                  <a:cubicBezTo>
                    <a:pt x="18" y="63"/>
                    <a:pt x="24" y="30"/>
                    <a:pt x="34" y="0"/>
                  </a:cubicBezTo>
                  <a:cubicBezTo>
                    <a:pt x="50" y="11"/>
                    <a:pt x="66" y="33"/>
                    <a:pt x="76" y="50"/>
                  </a:cubicBezTo>
                  <a:cubicBezTo>
                    <a:pt x="83" y="65"/>
                    <a:pt x="82" y="80"/>
                    <a:pt x="82" y="97"/>
                  </a:cubicBezTo>
                  <a:cubicBezTo>
                    <a:pt x="82" y="107"/>
                    <a:pt x="81" y="118"/>
                    <a:pt x="83" y="130"/>
                  </a:cubicBezTo>
                  <a:cubicBezTo>
                    <a:pt x="83" y="131"/>
                    <a:pt x="83" y="131"/>
                    <a:pt x="83" y="131"/>
                  </a:cubicBezTo>
                  <a:cubicBezTo>
                    <a:pt x="83" y="131"/>
                    <a:pt x="82" y="131"/>
                    <a:pt x="81" y="131"/>
                  </a:cubicBezTo>
                  <a:cubicBezTo>
                    <a:pt x="76" y="132"/>
                    <a:pt x="76" y="132"/>
                    <a:pt x="76" y="132"/>
                  </a:cubicBezTo>
                  <a:cubicBezTo>
                    <a:pt x="74" y="137"/>
                    <a:pt x="74" y="137"/>
                    <a:pt x="74" y="137"/>
                  </a:cubicBezTo>
                  <a:cubicBezTo>
                    <a:pt x="73" y="138"/>
                    <a:pt x="72" y="140"/>
                    <a:pt x="71" y="142"/>
                  </a:cubicBezTo>
                  <a:cubicBezTo>
                    <a:pt x="67" y="151"/>
                    <a:pt x="69" y="162"/>
                    <a:pt x="71" y="172"/>
                  </a:cubicBezTo>
                  <a:cubicBezTo>
                    <a:pt x="72" y="177"/>
                    <a:pt x="73" y="182"/>
                    <a:pt x="73" y="186"/>
                  </a:cubicBezTo>
                  <a:cubicBezTo>
                    <a:pt x="73" y="187"/>
                    <a:pt x="71" y="187"/>
                    <a:pt x="70" y="187"/>
                  </a:cubicBezTo>
                  <a:cubicBezTo>
                    <a:pt x="69" y="187"/>
                    <a:pt x="68" y="187"/>
                    <a:pt x="67" y="187"/>
                  </a:cubicBezTo>
                  <a:cubicBezTo>
                    <a:pt x="60" y="187"/>
                    <a:pt x="54" y="189"/>
                    <a:pt x="48" y="191"/>
                  </a:cubicBezTo>
                  <a:cubicBezTo>
                    <a:pt x="46" y="191"/>
                    <a:pt x="45" y="192"/>
                    <a:pt x="43" y="192"/>
                  </a:cubicBezTo>
                  <a:cubicBezTo>
                    <a:pt x="34" y="194"/>
                    <a:pt x="34" y="194"/>
                    <a:pt x="34" y="194"/>
                  </a:cubicBezTo>
                  <a:cubicBezTo>
                    <a:pt x="37" y="202"/>
                    <a:pt x="37" y="202"/>
                    <a:pt x="37" y="202"/>
                  </a:cubicBezTo>
                  <a:cubicBezTo>
                    <a:pt x="38" y="205"/>
                    <a:pt x="39" y="208"/>
                    <a:pt x="40" y="210"/>
                  </a:cubicBezTo>
                  <a:cubicBezTo>
                    <a:pt x="41" y="212"/>
                    <a:pt x="40" y="214"/>
                    <a:pt x="39" y="216"/>
                  </a:cubicBezTo>
                  <a:cubicBezTo>
                    <a:pt x="38" y="217"/>
                    <a:pt x="36" y="219"/>
                    <a:pt x="33" y="219"/>
                  </a:cubicBezTo>
                  <a:close/>
                </a:path>
              </a:pathLst>
            </a:custGeom>
            <a:solidFill>
              <a:srgbClr val="DBEA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ṣľiḍê">
              <a:extLst>
                <a:ext uri="{FF2B5EF4-FFF2-40B4-BE49-F238E27FC236}">
                  <a16:creationId xmlns:a16="http://schemas.microsoft.com/office/drawing/2014/main" id="{4B4C826A-610A-454F-B3E1-FF0F84E8F7F3}"/>
                </a:ext>
              </a:extLst>
            </p:cNvPr>
            <p:cNvSpPr/>
            <p:nvPr/>
          </p:nvSpPr>
          <p:spPr bwMode="auto">
            <a:xfrm>
              <a:off x="7012547" y="4632761"/>
              <a:ext cx="126808" cy="324242"/>
            </a:xfrm>
            <a:custGeom>
              <a:avLst/>
              <a:gdLst>
                <a:gd name="T0" fmla="*/ 6 w 38"/>
                <a:gd name="T1" fmla="*/ 1 h 97"/>
                <a:gd name="T2" fmla="*/ 7 w 38"/>
                <a:gd name="T3" fmla="*/ 1 h 97"/>
                <a:gd name="T4" fmla="*/ 38 w 38"/>
                <a:gd name="T5" fmla="*/ 73 h 97"/>
                <a:gd name="T6" fmla="*/ 21 w 38"/>
                <a:gd name="T7" fmla="*/ 77 h 97"/>
                <a:gd name="T8" fmla="*/ 24 w 38"/>
                <a:gd name="T9" fmla="*/ 84 h 97"/>
                <a:gd name="T10" fmla="*/ 22 w 38"/>
                <a:gd name="T11" fmla="*/ 97 h 97"/>
                <a:gd name="T12" fmla="*/ 6 w 38"/>
                <a:gd name="T13" fmla="*/ 1 h 97"/>
              </a:gdLst>
              <a:ahLst/>
              <a:cxnLst>
                <a:cxn ang="0">
                  <a:pos x="T0" y="T1"/>
                </a:cxn>
                <a:cxn ang="0">
                  <a:pos x="T2" y="T3"/>
                </a:cxn>
                <a:cxn ang="0">
                  <a:pos x="T4" y="T5"/>
                </a:cxn>
                <a:cxn ang="0">
                  <a:pos x="T6" y="T7"/>
                </a:cxn>
                <a:cxn ang="0">
                  <a:pos x="T8" y="T9"/>
                </a:cxn>
                <a:cxn ang="0">
                  <a:pos x="T10" y="T11"/>
                </a:cxn>
                <a:cxn ang="0">
                  <a:pos x="T12" y="T13"/>
                </a:cxn>
              </a:cxnLst>
              <a:rect l="0" t="0" r="r" b="b"/>
              <a:pathLst>
                <a:path w="38" h="97">
                  <a:moveTo>
                    <a:pt x="6" y="1"/>
                  </a:moveTo>
                  <a:cubicBezTo>
                    <a:pt x="6" y="0"/>
                    <a:pt x="7" y="0"/>
                    <a:pt x="7" y="1"/>
                  </a:cubicBezTo>
                  <a:cubicBezTo>
                    <a:pt x="10" y="31"/>
                    <a:pt x="23" y="50"/>
                    <a:pt x="38" y="73"/>
                  </a:cubicBezTo>
                  <a:cubicBezTo>
                    <a:pt x="32" y="74"/>
                    <a:pt x="27" y="75"/>
                    <a:pt x="21" y="77"/>
                  </a:cubicBezTo>
                  <a:cubicBezTo>
                    <a:pt x="22" y="79"/>
                    <a:pt x="23" y="82"/>
                    <a:pt x="24" y="84"/>
                  </a:cubicBezTo>
                  <a:cubicBezTo>
                    <a:pt x="26" y="89"/>
                    <a:pt x="25" y="93"/>
                    <a:pt x="22" y="97"/>
                  </a:cubicBezTo>
                  <a:cubicBezTo>
                    <a:pt x="8" y="66"/>
                    <a:pt x="0" y="30"/>
                    <a:pt x="6" y="1"/>
                  </a:cubicBezTo>
                  <a:close/>
                </a:path>
              </a:pathLst>
            </a:custGeom>
            <a:solidFill>
              <a:srgbClr val="C5D3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ï$ḷïďê">
              <a:extLst>
                <a:ext uri="{FF2B5EF4-FFF2-40B4-BE49-F238E27FC236}">
                  <a16:creationId xmlns:a16="http://schemas.microsoft.com/office/drawing/2014/main" id="{76D68699-A105-46F9-BE9D-02D682ED984B}"/>
                </a:ext>
              </a:extLst>
            </p:cNvPr>
            <p:cNvSpPr/>
            <p:nvPr/>
          </p:nvSpPr>
          <p:spPr bwMode="auto">
            <a:xfrm>
              <a:off x="6922658" y="4759568"/>
              <a:ext cx="139649" cy="216697"/>
            </a:xfrm>
            <a:custGeom>
              <a:avLst/>
              <a:gdLst>
                <a:gd name="T0" fmla="*/ 4 w 42"/>
                <a:gd name="T1" fmla="*/ 8 h 65"/>
                <a:gd name="T2" fmla="*/ 0 w 42"/>
                <a:gd name="T3" fmla="*/ 0 h 65"/>
                <a:gd name="T4" fmla="*/ 1 w 42"/>
                <a:gd name="T5" fmla="*/ 0 h 65"/>
                <a:gd name="T6" fmla="*/ 22 w 42"/>
                <a:gd name="T7" fmla="*/ 28 h 65"/>
                <a:gd name="T8" fmla="*/ 31 w 42"/>
                <a:gd name="T9" fmla="*/ 49 h 65"/>
                <a:gd name="T10" fmla="*/ 42 w 42"/>
                <a:gd name="T11" fmla="*/ 64 h 65"/>
                <a:gd name="T12" fmla="*/ 27 w 42"/>
                <a:gd name="T13" fmla="*/ 56 h 65"/>
                <a:gd name="T14" fmla="*/ 4 w 42"/>
                <a:gd name="T15" fmla="*/ 8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5">
                  <a:moveTo>
                    <a:pt x="4" y="8"/>
                  </a:moveTo>
                  <a:cubicBezTo>
                    <a:pt x="2" y="6"/>
                    <a:pt x="0" y="3"/>
                    <a:pt x="0" y="0"/>
                  </a:cubicBezTo>
                  <a:cubicBezTo>
                    <a:pt x="0" y="0"/>
                    <a:pt x="0" y="0"/>
                    <a:pt x="1" y="0"/>
                  </a:cubicBezTo>
                  <a:cubicBezTo>
                    <a:pt x="11" y="4"/>
                    <a:pt x="17" y="18"/>
                    <a:pt x="22" y="28"/>
                  </a:cubicBezTo>
                  <a:cubicBezTo>
                    <a:pt x="25" y="35"/>
                    <a:pt x="28" y="42"/>
                    <a:pt x="31" y="49"/>
                  </a:cubicBezTo>
                  <a:cubicBezTo>
                    <a:pt x="34" y="55"/>
                    <a:pt x="38" y="59"/>
                    <a:pt x="42" y="64"/>
                  </a:cubicBezTo>
                  <a:cubicBezTo>
                    <a:pt x="36" y="65"/>
                    <a:pt x="30" y="64"/>
                    <a:pt x="27" y="56"/>
                  </a:cubicBezTo>
                  <a:cubicBezTo>
                    <a:pt x="23" y="44"/>
                    <a:pt x="16" y="15"/>
                    <a:pt x="4" y="8"/>
                  </a:cubicBezTo>
                  <a:close/>
                </a:path>
              </a:pathLst>
            </a:custGeom>
            <a:solidFill>
              <a:srgbClr val="C5D3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ṣļíḓé">
              <a:extLst>
                <a:ext uri="{FF2B5EF4-FFF2-40B4-BE49-F238E27FC236}">
                  <a16:creationId xmlns:a16="http://schemas.microsoft.com/office/drawing/2014/main" id="{2825E6E0-48A2-4F2F-8385-F2B40385FB4F}"/>
                </a:ext>
              </a:extLst>
            </p:cNvPr>
            <p:cNvSpPr/>
            <p:nvPr/>
          </p:nvSpPr>
          <p:spPr bwMode="auto">
            <a:xfrm>
              <a:off x="7002916" y="4250732"/>
              <a:ext cx="216697" cy="601935"/>
            </a:xfrm>
            <a:custGeom>
              <a:avLst/>
              <a:gdLst>
                <a:gd name="T0" fmla="*/ 29 w 65"/>
                <a:gd name="T1" fmla="*/ 123 h 181"/>
                <a:gd name="T2" fmla="*/ 17 w 65"/>
                <a:gd name="T3" fmla="*/ 103 h 181"/>
                <a:gd name="T4" fmla="*/ 6 w 65"/>
                <a:gd name="T5" fmla="*/ 73 h 181"/>
                <a:gd name="T6" fmla="*/ 8 w 65"/>
                <a:gd name="T7" fmla="*/ 71 h 181"/>
                <a:gd name="T8" fmla="*/ 0 w 65"/>
                <a:gd name="T9" fmla="*/ 29 h 181"/>
                <a:gd name="T10" fmla="*/ 0 w 65"/>
                <a:gd name="T11" fmla="*/ 29 h 181"/>
                <a:gd name="T12" fmla="*/ 6 w 65"/>
                <a:gd name="T13" fmla="*/ 6 h 181"/>
                <a:gd name="T14" fmla="*/ 9 w 65"/>
                <a:gd name="T15" fmla="*/ 6 h 181"/>
                <a:gd name="T16" fmla="*/ 16 w 65"/>
                <a:gd name="T17" fmla="*/ 3 h 181"/>
                <a:gd name="T18" fmla="*/ 23 w 65"/>
                <a:gd name="T19" fmla="*/ 5 h 181"/>
                <a:gd name="T20" fmla="*/ 23 w 65"/>
                <a:gd name="T21" fmla="*/ 0 h 181"/>
                <a:gd name="T22" fmla="*/ 35 w 65"/>
                <a:gd name="T23" fmla="*/ 11 h 181"/>
                <a:gd name="T24" fmla="*/ 39 w 65"/>
                <a:gd name="T25" fmla="*/ 26 h 181"/>
                <a:gd name="T26" fmla="*/ 42 w 65"/>
                <a:gd name="T27" fmla="*/ 30 h 181"/>
                <a:gd name="T28" fmla="*/ 49 w 65"/>
                <a:gd name="T29" fmla="*/ 74 h 181"/>
                <a:gd name="T30" fmla="*/ 48 w 65"/>
                <a:gd name="T31" fmla="*/ 74 h 181"/>
                <a:gd name="T32" fmla="*/ 34 w 65"/>
                <a:gd name="T33" fmla="*/ 59 h 181"/>
                <a:gd name="T34" fmla="*/ 31 w 65"/>
                <a:gd name="T35" fmla="*/ 55 h 181"/>
                <a:gd name="T36" fmla="*/ 27 w 65"/>
                <a:gd name="T37" fmla="*/ 55 h 181"/>
                <a:gd name="T38" fmla="*/ 26 w 65"/>
                <a:gd name="T39" fmla="*/ 55 h 181"/>
                <a:gd name="T40" fmla="*/ 65 w 65"/>
                <a:gd name="T41" fmla="*/ 132 h 181"/>
                <a:gd name="T42" fmla="*/ 59 w 65"/>
                <a:gd name="T43" fmla="*/ 135 h 181"/>
                <a:gd name="T44" fmla="*/ 56 w 65"/>
                <a:gd name="T45" fmla="*/ 140 h 181"/>
                <a:gd name="T46" fmla="*/ 58 w 65"/>
                <a:gd name="T47" fmla="*/ 179 h 181"/>
                <a:gd name="T48" fmla="*/ 58 w 65"/>
                <a:gd name="T49" fmla="*/ 181 h 181"/>
                <a:gd name="T50" fmla="*/ 31 w 65"/>
                <a:gd name="T51" fmla="*/ 130 h 181"/>
                <a:gd name="T52" fmla="*/ 29 w 65"/>
                <a:gd name="T53" fmla="*/ 12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81">
                  <a:moveTo>
                    <a:pt x="29" y="123"/>
                  </a:moveTo>
                  <a:cubicBezTo>
                    <a:pt x="22" y="119"/>
                    <a:pt x="20" y="111"/>
                    <a:pt x="17" y="103"/>
                  </a:cubicBezTo>
                  <a:cubicBezTo>
                    <a:pt x="13" y="93"/>
                    <a:pt x="8" y="84"/>
                    <a:pt x="6" y="73"/>
                  </a:cubicBezTo>
                  <a:cubicBezTo>
                    <a:pt x="5" y="72"/>
                    <a:pt x="7" y="71"/>
                    <a:pt x="8" y="71"/>
                  </a:cubicBezTo>
                  <a:cubicBezTo>
                    <a:pt x="3" y="57"/>
                    <a:pt x="2" y="43"/>
                    <a:pt x="0" y="29"/>
                  </a:cubicBezTo>
                  <a:cubicBezTo>
                    <a:pt x="0" y="29"/>
                    <a:pt x="0" y="29"/>
                    <a:pt x="0" y="29"/>
                  </a:cubicBezTo>
                  <a:cubicBezTo>
                    <a:pt x="1" y="21"/>
                    <a:pt x="4" y="14"/>
                    <a:pt x="6" y="6"/>
                  </a:cubicBezTo>
                  <a:cubicBezTo>
                    <a:pt x="7" y="6"/>
                    <a:pt x="8" y="6"/>
                    <a:pt x="9" y="6"/>
                  </a:cubicBezTo>
                  <a:cubicBezTo>
                    <a:pt x="10" y="4"/>
                    <a:pt x="13" y="3"/>
                    <a:pt x="16" y="3"/>
                  </a:cubicBezTo>
                  <a:cubicBezTo>
                    <a:pt x="18" y="3"/>
                    <a:pt x="21" y="4"/>
                    <a:pt x="23" y="5"/>
                  </a:cubicBezTo>
                  <a:cubicBezTo>
                    <a:pt x="23" y="3"/>
                    <a:pt x="23" y="2"/>
                    <a:pt x="23" y="0"/>
                  </a:cubicBezTo>
                  <a:cubicBezTo>
                    <a:pt x="27" y="3"/>
                    <a:pt x="31" y="7"/>
                    <a:pt x="35" y="11"/>
                  </a:cubicBezTo>
                  <a:cubicBezTo>
                    <a:pt x="37" y="16"/>
                    <a:pt x="38" y="21"/>
                    <a:pt x="39" y="26"/>
                  </a:cubicBezTo>
                  <a:cubicBezTo>
                    <a:pt x="40" y="27"/>
                    <a:pt x="41" y="29"/>
                    <a:pt x="42" y="30"/>
                  </a:cubicBezTo>
                  <a:cubicBezTo>
                    <a:pt x="49" y="45"/>
                    <a:pt x="47" y="58"/>
                    <a:pt x="49" y="74"/>
                  </a:cubicBezTo>
                  <a:cubicBezTo>
                    <a:pt x="49" y="74"/>
                    <a:pt x="48" y="75"/>
                    <a:pt x="48" y="74"/>
                  </a:cubicBezTo>
                  <a:cubicBezTo>
                    <a:pt x="44" y="68"/>
                    <a:pt x="38" y="64"/>
                    <a:pt x="34" y="59"/>
                  </a:cubicBezTo>
                  <a:cubicBezTo>
                    <a:pt x="33" y="58"/>
                    <a:pt x="32" y="56"/>
                    <a:pt x="31" y="55"/>
                  </a:cubicBezTo>
                  <a:cubicBezTo>
                    <a:pt x="30" y="55"/>
                    <a:pt x="28" y="55"/>
                    <a:pt x="27" y="55"/>
                  </a:cubicBezTo>
                  <a:cubicBezTo>
                    <a:pt x="27" y="55"/>
                    <a:pt x="26" y="55"/>
                    <a:pt x="26" y="55"/>
                  </a:cubicBezTo>
                  <a:cubicBezTo>
                    <a:pt x="33" y="83"/>
                    <a:pt x="43" y="110"/>
                    <a:pt x="65" y="132"/>
                  </a:cubicBezTo>
                  <a:cubicBezTo>
                    <a:pt x="64" y="133"/>
                    <a:pt x="61" y="134"/>
                    <a:pt x="59" y="135"/>
                  </a:cubicBezTo>
                  <a:cubicBezTo>
                    <a:pt x="58" y="136"/>
                    <a:pt x="57" y="138"/>
                    <a:pt x="56" y="140"/>
                  </a:cubicBezTo>
                  <a:cubicBezTo>
                    <a:pt x="51" y="151"/>
                    <a:pt x="58" y="167"/>
                    <a:pt x="58" y="179"/>
                  </a:cubicBezTo>
                  <a:cubicBezTo>
                    <a:pt x="58" y="180"/>
                    <a:pt x="58" y="181"/>
                    <a:pt x="58" y="181"/>
                  </a:cubicBezTo>
                  <a:cubicBezTo>
                    <a:pt x="46" y="165"/>
                    <a:pt x="36" y="146"/>
                    <a:pt x="31" y="130"/>
                  </a:cubicBezTo>
                  <a:cubicBezTo>
                    <a:pt x="31" y="128"/>
                    <a:pt x="30" y="125"/>
                    <a:pt x="29" y="123"/>
                  </a:cubicBezTo>
                  <a:close/>
                </a:path>
              </a:pathLst>
            </a:custGeom>
            <a:solidFill>
              <a:srgbClr val="C5D3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îŝḻïḋè">
              <a:extLst>
                <a:ext uri="{FF2B5EF4-FFF2-40B4-BE49-F238E27FC236}">
                  <a16:creationId xmlns:a16="http://schemas.microsoft.com/office/drawing/2014/main" id="{355F5BA6-1FE0-463B-B716-AF12F0901E1C}"/>
                </a:ext>
              </a:extLst>
            </p:cNvPr>
            <p:cNvSpPr/>
            <p:nvPr/>
          </p:nvSpPr>
          <p:spPr bwMode="auto">
            <a:xfrm>
              <a:off x="6988469" y="4229865"/>
              <a:ext cx="191014" cy="476733"/>
            </a:xfrm>
            <a:custGeom>
              <a:avLst/>
              <a:gdLst>
                <a:gd name="T0" fmla="*/ 20 w 57"/>
                <a:gd name="T1" fmla="*/ 1 h 143"/>
                <a:gd name="T2" fmla="*/ 15 w 57"/>
                <a:gd name="T3" fmla="*/ 1 h 143"/>
                <a:gd name="T4" fmla="*/ 12 w 57"/>
                <a:gd name="T5" fmla="*/ 4 h 143"/>
                <a:gd name="T6" fmla="*/ 12 w 57"/>
                <a:gd name="T7" fmla="*/ 5 h 143"/>
                <a:gd name="T8" fmla="*/ 12 w 57"/>
                <a:gd name="T9" fmla="*/ 8 h 143"/>
                <a:gd name="T10" fmla="*/ 10 w 57"/>
                <a:gd name="T11" fmla="*/ 12 h 143"/>
                <a:gd name="T12" fmla="*/ 3 w 57"/>
                <a:gd name="T13" fmla="*/ 38 h 143"/>
                <a:gd name="T14" fmla="*/ 0 w 57"/>
                <a:gd name="T15" fmla="*/ 78 h 143"/>
                <a:gd name="T16" fmla="*/ 6 w 57"/>
                <a:gd name="T17" fmla="*/ 86 h 143"/>
                <a:gd name="T18" fmla="*/ 16 w 57"/>
                <a:gd name="T19" fmla="*/ 83 h 143"/>
                <a:gd name="T20" fmla="*/ 24 w 57"/>
                <a:gd name="T21" fmla="*/ 54 h 143"/>
                <a:gd name="T22" fmla="*/ 24 w 57"/>
                <a:gd name="T23" fmla="*/ 77 h 143"/>
                <a:gd name="T24" fmla="*/ 10 w 57"/>
                <a:gd name="T25" fmla="*/ 130 h 143"/>
                <a:gd name="T26" fmla="*/ 16 w 57"/>
                <a:gd name="T27" fmla="*/ 143 h 143"/>
                <a:gd name="T28" fmla="*/ 26 w 57"/>
                <a:gd name="T29" fmla="*/ 131 h 143"/>
                <a:gd name="T30" fmla="*/ 55 w 57"/>
                <a:gd name="T31" fmla="*/ 38 h 143"/>
                <a:gd name="T32" fmla="*/ 20 w 57"/>
                <a:gd name="T3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43">
                  <a:moveTo>
                    <a:pt x="20" y="1"/>
                  </a:moveTo>
                  <a:cubicBezTo>
                    <a:pt x="19" y="0"/>
                    <a:pt x="17" y="0"/>
                    <a:pt x="15" y="1"/>
                  </a:cubicBezTo>
                  <a:cubicBezTo>
                    <a:pt x="14" y="1"/>
                    <a:pt x="13" y="2"/>
                    <a:pt x="12" y="4"/>
                  </a:cubicBezTo>
                  <a:cubicBezTo>
                    <a:pt x="12" y="5"/>
                    <a:pt x="12" y="5"/>
                    <a:pt x="12" y="5"/>
                  </a:cubicBezTo>
                  <a:cubicBezTo>
                    <a:pt x="12" y="8"/>
                    <a:pt x="12" y="8"/>
                    <a:pt x="12" y="8"/>
                  </a:cubicBezTo>
                  <a:cubicBezTo>
                    <a:pt x="12" y="8"/>
                    <a:pt x="11" y="10"/>
                    <a:pt x="10" y="12"/>
                  </a:cubicBezTo>
                  <a:cubicBezTo>
                    <a:pt x="7" y="20"/>
                    <a:pt x="5" y="29"/>
                    <a:pt x="3" y="38"/>
                  </a:cubicBezTo>
                  <a:cubicBezTo>
                    <a:pt x="3" y="52"/>
                    <a:pt x="3" y="70"/>
                    <a:pt x="0" y="78"/>
                  </a:cubicBezTo>
                  <a:cubicBezTo>
                    <a:pt x="0" y="80"/>
                    <a:pt x="1" y="85"/>
                    <a:pt x="6" y="86"/>
                  </a:cubicBezTo>
                  <a:cubicBezTo>
                    <a:pt x="11" y="87"/>
                    <a:pt x="16" y="86"/>
                    <a:pt x="16" y="83"/>
                  </a:cubicBezTo>
                  <a:cubicBezTo>
                    <a:pt x="21" y="67"/>
                    <a:pt x="17" y="66"/>
                    <a:pt x="24" y="54"/>
                  </a:cubicBezTo>
                  <a:cubicBezTo>
                    <a:pt x="29" y="46"/>
                    <a:pt x="24" y="75"/>
                    <a:pt x="24" y="77"/>
                  </a:cubicBezTo>
                  <a:cubicBezTo>
                    <a:pt x="20" y="101"/>
                    <a:pt x="12" y="113"/>
                    <a:pt x="10" y="130"/>
                  </a:cubicBezTo>
                  <a:cubicBezTo>
                    <a:pt x="9" y="133"/>
                    <a:pt x="11" y="142"/>
                    <a:pt x="16" y="143"/>
                  </a:cubicBezTo>
                  <a:cubicBezTo>
                    <a:pt x="22" y="143"/>
                    <a:pt x="25" y="134"/>
                    <a:pt x="26" y="131"/>
                  </a:cubicBezTo>
                  <a:cubicBezTo>
                    <a:pt x="34" y="106"/>
                    <a:pt x="57" y="107"/>
                    <a:pt x="55" y="38"/>
                  </a:cubicBezTo>
                  <a:cubicBezTo>
                    <a:pt x="45" y="23"/>
                    <a:pt x="33" y="8"/>
                    <a:pt x="20" y="1"/>
                  </a:cubicBezTo>
                  <a:close/>
                </a:path>
              </a:pathLst>
            </a:custGeom>
            <a:solidFill>
              <a:srgbClr val="C5D3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ïŝḻíḍé">
              <a:extLst>
                <a:ext uri="{FF2B5EF4-FFF2-40B4-BE49-F238E27FC236}">
                  <a16:creationId xmlns:a16="http://schemas.microsoft.com/office/drawing/2014/main" id="{05997C2E-CE21-4954-920B-EA39BB4C7ABE}"/>
                </a:ext>
              </a:extLst>
            </p:cNvPr>
            <p:cNvSpPr/>
            <p:nvPr/>
          </p:nvSpPr>
          <p:spPr bwMode="auto">
            <a:xfrm>
              <a:off x="6078343" y="2616679"/>
              <a:ext cx="916547" cy="1313021"/>
            </a:xfrm>
            <a:custGeom>
              <a:avLst/>
              <a:gdLst>
                <a:gd name="T0" fmla="*/ 46 w 275"/>
                <a:gd name="T1" fmla="*/ 23 h 394"/>
                <a:gd name="T2" fmla="*/ 70 w 275"/>
                <a:gd name="T3" fmla="*/ 78 h 394"/>
                <a:gd name="T4" fmla="*/ 0 w 275"/>
                <a:gd name="T5" fmla="*/ 172 h 394"/>
                <a:gd name="T6" fmla="*/ 29 w 275"/>
                <a:gd name="T7" fmla="*/ 373 h 394"/>
                <a:gd name="T8" fmla="*/ 252 w 275"/>
                <a:gd name="T9" fmla="*/ 359 h 394"/>
                <a:gd name="T10" fmla="*/ 201 w 275"/>
                <a:gd name="T11" fmla="*/ 71 h 394"/>
                <a:gd name="T12" fmla="*/ 162 w 275"/>
                <a:gd name="T13" fmla="*/ 68 h 394"/>
                <a:gd name="T14" fmla="*/ 123 w 275"/>
                <a:gd name="T15" fmla="*/ 0 h 394"/>
                <a:gd name="T16" fmla="*/ 46 w 275"/>
                <a:gd name="T17" fmla="*/ 2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94">
                  <a:moveTo>
                    <a:pt x="46" y="23"/>
                  </a:moveTo>
                  <a:cubicBezTo>
                    <a:pt x="70" y="78"/>
                    <a:pt x="70" y="78"/>
                    <a:pt x="70" y="78"/>
                  </a:cubicBezTo>
                  <a:cubicBezTo>
                    <a:pt x="0" y="172"/>
                    <a:pt x="0" y="172"/>
                    <a:pt x="0" y="172"/>
                  </a:cubicBezTo>
                  <a:cubicBezTo>
                    <a:pt x="51" y="219"/>
                    <a:pt x="35" y="276"/>
                    <a:pt x="29" y="373"/>
                  </a:cubicBezTo>
                  <a:cubicBezTo>
                    <a:pt x="123" y="394"/>
                    <a:pt x="154" y="391"/>
                    <a:pt x="252" y="359"/>
                  </a:cubicBezTo>
                  <a:cubicBezTo>
                    <a:pt x="264" y="251"/>
                    <a:pt x="275" y="164"/>
                    <a:pt x="201" y="71"/>
                  </a:cubicBezTo>
                  <a:cubicBezTo>
                    <a:pt x="162" y="68"/>
                    <a:pt x="162" y="68"/>
                    <a:pt x="162" y="68"/>
                  </a:cubicBezTo>
                  <a:cubicBezTo>
                    <a:pt x="123" y="0"/>
                    <a:pt x="123" y="0"/>
                    <a:pt x="123" y="0"/>
                  </a:cubicBezTo>
                  <a:lnTo>
                    <a:pt x="46" y="23"/>
                  </a:lnTo>
                  <a:close/>
                </a:path>
              </a:pathLst>
            </a:custGeom>
            <a:solidFill>
              <a:srgbClr val="FF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îsḻïdè">
              <a:extLst>
                <a:ext uri="{FF2B5EF4-FFF2-40B4-BE49-F238E27FC236}">
                  <a16:creationId xmlns:a16="http://schemas.microsoft.com/office/drawing/2014/main" id="{94DDE2E6-5E94-4601-9D24-DD0EB792DC4D}"/>
                </a:ext>
              </a:extLst>
            </p:cNvPr>
            <p:cNvSpPr/>
            <p:nvPr/>
          </p:nvSpPr>
          <p:spPr bwMode="auto">
            <a:xfrm>
              <a:off x="6044635" y="3814129"/>
              <a:ext cx="874813" cy="1743205"/>
            </a:xfrm>
            <a:custGeom>
              <a:avLst/>
              <a:gdLst>
                <a:gd name="T0" fmla="*/ 39 w 262"/>
                <a:gd name="T1" fmla="*/ 14 h 523"/>
                <a:gd name="T2" fmla="*/ 0 w 262"/>
                <a:gd name="T3" fmla="*/ 274 h 523"/>
                <a:gd name="T4" fmla="*/ 9 w 262"/>
                <a:gd name="T5" fmla="*/ 523 h 523"/>
                <a:gd name="T6" fmla="*/ 66 w 262"/>
                <a:gd name="T7" fmla="*/ 520 h 523"/>
                <a:gd name="T8" fmla="*/ 66 w 262"/>
                <a:gd name="T9" fmla="*/ 289 h 523"/>
                <a:gd name="T10" fmla="*/ 112 w 262"/>
                <a:gd name="T11" fmla="*/ 115 h 523"/>
                <a:gd name="T12" fmla="*/ 145 w 262"/>
                <a:gd name="T13" fmla="*/ 114 h 523"/>
                <a:gd name="T14" fmla="*/ 125 w 262"/>
                <a:gd name="T15" fmla="*/ 284 h 523"/>
                <a:gd name="T16" fmla="*/ 141 w 262"/>
                <a:gd name="T17" fmla="*/ 506 h 523"/>
                <a:gd name="T18" fmla="*/ 202 w 262"/>
                <a:gd name="T19" fmla="*/ 509 h 523"/>
                <a:gd name="T20" fmla="*/ 195 w 262"/>
                <a:gd name="T21" fmla="*/ 308 h 523"/>
                <a:gd name="T22" fmla="*/ 262 w 262"/>
                <a:gd name="T23" fmla="*/ 0 h 523"/>
                <a:gd name="T24" fmla="*/ 39 w 262"/>
                <a:gd name="T25" fmla="*/ 1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 h="523">
                  <a:moveTo>
                    <a:pt x="39" y="14"/>
                  </a:moveTo>
                  <a:cubicBezTo>
                    <a:pt x="0" y="274"/>
                    <a:pt x="0" y="274"/>
                    <a:pt x="0" y="274"/>
                  </a:cubicBezTo>
                  <a:cubicBezTo>
                    <a:pt x="9" y="523"/>
                    <a:pt x="9" y="523"/>
                    <a:pt x="9" y="523"/>
                  </a:cubicBezTo>
                  <a:cubicBezTo>
                    <a:pt x="66" y="520"/>
                    <a:pt x="66" y="520"/>
                    <a:pt x="66" y="520"/>
                  </a:cubicBezTo>
                  <a:cubicBezTo>
                    <a:pt x="66" y="289"/>
                    <a:pt x="66" y="289"/>
                    <a:pt x="66" y="289"/>
                  </a:cubicBezTo>
                  <a:cubicBezTo>
                    <a:pt x="112" y="115"/>
                    <a:pt x="112" y="115"/>
                    <a:pt x="112" y="115"/>
                  </a:cubicBezTo>
                  <a:cubicBezTo>
                    <a:pt x="145" y="114"/>
                    <a:pt x="145" y="114"/>
                    <a:pt x="145" y="114"/>
                  </a:cubicBezTo>
                  <a:cubicBezTo>
                    <a:pt x="125" y="284"/>
                    <a:pt x="125" y="284"/>
                    <a:pt x="125" y="284"/>
                  </a:cubicBezTo>
                  <a:cubicBezTo>
                    <a:pt x="141" y="506"/>
                    <a:pt x="141" y="506"/>
                    <a:pt x="141" y="506"/>
                  </a:cubicBezTo>
                  <a:cubicBezTo>
                    <a:pt x="202" y="509"/>
                    <a:pt x="202" y="509"/>
                    <a:pt x="202" y="509"/>
                  </a:cubicBezTo>
                  <a:cubicBezTo>
                    <a:pt x="195" y="308"/>
                    <a:pt x="195" y="308"/>
                    <a:pt x="195" y="308"/>
                  </a:cubicBezTo>
                  <a:cubicBezTo>
                    <a:pt x="225" y="126"/>
                    <a:pt x="243" y="130"/>
                    <a:pt x="262" y="0"/>
                  </a:cubicBezTo>
                  <a:lnTo>
                    <a:pt x="39" y="14"/>
                  </a:lnTo>
                  <a:close/>
                </a:path>
              </a:pathLst>
            </a:custGeom>
            <a:solidFill>
              <a:srgbClr val="4C6A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śľïḋê">
              <a:extLst>
                <a:ext uri="{FF2B5EF4-FFF2-40B4-BE49-F238E27FC236}">
                  <a16:creationId xmlns:a16="http://schemas.microsoft.com/office/drawing/2014/main" id="{44E660BC-1061-43AC-9C9C-B6217F36FC89}"/>
                </a:ext>
              </a:extLst>
            </p:cNvPr>
            <p:cNvSpPr/>
            <p:nvPr/>
          </p:nvSpPr>
          <p:spPr bwMode="auto">
            <a:xfrm>
              <a:off x="6078343" y="2843007"/>
              <a:ext cx="996805" cy="1086694"/>
            </a:xfrm>
            <a:custGeom>
              <a:avLst/>
              <a:gdLst>
                <a:gd name="T0" fmla="*/ 252 w 299"/>
                <a:gd name="T1" fmla="*/ 291 h 326"/>
                <a:gd name="T2" fmla="*/ 201 w 299"/>
                <a:gd name="T3" fmla="*/ 3 h 326"/>
                <a:gd name="T4" fmla="*/ 162 w 299"/>
                <a:gd name="T5" fmla="*/ 0 h 326"/>
                <a:gd name="T6" fmla="*/ 100 w 299"/>
                <a:gd name="T7" fmla="*/ 49 h 326"/>
                <a:gd name="T8" fmla="*/ 70 w 299"/>
                <a:gd name="T9" fmla="*/ 10 h 326"/>
                <a:gd name="T10" fmla="*/ 0 w 299"/>
                <a:gd name="T11" fmla="*/ 104 h 326"/>
                <a:gd name="T12" fmla="*/ 29 w 299"/>
                <a:gd name="T13" fmla="*/ 305 h 326"/>
                <a:gd name="T14" fmla="*/ 252 w 299"/>
                <a:gd name="T15" fmla="*/ 291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326">
                  <a:moveTo>
                    <a:pt x="252" y="291"/>
                  </a:moveTo>
                  <a:cubicBezTo>
                    <a:pt x="264" y="183"/>
                    <a:pt x="299" y="73"/>
                    <a:pt x="201" y="3"/>
                  </a:cubicBezTo>
                  <a:cubicBezTo>
                    <a:pt x="162" y="0"/>
                    <a:pt x="162" y="0"/>
                    <a:pt x="162" y="0"/>
                  </a:cubicBezTo>
                  <a:cubicBezTo>
                    <a:pt x="147" y="27"/>
                    <a:pt x="124" y="48"/>
                    <a:pt x="100" y="49"/>
                  </a:cubicBezTo>
                  <a:cubicBezTo>
                    <a:pt x="75" y="50"/>
                    <a:pt x="86" y="32"/>
                    <a:pt x="70" y="10"/>
                  </a:cubicBezTo>
                  <a:cubicBezTo>
                    <a:pt x="0" y="104"/>
                    <a:pt x="0" y="104"/>
                    <a:pt x="0" y="104"/>
                  </a:cubicBezTo>
                  <a:cubicBezTo>
                    <a:pt x="38" y="186"/>
                    <a:pt x="35" y="208"/>
                    <a:pt x="29" y="305"/>
                  </a:cubicBezTo>
                  <a:cubicBezTo>
                    <a:pt x="123" y="326"/>
                    <a:pt x="154" y="323"/>
                    <a:pt x="252" y="291"/>
                  </a:cubicBezTo>
                  <a:close/>
                </a:path>
              </a:pathLst>
            </a:custGeom>
            <a:solidFill>
              <a:srgbClr val="96B5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ṩľïde">
              <a:extLst>
                <a:ext uri="{FF2B5EF4-FFF2-40B4-BE49-F238E27FC236}">
                  <a16:creationId xmlns:a16="http://schemas.microsoft.com/office/drawing/2014/main" id="{37EAC496-6842-474C-83DD-99826DA24DD6}"/>
                </a:ext>
              </a:extLst>
            </p:cNvPr>
            <p:cNvSpPr/>
            <p:nvPr/>
          </p:nvSpPr>
          <p:spPr bwMode="auto">
            <a:xfrm>
              <a:off x="5563087" y="1330945"/>
              <a:ext cx="1155716" cy="1483169"/>
            </a:xfrm>
            <a:custGeom>
              <a:avLst/>
              <a:gdLst>
                <a:gd name="T0" fmla="*/ 281 w 346"/>
                <a:gd name="T1" fmla="*/ 31 h 445"/>
                <a:gd name="T2" fmla="*/ 166 w 346"/>
                <a:gd name="T3" fmla="*/ 3 h 445"/>
                <a:gd name="T4" fmla="*/ 34 w 346"/>
                <a:gd name="T5" fmla="*/ 40 h 445"/>
                <a:gd name="T6" fmla="*/ 17 w 346"/>
                <a:gd name="T7" fmla="*/ 157 h 445"/>
                <a:gd name="T8" fmla="*/ 17 w 346"/>
                <a:gd name="T9" fmla="*/ 247 h 445"/>
                <a:gd name="T10" fmla="*/ 19 w 346"/>
                <a:gd name="T11" fmla="*/ 353 h 445"/>
                <a:gd name="T12" fmla="*/ 71 w 346"/>
                <a:gd name="T13" fmla="*/ 419 h 445"/>
                <a:gd name="T14" fmla="*/ 160 w 346"/>
                <a:gd name="T15" fmla="*/ 436 h 445"/>
                <a:gd name="T16" fmla="*/ 336 w 346"/>
                <a:gd name="T17" fmla="*/ 342 h 445"/>
                <a:gd name="T18" fmla="*/ 336 w 346"/>
                <a:gd name="T19" fmla="*/ 219 h 445"/>
                <a:gd name="T20" fmla="*/ 346 w 346"/>
                <a:gd name="T21" fmla="*/ 128 h 445"/>
                <a:gd name="T22" fmla="*/ 345 w 346"/>
                <a:gd name="T23" fmla="*/ 92 h 445"/>
                <a:gd name="T24" fmla="*/ 281 w 346"/>
                <a:gd name="T25" fmla="*/ 3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45">
                  <a:moveTo>
                    <a:pt x="281" y="31"/>
                  </a:moveTo>
                  <a:cubicBezTo>
                    <a:pt x="249" y="6"/>
                    <a:pt x="206" y="0"/>
                    <a:pt x="166" y="3"/>
                  </a:cubicBezTo>
                  <a:cubicBezTo>
                    <a:pt x="122" y="6"/>
                    <a:pt x="62" y="5"/>
                    <a:pt x="34" y="40"/>
                  </a:cubicBezTo>
                  <a:cubicBezTo>
                    <a:pt x="10" y="71"/>
                    <a:pt x="14" y="118"/>
                    <a:pt x="17" y="157"/>
                  </a:cubicBezTo>
                  <a:cubicBezTo>
                    <a:pt x="16" y="182"/>
                    <a:pt x="19" y="225"/>
                    <a:pt x="17" y="247"/>
                  </a:cubicBezTo>
                  <a:cubicBezTo>
                    <a:pt x="15" y="280"/>
                    <a:pt x="0" y="322"/>
                    <a:pt x="19" y="353"/>
                  </a:cubicBezTo>
                  <a:cubicBezTo>
                    <a:pt x="26" y="364"/>
                    <a:pt x="53" y="408"/>
                    <a:pt x="71" y="419"/>
                  </a:cubicBezTo>
                  <a:cubicBezTo>
                    <a:pt x="100" y="436"/>
                    <a:pt x="126" y="445"/>
                    <a:pt x="160" y="436"/>
                  </a:cubicBezTo>
                  <a:cubicBezTo>
                    <a:pt x="216" y="420"/>
                    <a:pt x="321" y="409"/>
                    <a:pt x="336" y="342"/>
                  </a:cubicBezTo>
                  <a:cubicBezTo>
                    <a:pt x="346" y="302"/>
                    <a:pt x="339" y="259"/>
                    <a:pt x="336" y="219"/>
                  </a:cubicBezTo>
                  <a:cubicBezTo>
                    <a:pt x="334" y="195"/>
                    <a:pt x="346" y="152"/>
                    <a:pt x="346" y="128"/>
                  </a:cubicBezTo>
                  <a:cubicBezTo>
                    <a:pt x="346" y="116"/>
                    <a:pt x="345" y="104"/>
                    <a:pt x="345" y="92"/>
                  </a:cubicBezTo>
                  <a:cubicBezTo>
                    <a:pt x="343" y="51"/>
                    <a:pt x="303" y="47"/>
                    <a:pt x="281" y="31"/>
                  </a:cubicBezTo>
                </a:path>
              </a:pathLst>
            </a:custGeom>
            <a:solidFill>
              <a:srgbClr val="FF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išḷîḑe">
              <a:extLst>
                <a:ext uri="{FF2B5EF4-FFF2-40B4-BE49-F238E27FC236}">
                  <a16:creationId xmlns:a16="http://schemas.microsoft.com/office/drawing/2014/main" id="{E9ED684C-C7A6-4154-9D6A-D74ED864ACDE}"/>
                </a:ext>
              </a:extLst>
            </p:cNvPr>
            <p:cNvSpPr/>
            <p:nvPr/>
          </p:nvSpPr>
          <p:spPr bwMode="auto">
            <a:xfrm>
              <a:off x="5911407" y="1910408"/>
              <a:ext cx="105941" cy="96310"/>
            </a:xfrm>
            <a:custGeom>
              <a:avLst/>
              <a:gdLst>
                <a:gd name="T0" fmla="*/ 18 w 32"/>
                <a:gd name="T1" fmla="*/ 0 h 29"/>
                <a:gd name="T2" fmla="*/ 10 w 32"/>
                <a:gd name="T3" fmla="*/ 4 h 29"/>
                <a:gd name="T4" fmla="*/ 10 w 32"/>
                <a:gd name="T5" fmla="*/ 4 h 29"/>
                <a:gd name="T6" fmla="*/ 0 w 32"/>
                <a:gd name="T7" fmla="*/ 27 h 29"/>
                <a:gd name="T8" fmla="*/ 9 w 32"/>
                <a:gd name="T9" fmla="*/ 27 h 29"/>
                <a:gd name="T10" fmla="*/ 10 w 32"/>
                <a:gd name="T11" fmla="*/ 27 h 29"/>
                <a:gd name="T12" fmla="*/ 32 w 32"/>
                <a:gd name="T13" fmla="*/ 29 h 29"/>
                <a:gd name="T14" fmla="*/ 27 w 32"/>
                <a:gd name="T15" fmla="*/ 12 h 29"/>
                <a:gd name="T16" fmla="*/ 18 w 3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9">
                  <a:moveTo>
                    <a:pt x="18" y="0"/>
                  </a:moveTo>
                  <a:cubicBezTo>
                    <a:pt x="15" y="0"/>
                    <a:pt x="13" y="2"/>
                    <a:pt x="10" y="4"/>
                  </a:cubicBezTo>
                  <a:cubicBezTo>
                    <a:pt x="10" y="4"/>
                    <a:pt x="10" y="4"/>
                    <a:pt x="10" y="4"/>
                  </a:cubicBezTo>
                  <a:cubicBezTo>
                    <a:pt x="10" y="4"/>
                    <a:pt x="5" y="14"/>
                    <a:pt x="0" y="27"/>
                  </a:cubicBezTo>
                  <a:cubicBezTo>
                    <a:pt x="3" y="27"/>
                    <a:pt x="6" y="27"/>
                    <a:pt x="9" y="27"/>
                  </a:cubicBezTo>
                  <a:cubicBezTo>
                    <a:pt x="10" y="27"/>
                    <a:pt x="10" y="27"/>
                    <a:pt x="10" y="27"/>
                  </a:cubicBezTo>
                  <a:cubicBezTo>
                    <a:pt x="18" y="27"/>
                    <a:pt x="25" y="28"/>
                    <a:pt x="32" y="29"/>
                  </a:cubicBezTo>
                  <a:cubicBezTo>
                    <a:pt x="31" y="23"/>
                    <a:pt x="29" y="18"/>
                    <a:pt x="27" y="12"/>
                  </a:cubicBezTo>
                  <a:cubicBezTo>
                    <a:pt x="25" y="4"/>
                    <a:pt x="21" y="0"/>
                    <a:pt x="18" y="0"/>
                  </a:cubicBezTo>
                </a:path>
              </a:pathLst>
            </a:custGeom>
            <a:solidFill>
              <a:srgbClr val="D99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ṡľïḋé">
              <a:extLst>
                <a:ext uri="{FF2B5EF4-FFF2-40B4-BE49-F238E27FC236}">
                  <a16:creationId xmlns:a16="http://schemas.microsoft.com/office/drawing/2014/main" id="{15BAF05B-4DFF-4674-AB22-39CAB9771AB5}"/>
                </a:ext>
              </a:extLst>
            </p:cNvPr>
            <p:cNvSpPr/>
            <p:nvPr/>
          </p:nvSpPr>
          <p:spPr bwMode="auto">
            <a:xfrm>
              <a:off x="6177863" y="1923249"/>
              <a:ext cx="113966" cy="126808"/>
            </a:xfrm>
            <a:custGeom>
              <a:avLst/>
              <a:gdLst>
                <a:gd name="T0" fmla="*/ 33 w 34"/>
                <a:gd name="T1" fmla="*/ 18 h 38"/>
                <a:gd name="T2" fmla="*/ 16 w 34"/>
                <a:gd name="T3" fmla="*/ 1 h 38"/>
                <a:gd name="T4" fmla="*/ 1 w 34"/>
                <a:gd name="T5" fmla="*/ 20 h 38"/>
                <a:gd name="T6" fmla="*/ 18 w 34"/>
                <a:gd name="T7" fmla="*/ 37 h 38"/>
                <a:gd name="T8" fmla="*/ 33 w 34"/>
                <a:gd name="T9" fmla="*/ 18 h 38"/>
              </a:gdLst>
              <a:ahLst/>
              <a:cxnLst>
                <a:cxn ang="0">
                  <a:pos x="T0" y="T1"/>
                </a:cxn>
                <a:cxn ang="0">
                  <a:pos x="T2" y="T3"/>
                </a:cxn>
                <a:cxn ang="0">
                  <a:pos x="T4" y="T5"/>
                </a:cxn>
                <a:cxn ang="0">
                  <a:pos x="T6" y="T7"/>
                </a:cxn>
                <a:cxn ang="0">
                  <a:pos x="T8" y="T9"/>
                </a:cxn>
              </a:cxnLst>
              <a:rect l="0" t="0" r="r" b="b"/>
              <a:pathLst>
                <a:path w="34" h="38">
                  <a:moveTo>
                    <a:pt x="33" y="18"/>
                  </a:moveTo>
                  <a:cubicBezTo>
                    <a:pt x="33" y="8"/>
                    <a:pt x="25" y="0"/>
                    <a:pt x="16" y="1"/>
                  </a:cubicBezTo>
                  <a:cubicBezTo>
                    <a:pt x="7" y="1"/>
                    <a:pt x="0" y="10"/>
                    <a:pt x="1" y="20"/>
                  </a:cubicBezTo>
                  <a:cubicBezTo>
                    <a:pt x="1" y="30"/>
                    <a:pt x="9" y="38"/>
                    <a:pt x="18" y="37"/>
                  </a:cubicBezTo>
                  <a:cubicBezTo>
                    <a:pt x="27" y="37"/>
                    <a:pt x="34" y="28"/>
                    <a:pt x="33" y="18"/>
                  </a:cubicBezTo>
                  <a:close/>
                </a:path>
              </a:pathLst>
            </a:custGeom>
            <a:solidFill>
              <a:srgbClr val="6B46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ïṡḻiḋê">
              <a:extLst>
                <a:ext uri="{FF2B5EF4-FFF2-40B4-BE49-F238E27FC236}">
                  <a16:creationId xmlns:a16="http://schemas.microsoft.com/office/drawing/2014/main" id="{73291F94-DD00-4D15-8F90-DB70AA4ABF70}"/>
                </a:ext>
              </a:extLst>
            </p:cNvPr>
            <p:cNvSpPr/>
            <p:nvPr/>
          </p:nvSpPr>
          <p:spPr bwMode="auto">
            <a:xfrm>
              <a:off x="5693105" y="1929670"/>
              <a:ext cx="107546" cy="117177"/>
            </a:xfrm>
            <a:custGeom>
              <a:avLst/>
              <a:gdLst>
                <a:gd name="T0" fmla="*/ 32 w 32"/>
                <a:gd name="T1" fmla="*/ 17 h 35"/>
                <a:gd name="T2" fmla="*/ 15 w 32"/>
                <a:gd name="T3" fmla="*/ 0 h 35"/>
                <a:gd name="T4" fmla="*/ 1 w 32"/>
                <a:gd name="T5" fmla="*/ 18 h 35"/>
                <a:gd name="T6" fmla="*/ 17 w 32"/>
                <a:gd name="T7" fmla="*/ 35 h 35"/>
                <a:gd name="T8" fmla="*/ 32 w 32"/>
                <a:gd name="T9" fmla="*/ 17 h 35"/>
              </a:gdLst>
              <a:ahLst/>
              <a:cxnLst>
                <a:cxn ang="0">
                  <a:pos x="T0" y="T1"/>
                </a:cxn>
                <a:cxn ang="0">
                  <a:pos x="T2" y="T3"/>
                </a:cxn>
                <a:cxn ang="0">
                  <a:pos x="T4" y="T5"/>
                </a:cxn>
                <a:cxn ang="0">
                  <a:pos x="T6" y="T7"/>
                </a:cxn>
                <a:cxn ang="0">
                  <a:pos x="T8" y="T9"/>
                </a:cxn>
              </a:cxnLst>
              <a:rect l="0" t="0" r="r" b="b"/>
              <a:pathLst>
                <a:path w="32" h="35">
                  <a:moveTo>
                    <a:pt x="32" y="17"/>
                  </a:moveTo>
                  <a:cubicBezTo>
                    <a:pt x="31" y="7"/>
                    <a:pt x="24" y="0"/>
                    <a:pt x="15" y="0"/>
                  </a:cubicBezTo>
                  <a:cubicBezTo>
                    <a:pt x="7" y="1"/>
                    <a:pt x="0" y="9"/>
                    <a:pt x="1" y="18"/>
                  </a:cubicBezTo>
                  <a:cubicBezTo>
                    <a:pt x="1" y="28"/>
                    <a:pt x="9" y="35"/>
                    <a:pt x="17" y="35"/>
                  </a:cubicBezTo>
                  <a:cubicBezTo>
                    <a:pt x="26" y="34"/>
                    <a:pt x="32" y="26"/>
                    <a:pt x="32" y="17"/>
                  </a:cubicBezTo>
                  <a:close/>
                </a:path>
              </a:pathLst>
            </a:custGeom>
            <a:solidFill>
              <a:srgbClr val="6B46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ṡľiḍé">
              <a:extLst>
                <a:ext uri="{FF2B5EF4-FFF2-40B4-BE49-F238E27FC236}">
                  <a16:creationId xmlns:a16="http://schemas.microsoft.com/office/drawing/2014/main" id="{F6658BFB-D5B8-49ED-AC97-39C35C0DFCC3}"/>
                </a:ext>
              </a:extLst>
            </p:cNvPr>
            <p:cNvSpPr/>
            <p:nvPr/>
          </p:nvSpPr>
          <p:spPr bwMode="auto">
            <a:xfrm>
              <a:off x="5410596" y="1130300"/>
              <a:ext cx="1431803" cy="910126"/>
            </a:xfrm>
            <a:custGeom>
              <a:avLst/>
              <a:gdLst>
                <a:gd name="T0" fmla="*/ 334 w 429"/>
                <a:gd name="T1" fmla="*/ 124 h 273"/>
                <a:gd name="T2" fmla="*/ 359 w 429"/>
                <a:gd name="T3" fmla="*/ 273 h 273"/>
                <a:gd name="T4" fmla="*/ 411 w 429"/>
                <a:gd name="T5" fmla="*/ 224 h 273"/>
                <a:gd name="T6" fmla="*/ 415 w 429"/>
                <a:gd name="T7" fmla="*/ 117 h 273"/>
                <a:gd name="T8" fmla="*/ 352 w 429"/>
                <a:gd name="T9" fmla="*/ 70 h 273"/>
                <a:gd name="T10" fmla="*/ 279 w 429"/>
                <a:gd name="T11" fmla="*/ 20 h 273"/>
                <a:gd name="T12" fmla="*/ 76 w 429"/>
                <a:gd name="T13" fmla="*/ 57 h 273"/>
                <a:gd name="T14" fmla="*/ 4 w 429"/>
                <a:gd name="T15" fmla="*/ 42 h 273"/>
                <a:gd name="T16" fmla="*/ 17 w 429"/>
                <a:gd name="T17" fmla="*/ 119 h 273"/>
                <a:gd name="T18" fmla="*/ 62 w 429"/>
                <a:gd name="T19" fmla="*/ 148 h 273"/>
                <a:gd name="T20" fmla="*/ 334 w 429"/>
                <a:gd name="T21" fmla="*/ 1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273">
                  <a:moveTo>
                    <a:pt x="334" y="124"/>
                  </a:moveTo>
                  <a:cubicBezTo>
                    <a:pt x="351" y="174"/>
                    <a:pt x="360" y="223"/>
                    <a:pt x="359" y="273"/>
                  </a:cubicBezTo>
                  <a:cubicBezTo>
                    <a:pt x="376" y="217"/>
                    <a:pt x="390" y="209"/>
                    <a:pt x="411" y="224"/>
                  </a:cubicBezTo>
                  <a:cubicBezTo>
                    <a:pt x="422" y="187"/>
                    <a:pt x="429" y="149"/>
                    <a:pt x="415" y="117"/>
                  </a:cubicBezTo>
                  <a:cubicBezTo>
                    <a:pt x="401" y="87"/>
                    <a:pt x="375" y="75"/>
                    <a:pt x="352" y="70"/>
                  </a:cubicBezTo>
                  <a:cubicBezTo>
                    <a:pt x="349" y="46"/>
                    <a:pt x="309" y="24"/>
                    <a:pt x="279" y="20"/>
                  </a:cubicBezTo>
                  <a:cubicBezTo>
                    <a:pt x="138" y="0"/>
                    <a:pt x="142" y="44"/>
                    <a:pt x="76" y="57"/>
                  </a:cubicBezTo>
                  <a:cubicBezTo>
                    <a:pt x="45" y="63"/>
                    <a:pt x="30" y="58"/>
                    <a:pt x="4" y="42"/>
                  </a:cubicBezTo>
                  <a:cubicBezTo>
                    <a:pt x="4" y="70"/>
                    <a:pt x="0" y="100"/>
                    <a:pt x="17" y="119"/>
                  </a:cubicBezTo>
                  <a:cubicBezTo>
                    <a:pt x="27" y="131"/>
                    <a:pt x="43" y="144"/>
                    <a:pt x="62" y="148"/>
                  </a:cubicBezTo>
                  <a:cubicBezTo>
                    <a:pt x="164" y="170"/>
                    <a:pt x="256" y="110"/>
                    <a:pt x="334" y="124"/>
                  </a:cubicBezTo>
                  <a:close/>
                </a:path>
              </a:pathLst>
            </a:custGeom>
            <a:solidFill>
              <a:srgbClr val="6843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išľïdê">
              <a:extLst>
                <a:ext uri="{FF2B5EF4-FFF2-40B4-BE49-F238E27FC236}">
                  <a16:creationId xmlns:a16="http://schemas.microsoft.com/office/drawing/2014/main" id="{CEE67B72-3BC3-4CA3-A858-3D8F0A7BFB62}"/>
                </a:ext>
              </a:extLst>
            </p:cNvPr>
            <p:cNvSpPr/>
            <p:nvPr/>
          </p:nvSpPr>
          <p:spPr bwMode="auto">
            <a:xfrm>
              <a:off x="6628913" y="1820519"/>
              <a:ext cx="272877" cy="322637"/>
            </a:xfrm>
            <a:custGeom>
              <a:avLst/>
              <a:gdLst>
                <a:gd name="T0" fmla="*/ 77 w 82"/>
                <a:gd name="T1" fmla="*/ 56 h 97"/>
                <a:gd name="T2" fmla="*/ 50 w 82"/>
                <a:gd name="T3" fmla="*/ 4 h 97"/>
                <a:gd name="T4" fmla="*/ 5 w 82"/>
                <a:gd name="T5" fmla="*/ 41 h 97"/>
                <a:gd name="T6" fmla="*/ 32 w 82"/>
                <a:gd name="T7" fmla="*/ 93 h 97"/>
                <a:gd name="T8" fmla="*/ 77 w 82"/>
                <a:gd name="T9" fmla="*/ 56 h 97"/>
              </a:gdLst>
              <a:ahLst/>
              <a:cxnLst>
                <a:cxn ang="0">
                  <a:pos x="T0" y="T1"/>
                </a:cxn>
                <a:cxn ang="0">
                  <a:pos x="T2" y="T3"/>
                </a:cxn>
                <a:cxn ang="0">
                  <a:pos x="T4" y="T5"/>
                </a:cxn>
                <a:cxn ang="0">
                  <a:pos x="T6" y="T7"/>
                </a:cxn>
                <a:cxn ang="0">
                  <a:pos x="T8" y="T9"/>
                </a:cxn>
              </a:cxnLst>
              <a:rect l="0" t="0" r="r" b="b"/>
              <a:pathLst>
                <a:path w="82" h="97">
                  <a:moveTo>
                    <a:pt x="77" y="56"/>
                  </a:moveTo>
                  <a:cubicBezTo>
                    <a:pt x="82" y="32"/>
                    <a:pt x="70" y="8"/>
                    <a:pt x="50" y="4"/>
                  </a:cubicBezTo>
                  <a:cubicBezTo>
                    <a:pt x="30" y="0"/>
                    <a:pt x="10" y="17"/>
                    <a:pt x="5" y="41"/>
                  </a:cubicBezTo>
                  <a:cubicBezTo>
                    <a:pt x="0" y="66"/>
                    <a:pt x="12" y="89"/>
                    <a:pt x="32" y="93"/>
                  </a:cubicBezTo>
                  <a:cubicBezTo>
                    <a:pt x="52" y="97"/>
                    <a:pt x="72" y="80"/>
                    <a:pt x="77" y="56"/>
                  </a:cubicBezTo>
                  <a:close/>
                </a:path>
              </a:pathLst>
            </a:custGeom>
            <a:solidFill>
              <a:srgbClr val="FF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şḷïḋè">
              <a:extLst>
                <a:ext uri="{FF2B5EF4-FFF2-40B4-BE49-F238E27FC236}">
                  <a16:creationId xmlns:a16="http://schemas.microsoft.com/office/drawing/2014/main" id="{52A477B7-3552-4471-97A9-C6FFDA61B889}"/>
                </a:ext>
              </a:extLst>
            </p:cNvPr>
            <p:cNvSpPr/>
            <p:nvPr/>
          </p:nvSpPr>
          <p:spPr bwMode="auto">
            <a:xfrm>
              <a:off x="5630503" y="1854227"/>
              <a:ext cx="189409" cy="125203"/>
            </a:xfrm>
            <a:custGeom>
              <a:avLst/>
              <a:gdLst>
                <a:gd name="T0" fmla="*/ 56 w 57"/>
                <a:gd name="T1" fmla="*/ 9 h 38"/>
                <a:gd name="T2" fmla="*/ 55 w 57"/>
                <a:gd name="T3" fmla="*/ 4 h 38"/>
                <a:gd name="T4" fmla="*/ 50 w 57"/>
                <a:gd name="T5" fmla="*/ 5 h 38"/>
                <a:gd name="T6" fmla="*/ 27 w 57"/>
                <a:gd name="T7" fmla="*/ 22 h 38"/>
                <a:gd name="T8" fmla="*/ 12 w 57"/>
                <a:gd name="T9" fmla="*/ 26 h 38"/>
                <a:gd name="T10" fmla="*/ 5 w 57"/>
                <a:gd name="T11" fmla="*/ 28 h 38"/>
                <a:gd name="T12" fmla="*/ 8 w 57"/>
                <a:gd name="T13" fmla="*/ 37 h 38"/>
                <a:gd name="T14" fmla="*/ 15 w 57"/>
                <a:gd name="T15" fmla="*/ 35 h 38"/>
                <a:gd name="T16" fmla="*/ 18 w 57"/>
                <a:gd name="T17" fmla="*/ 34 h 38"/>
                <a:gd name="T18" fmla="*/ 27 w 57"/>
                <a:gd name="T19" fmla="*/ 33 h 38"/>
                <a:gd name="T20" fmla="*/ 36 w 57"/>
                <a:gd name="T21" fmla="*/ 33 h 38"/>
                <a:gd name="T22" fmla="*/ 45 w 57"/>
                <a:gd name="T23" fmla="*/ 32 h 38"/>
                <a:gd name="T24" fmla="*/ 46 w 57"/>
                <a:gd name="T25" fmla="*/ 32 h 38"/>
                <a:gd name="T26" fmla="*/ 54 w 57"/>
                <a:gd name="T27" fmla="*/ 28 h 38"/>
                <a:gd name="T28" fmla="*/ 57 w 57"/>
                <a:gd name="T29" fmla="*/ 19 h 38"/>
                <a:gd name="T30" fmla="*/ 56 w 57"/>
                <a:gd name="T3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8">
                  <a:moveTo>
                    <a:pt x="56" y="9"/>
                  </a:moveTo>
                  <a:cubicBezTo>
                    <a:pt x="56" y="7"/>
                    <a:pt x="56" y="5"/>
                    <a:pt x="55" y="4"/>
                  </a:cubicBezTo>
                  <a:cubicBezTo>
                    <a:pt x="54" y="0"/>
                    <a:pt x="50" y="1"/>
                    <a:pt x="50" y="5"/>
                  </a:cubicBezTo>
                  <a:cubicBezTo>
                    <a:pt x="51" y="20"/>
                    <a:pt x="36" y="22"/>
                    <a:pt x="27" y="22"/>
                  </a:cubicBezTo>
                  <a:cubicBezTo>
                    <a:pt x="21" y="22"/>
                    <a:pt x="17" y="24"/>
                    <a:pt x="12" y="26"/>
                  </a:cubicBezTo>
                  <a:cubicBezTo>
                    <a:pt x="9" y="26"/>
                    <a:pt x="7" y="27"/>
                    <a:pt x="5" y="28"/>
                  </a:cubicBezTo>
                  <a:cubicBezTo>
                    <a:pt x="0" y="30"/>
                    <a:pt x="3" y="38"/>
                    <a:pt x="8" y="37"/>
                  </a:cubicBezTo>
                  <a:cubicBezTo>
                    <a:pt x="10" y="36"/>
                    <a:pt x="12" y="36"/>
                    <a:pt x="15" y="35"/>
                  </a:cubicBezTo>
                  <a:cubicBezTo>
                    <a:pt x="16" y="35"/>
                    <a:pt x="17" y="34"/>
                    <a:pt x="18" y="34"/>
                  </a:cubicBezTo>
                  <a:cubicBezTo>
                    <a:pt x="21" y="34"/>
                    <a:pt x="24" y="34"/>
                    <a:pt x="27" y="33"/>
                  </a:cubicBezTo>
                  <a:cubicBezTo>
                    <a:pt x="30" y="33"/>
                    <a:pt x="33" y="33"/>
                    <a:pt x="36" y="33"/>
                  </a:cubicBezTo>
                  <a:cubicBezTo>
                    <a:pt x="39" y="33"/>
                    <a:pt x="43" y="33"/>
                    <a:pt x="45" y="32"/>
                  </a:cubicBezTo>
                  <a:cubicBezTo>
                    <a:pt x="46" y="32"/>
                    <a:pt x="46" y="32"/>
                    <a:pt x="46" y="32"/>
                  </a:cubicBezTo>
                  <a:cubicBezTo>
                    <a:pt x="49" y="33"/>
                    <a:pt x="52" y="31"/>
                    <a:pt x="54" y="28"/>
                  </a:cubicBezTo>
                  <a:cubicBezTo>
                    <a:pt x="55" y="26"/>
                    <a:pt x="57" y="22"/>
                    <a:pt x="57" y="19"/>
                  </a:cubicBezTo>
                  <a:cubicBezTo>
                    <a:pt x="57" y="15"/>
                    <a:pt x="57" y="12"/>
                    <a:pt x="56" y="9"/>
                  </a:cubicBezTo>
                  <a:close/>
                </a:path>
              </a:pathLst>
            </a:custGeom>
            <a:solidFill>
              <a:srgbClr val="6B46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şļîḑê">
              <a:extLst>
                <a:ext uri="{FF2B5EF4-FFF2-40B4-BE49-F238E27FC236}">
                  <a16:creationId xmlns:a16="http://schemas.microsoft.com/office/drawing/2014/main" id="{0CB5E6B9-48CC-407F-B3D7-D06F15737DD9}"/>
                </a:ext>
              </a:extLst>
            </p:cNvPr>
            <p:cNvSpPr/>
            <p:nvPr/>
          </p:nvSpPr>
          <p:spPr bwMode="auto">
            <a:xfrm>
              <a:off x="6150575" y="1849412"/>
              <a:ext cx="231143" cy="107546"/>
            </a:xfrm>
            <a:custGeom>
              <a:avLst/>
              <a:gdLst>
                <a:gd name="T0" fmla="*/ 0 w 69"/>
                <a:gd name="T1" fmla="*/ 9 h 32"/>
                <a:gd name="T2" fmla="*/ 0 w 69"/>
                <a:gd name="T3" fmla="*/ 4 h 32"/>
                <a:gd name="T4" fmla="*/ 7 w 69"/>
                <a:gd name="T5" fmla="*/ 4 h 32"/>
                <a:gd name="T6" fmla="*/ 36 w 69"/>
                <a:gd name="T7" fmla="*/ 19 h 32"/>
                <a:gd name="T8" fmla="*/ 54 w 69"/>
                <a:gd name="T9" fmla="*/ 21 h 32"/>
                <a:gd name="T10" fmla="*/ 62 w 69"/>
                <a:gd name="T11" fmla="*/ 22 h 32"/>
                <a:gd name="T12" fmla="*/ 60 w 69"/>
                <a:gd name="T13" fmla="*/ 31 h 32"/>
                <a:gd name="T14" fmla="*/ 52 w 69"/>
                <a:gd name="T15" fmla="*/ 30 h 32"/>
                <a:gd name="T16" fmla="*/ 47 w 69"/>
                <a:gd name="T17" fmla="*/ 30 h 32"/>
                <a:gd name="T18" fmla="*/ 37 w 69"/>
                <a:gd name="T19" fmla="*/ 30 h 32"/>
                <a:gd name="T20" fmla="*/ 26 w 69"/>
                <a:gd name="T21" fmla="*/ 30 h 32"/>
                <a:gd name="T22" fmla="*/ 15 w 69"/>
                <a:gd name="T23" fmla="*/ 31 h 32"/>
                <a:gd name="T24" fmla="*/ 14 w 69"/>
                <a:gd name="T25" fmla="*/ 31 h 32"/>
                <a:gd name="T26" fmla="*/ 4 w 69"/>
                <a:gd name="T27" fmla="*/ 28 h 32"/>
                <a:gd name="T28" fmla="*/ 0 w 69"/>
                <a:gd name="T29" fmla="*/ 19 h 32"/>
                <a:gd name="T30" fmla="*/ 0 w 6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2">
                  <a:moveTo>
                    <a:pt x="0" y="9"/>
                  </a:moveTo>
                  <a:cubicBezTo>
                    <a:pt x="0" y="7"/>
                    <a:pt x="0" y="5"/>
                    <a:pt x="0" y="4"/>
                  </a:cubicBezTo>
                  <a:cubicBezTo>
                    <a:pt x="1" y="0"/>
                    <a:pt x="6" y="1"/>
                    <a:pt x="7" y="4"/>
                  </a:cubicBezTo>
                  <a:cubicBezTo>
                    <a:pt x="8" y="19"/>
                    <a:pt x="26" y="19"/>
                    <a:pt x="36" y="19"/>
                  </a:cubicBezTo>
                  <a:cubicBezTo>
                    <a:pt x="42" y="18"/>
                    <a:pt x="48" y="20"/>
                    <a:pt x="54" y="21"/>
                  </a:cubicBezTo>
                  <a:cubicBezTo>
                    <a:pt x="57" y="21"/>
                    <a:pt x="60" y="21"/>
                    <a:pt x="62" y="22"/>
                  </a:cubicBezTo>
                  <a:cubicBezTo>
                    <a:pt x="69" y="23"/>
                    <a:pt x="66" y="32"/>
                    <a:pt x="60" y="31"/>
                  </a:cubicBezTo>
                  <a:cubicBezTo>
                    <a:pt x="57" y="31"/>
                    <a:pt x="55" y="31"/>
                    <a:pt x="52" y="30"/>
                  </a:cubicBezTo>
                  <a:cubicBezTo>
                    <a:pt x="50" y="30"/>
                    <a:pt x="49" y="30"/>
                    <a:pt x="47" y="30"/>
                  </a:cubicBezTo>
                  <a:cubicBezTo>
                    <a:pt x="44" y="30"/>
                    <a:pt x="40" y="30"/>
                    <a:pt x="37" y="30"/>
                  </a:cubicBezTo>
                  <a:cubicBezTo>
                    <a:pt x="33" y="30"/>
                    <a:pt x="30" y="30"/>
                    <a:pt x="26" y="30"/>
                  </a:cubicBezTo>
                  <a:cubicBezTo>
                    <a:pt x="23" y="31"/>
                    <a:pt x="19" y="31"/>
                    <a:pt x="15" y="31"/>
                  </a:cubicBezTo>
                  <a:cubicBezTo>
                    <a:pt x="14" y="31"/>
                    <a:pt x="14" y="31"/>
                    <a:pt x="14" y="31"/>
                  </a:cubicBezTo>
                  <a:cubicBezTo>
                    <a:pt x="11" y="32"/>
                    <a:pt x="7" y="30"/>
                    <a:pt x="4" y="28"/>
                  </a:cubicBezTo>
                  <a:cubicBezTo>
                    <a:pt x="3" y="26"/>
                    <a:pt x="0" y="22"/>
                    <a:pt x="0" y="19"/>
                  </a:cubicBezTo>
                  <a:cubicBezTo>
                    <a:pt x="0" y="16"/>
                    <a:pt x="0" y="12"/>
                    <a:pt x="0" y="9"/>
                  </a:cubicBezTo>
                  <a:close/>
                </a:path>
              </a:pathLst>
            </a:custGeom>
            <a:solidFill>
              <a:srgbClr val="6B46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S1ïďê">
              <a:extLst>
                <a:ext uri="{FF2B5EF4-FFF2-40B4-BE49-F238E27FC236}">
                  <a16:creationId xmlns:a16="http://schemas.microsoft.com/office/drawing/2014/main" id="{E9C158A8-60FF-4214-AF0D-BB5B315C5E5E}"/>
                </a:ext>
              </a:extLst>
            </p:cNvPr>
            <p:cNvSpPr/>
            <p:nvPr/>
          </p:nvSpPr>
          <p:spPr bwMode="auto">
            <a:xfrm>
              <a:off x="6701146" y="1969799"/>
              <a:ext cx="73837" cy="80258"/>
            </a:xfrm>
            <a:custGeom>
              <a:avLst/>
              <a:gdLst>
                <a:gd name="T0" fmla="*/ 22 w 22"/>
                <a:gd name="T1" fmla="*/ 12 h 24"/>
                <a:gd name="T2" fmla="*/ 10 w 22"/>
                <a:gd name="T3" fmla="*/ 0 h 24"/>
                <a:gd name="T4" fmla="*/ 0 w 22"/>
                <a:gd name="T5" fmla="*/ 13 h 24"/>
                <a:gd name="T6" fmla="*/ 11 w 22"/>
                <a:gd name="T7" fmla="*/ 24 h 24"/>
                <a:gd name="T8" fmla="*/ 22 w 22"/>
                <a:gd name="T9" fmla="*/ 12 h 24"/>
              </a:gdLst>
              <a:ahLst/>
              <a:cxnLst>
                <a:cxn ang="0">
                  <a:pos x="T0" y="T1"/>
                </a:cxn>
                <a:cxn ang="0">
                  <a:pos x="T2" y="T3"/>
                </a:cxn>
                <a:cxn ang="0">
                  <a:pos x="T4" y="T5"/>
                </a:cxn>
                <a:cxn ang="0">
                  <a:pos x="T6" y="T7"/>
                </a:cxn>
                <a:cxn ang="0">
                  <a:pos x="T8" y="T9"/>
                </a:cxn>
              </a:cxnLst>
              <a:rect l="0" t="0" r="r" b="b"/>
              <a:pathLst>
                <a:path w="22" h="24">
                  <a:moveTo>
                    <a:pt x="22" y="12"/>
                  </a:moveTo>
                  <a:cubicBezTo>
                    <a:pt x="21" y="5"/>
                    <a:pt x="16" y="0"/>
                    <a:pt x="10" y="0"/>
                  </a:cubicBezTo>
                  <a:cubicBezTo>
                    <a:pt x="4" y="0"/>
                    <a:pt x="0" y="6"/>
                    <a:pt x="0" y="13"/>
                  </a:cubicBezTo>
                  <a:cubicBezTo>
                    <a:pt x="1" y="19"/>
                    <a:pt x="6" y="24"/>
                    <a:pt x="11" y="24"/>
                  </a:cubicBezTo>
                  <a:cubicBezTo>
                    <a:pt x="17" y="24"/>
                    <a:pt x="22" y="18"/>
                    <a:pt x="22" y="12"/>
                  </a:cubicBezTo>
                  <a:close/>
                </a:path>
              </a:pathLst>
            </a:custGeom>
            <a:solidFill>
              <a:srgbClr val="D9A4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iṧlîďé">
              <a:extLst>
                <a:ext uri="{FF2B5EF4-FFF2-40B4-BE49-F238E27FC236}">
                  <a16:creationId xmlns:a16="http://schemas.microsoft.com/office/drawing/2014/main" id="{C5B963E3-6A1C-4E7A-92ED-D0D6C44E165D}"/>
                </a:ext>
              </a:extLst>
            </p:cNvPr>
            <p:cNvSpPr/>
            <p:nvPr/>
          </p:nvSpPr>
          <p:spPr bwMode="auto">
            <a:xfrm>
              <a:off x="6701146" y="1910408"/>
              <a:ext cx="123597" cy="142859"/>
            </a:xfrm>
            <a:custGeom>
              <a:avLst/>
              <a:gdLst>
                <a:gd name="T0" fmla="*/ 7 w 37"/>
                <a:gd name="T1" fmla="*/ 30 h 43"/>
                <a:gd name="T2" fmla="*/ 26 w 37"/>
                <a:gd name="T3" fmla="*/ 6 h 43"/>
                <a:gd name="T4" fmla="*/ 37 w 37"/>
                <a:gd name="T5" fmla="*/ 9 h 43"/>
                <a:gd name="T6" fmla="*/ 20 w 37"/>
                <a:gd name="T7" fmla="*/ 0 h 43"/>
                <a:gd name="T8" fmla="*/ 1 w 37"/>
                <a:gd name="T9" fmla="*/ 24 h 43"/>
                <a:gd name="T10" fmla="*/ 11 w 37"/>
                <a:gd name="T11" fmla="*/ 43 h 43"/>
                <a:gd name="T12" fmla="*/ 7 w 37"/>
                <a:gd name="T13" fmla="*/ 30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7" y="30"/>
                  </a:moveTo>
                  <a:cubicBezTo>
                    <a:pt x="6" y="17"/>
                    <a:pt x="15" y="7"/>
                    <a:pt x="26" y="6"/>
                  </a:cubicBezTo>
                  <a:cubicBezTo>
                    <a:pt x="30" y="6"/>
                    <a:pt x="34" y="7"/>
                    <a:pt x="37" y="9"/>
                  </a:cubicBezTo>
                  <a:cubicBezTo>
                    <a:pt x="33" y="3"/>
                    <a:pt x="27" y="0"/>
                    <a:pt x="20" y="0"/>
                  </a:cubicBezTo>
                  <a:cubicBezTo>
                    <a:pt x="9" y="1"/>
                    <a:pt x="0" y="11"/>
                    <a:pt x="1" y="24"/>
                  </a:cubicBezTo>
                  <a:cubicBezTo>
                    <a:pt x="1" y="33"/>
                    <a:pt x="5" y="40"/>
                    <a:pt x="11" y="43"/>
                  </a:cubicBezTo>
                  <a:cubicBezTo>
                    <a:pt x="9" y="40"/>
                    <a:pt x="7" y="35"/>
                    <a:pt x="7" y="30"/>
                  </a:cubicBezTo>
                  <a:close/>
                </a:path>
              </a:pathLst>
            </a:custGeom>
            <a:solidFill>
              <a:srgbClr val="D9A4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Sľiḍé">
              <a:extLst>
                <a:ext uri="{FF2B5EF4-FFF2-40B4-BE49-F238E27FC236}">
                  <a16:creationId xmlns:a16="http://schemas.microsoft.com/office/drawing/2014/main" id="{908EC1C6-DB7C-4052-84B5-96759C70207B}"/>
                </a:ext>
              </a:extLst>
            </p:cNvPr>
            <p:cNvSpPr/>
            <p:nvPr/>
          </p:nvSpPr>
          <p:spPr bwMode="auto">
            <a:xfrm>
              <a:off x="6328748" y="5477075"/>
              <a:ext cx="420552" cy="353135"/>
            </a:xfrm>
            <a:custGeom>
              <a:avLst/>
              <a:gdLst>
                <a:gd name="T0" fmla="*/ 115 w 126"/>
                <a:gd name="T1" fmla="*/ 19 h 106"/>
                <a:gd name="T2" fmla="*/ 119 w 126"/>
                <a:gd name="T3" fmla="*/ 53 h 106"/>
                <a:gd name="T4" fmla="*/ 34 w 126"/>
                <a:gd name="T5" fmla="*/ 105 h 106"/>
                <a:gd name="T6" fmla="*/ 14 w 126"/>
                <a:gd name="T7" fmla="*/ 68 h 106"/>
                <a:gd name="T8" fmla="*/ 62 w 126"/>
                <a:gd name="T9" fmla="*/ 12 h 106"/>
                <a:gd name="T10" fmla="*/ 115 w 126"/>
                <a:gd name="T11" fmla="*/ 19 h 106"/>
              </a:gdLst>
              <a:ahLst/>
              <a:cxnLst>
                <a:cxn ang="0">
                  <a:pos x="T0" y="T1"/>
                </a:cxn>
                <a:cxn ang="0">
                  <a:pos x="T2" y="T3"/>
                </a:cxn>
                <a:cxn ang="0">
                  <a:pos x="T4" y="T5"/>
                </a:cxn>
                <a:cxn ang="0">
                  <a:pos x="T6" y="T7"/>
                </a:cxn>
                <a:cxn ang="0">
                  <a:pos x="T8" y="T9"/>
                </a:cxn>
                <a:cxn ang="0">
                  <a:pos x="T10" y="T11"/>
                </a:cxn>
              </a:cxnLst>
              <a:rect l="0" t="0" r="r" b="b"/>
              <a:pathLst>
                <a:path w="126" h="106">
                  <a:moveTo>
                    <a:pt x="115" y="19"/>
                  </a:moveTo>
                  <a:cubicBezTo>
                    <a:pt x="115" y="19"/>
                    <a:pt x="126" y="48"/>
                    <a:pt x="119" y="53"/>
                  </a:cubicBezTo>
                  <a:cubicBezTo>
                    <a:pt x="86" y="74"/>
                    <a:pt x="56" y="105"/>
                    <a:pt x="34" y="105"/>
                  </a:cubicBezTo>
                  <a:cubicBezTo>
                    <a:pt x="22" y="106"/>
                    <a:pt x="0" y="82"/>
                    <a:pt x="14" y="68"/>
                  </a:cubicBezTo>
                  <a:cubicBezTo>
                    <a:pt x="26" y="56"/>
                    <a:pt x="44" y="61"/>
                    <a:pt x="62" y="12"/>
                  </a:cubicBezTo>
                  <a:cubicBezTo>
                    <a:pt x="67" y="0"/>
                    <a:pt x="115" y="19"/>
                    <a:pt x="115" y="19"/>
                  </a:cubicBezTo>
                  <a:close/>
                </a:path>
              </a:pathLst>
            </a:custGeom>
            <a:solidFill>
              <a:srgbClr val="291B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ślídè">
              <a:extLst>
                <a:ext uri="{FF2B5EF4-FFF2-40B4-BE49-F238E27FC236}">
                  <a16:creationId xmlns:a16="http://schemas.microsoft.com/office/drawing/2014/main" id="{4F20EECC-783E-4CD7-B319-44FE9F7CC330}"/>
                </a:ext>
              </a:extLst>
            </p:cNvPr>
            <p:cNvSpPr/>
            <p:nvPr/>
          </p:nvSpPr>
          <p:spPr bwMode="auto">
            <a:xfrm>
              <a:off x="5847200" y="5477075"/>
              <a:ext cx="436604" cy="329058"/>
            </a:xfrm>
            <a:custGeom>
              <a:avLst/>
              <a:gdLst>
                <a:gd name="T0" fmla="*/ 126 w 131"/>
                <a:gd name="T1" fmla="*/ 30 h 99"/>
                <a:gd name="T2" fmla="*/ 123 w 131"/>
                <a:gd name="T3" fmla="*/ 64 h 99"/>
                <a:gd name="T4" fmla="*/ 27 w 131"/>
                <a:gd name="T5" fmla="*/ 94 h 99"/>
                <a:gd name="T6" fmla="*/ 17 w 131"/>
                <a:gd name="T7" fmla="*/ 53 h 99"/>
                <a:gd name="T8" fmla="*/ 77 w 131"/>
                <a:gd name="T9" fmla="*/ 11 h 99"/>
                <a:gd name="T10" fmla="*/ 126 w 131"/>
                <a:gd name="T11" fmla="*/ 30 h 99"/>
              </a:gdLst>
              <a:ahLst/>
              <a:cxnLst>
                <a:cxn ang="0">
                  <a:pos x="T0" y="T1"/>
                </a:cxn>
                <a:cxn ang="0">
                  <a:pos x="T2" y="T3"/>
                </a:cxn>
                <a:cxn ang="0">
                  <a:pos x="T4" y="T5"/>
                </a:cxn>
                <a:cxn ang="0">
                  <a:pos x="T6" y="T7"/>
                </a:cxn>
                <a:cxn ang="0">
                  <a:pos x="T8" y="T9"/>
                </a:cxn>
                <a:cxn ang="0">
                  <a:pos x="T10" y="T11"/>
                </a:cxn>
              </a:cxnLst>
              <a:rect l="0" t="0" r="r" b="b"/>
              <a:pathLst>
                <a:path w="131" h="99">
                  <a:moveTo>
                    <a:pt x="126" y="30"/>
                  </a:moveTo>
                  <a:cubicBezTo>
                    <a:pt x="126" y="30"/>
                    <a:pt x="131" y="61"/>
                    <a:pt x="123" y="64"/>
                  </a:cubicBezTo>
                  <a:cubicBezTo>
                    <a:pt x="86" y="77"/>
                    <a:pt x="49" y="99"/>
                    <a:pt x="27" y="94"/>
                  </a:cubicBezTo>
                  <a:cubicBezTo>
                    <a:pt x="15" y="92"/>
                    <a:pt x="0" y="64"/>
                    <a:pt x="17" y="53"/>
                  </a:cubicBezTo>
                  <a:cubicBezTo>
                    <a:pt x="32" y="44"/>
                    <a:pt x="48" y="54"/>
                    <a:pt x="77" y="11"/>
                  </a:cubicBezTo>
                  <a:cubicBezTo>
                    <a:pt x="85" y="0"/>
                    <a:pt x="126" y="30"/>
                    <a:pt x="126" y="30"/>
                  </a:cubicBezTo>
                  <a:close/>
                </a:path>
              </a:pathLst>
            </a:custGeom>
            <a:solidFill>
              <a:srgbClr val="291B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š1íḋe">
              <a:extLst>
                <a:ext uri="{FF2B5EF4-FFF2-40B4-BE49-F238E27FC236}">
                  <a16:creationId xmlns:a16="http://schemas.microsoft.com/office/drawing/2014/main" id="{D69D8AAD-C014-4971-8F13-E7CE39AC1DBB}"/>
                </a:ext>
              </a:extLst>
            </p:cNvPr>
            <p:cNvSpPr/>
            <p:nvPr/>
          </p:nvSpPr>
          <p:spPr bwMode="auto">
            <a:xfrm>
              <a:off x="6044635" y="5446577"/>
              <a:ext cx="263246" cy="197435"/>
            </a:xfrm>
            <a:custGeom>
              <a:avLst/>
              <a:gdLst>
                <a:gd name="T0" fmla="*/ 3 w 79"/>
                <a:gd name="T1" fmla="*/ 3 h 59"/>
                <a:gd name="T2" fmla="*/ 1 w 79"/>
                <a:gd name="T3" fmla="*/ 28 h 59"/>
                <a:gd name="T4" fmla="*/ 38 w 79"/>
                <a:gd name="T5" fmla="*/ 37 h 59"/>
                <a:gd name="T6" fmla="*/ 73 w 79"/>
                <a:gd name="T7" fmla="*/ 44 h 59"/>
                <a:gd name="T8" fmla="*/ 64 w 79"/>
                <a:gd name="T9" fmla="*/ 0 h 59"/>
                <a:gd name="T10" fmla="*/ 3 w 79"/>
                <a:gd name="T11" fmla="*/ 3 h 59"/>
              </a:gdLst>
              <a:ahLst/>
              <a:cxnLst>
                <a:cxn ang="0">
                  <a:pos x="T0" y="T1"/>
                </a:cxn>
                <a:cxn ang="0">
                  <a:pos x="T2" y="T3"/>
                </a:cxn>
                <a:cxn ang="0">
                  <a:pos x="T4" y="T5"/>
                </a:cxn>
                <a:cxn ang="0">
                  <a:pos x="T6" y="T7"/>
                </a:cxn>
                <a:cxn ang="0">
                  <a:pos x="T8" y="T9"/>
                </a:cxn>
                <a:cxn ang="0">
                  <a:pos x="T10" y="T11"/>
                </a:cxn>
              </a:cxnLst>
              <a:rect l="0" t="0" r="r" b="b"/>
              <a:pathLst>
                <a:path w="79" h="59">
                  <a:moveTo>
                    <a:pt x="3" y="3"/>
                  </a:moveTo>
                  <a:cubicBezTo>
                    <a:pt x="7" y="21"/>
                    <a:pt x="0" y="14"/>
                    <a:pt x="1" y="28"/>
                  </a:cubicBezTo>
                  <a:cubicBezTo>
                    <a:pt x="2" y="39"/>
                    <a:pt x="20" y="34"/>
                    <a:pt x="38" y="37"/>
                  </a:cubicBezTo>
                  <a:cubicBezTo>
                    <a:pt x="55" y="39"/>
                    <a:pt x="67" y="59"/>
                    <a:pt x="73" y="44"/>
                  </a:cubicBezTo>
                  <a:cubicBezTo>
                    <a:pt x="79" y="28"/>
                    <a:pt x="66" y="19"/>
                    <a:pt x="64" y="0"/>
                  </a:cubicBezTo>
                  <a:lnTo>
                    <a:pt x="3" y="3"/>
                  </a:lnTo>
                  <a:close/>
                </a:path>
              </a:pathLst>
            </a:custGeom>
            <a:solidFill>
              <a:srgbClr val="4C6A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sḻîďè">
              <a:extLst>
                <a:ext uri="{FF2B5EF4-FFF2-40B4-BE49-F238E27FC236}">
                  <a16:creationId xmlns:a16="http://schemas.microsoft.com/office/drawing/2014/main" id="{DF06FA23-B0F3-43D5-B0FF-EB997511EA58}"/>
                </a:ext>
              </a:extLst>
            </p:cNvPr>
            <p:cNvSpPr/>
            <p:nvPr/>
          </p:nvSpPr>
          <p:spPr bwMode="auto">
            <a:xfrm>
              <a:off x="6498895" y="5424105"/>
              <a:ext cx="263246" cy="195830"/>
            </a:xfrm>
            <a:custGeom>
              <a:avLst/>
              <a:gdLst>
                <a:gd name="T0" fmla="*/ 3 w 79"/>
                <a:gd name="T1" fmla="*/ 3 h 59"/>
                <a:gd name="T2" fmla="*/ 2 w 79"/>
                <a:gd name="T3" fmla="*/ 28 h 59"/>
                <a:gd name="T4" fmla="*/ 38 w 79"/>
                <a:gd name="T5" fmla="*/ 37 h 59"/>
                <a:gd name="T6" fmla="*/ 73 w 79"/>
                <a:gd name="T7" fmla="*/ 44 h 59"/>
                <a:gd name="T8" fmla="*/ 65 w 79"/>
                <a:gd name="T9" fmla="*/ 0 h 59"/>
                <a:gd name="T10" fmla="*/ 3 w 79"/>
                <a:gd name="T11" fmla="*/ 3 h 59"/>
              </a:gdLst>
              <a:ahLst/>
              <a:cxnLst>
                <a:cxn ang="0">
                  <a:pos x="T0" y="T1"/>
                </a:cxn>
                <a:cxn ang="0">
                  <a:pos x="T2" y="T3"/>
                </a:cxn>
                <a:cxn ang="0">
                  <a:pos x="T4" y="T5"/>
                </a:cxn>
                <a:cxn ang="0">
                  <a:pos x="T6" y="T7"/>
                </a:cxn>
                <a:cxn ang="0">
                  <a:pos x="T8" y="T9"/>
                </a:cxn>
                <a:cxn ang="0">
                  <a:pos x="T10" y="T11"/>
                </a:cxn>
              </a:cxnLst>
              <a:rect l="0" t="0" r="r" b="b"/>
              <a:pathLst>
                <a:path w="79" h="59">
                  <a:moveTo>
                    <a:pt x="3" y="3"/>
                  </a:moveTo>
                  <a:cubicBezTo>
                    <a:pt x="7" y="21"/>
                    <a:pt x="0" y="14"/>
                    <a:pt x="2" y="28"/>
                  </a:cubicBezTo>
                  <a:cubicBezTo>
                    <a:pt x="3" y="39"/>
                    <a:pt x="20" y="35"/>
                    <a:pt x="38" y="37"/>
                  </a:cubicBezTo>
                  <a:cubicBezTo>
                    <a:pt x="56" y="40"/>
                    <a:pt x="67" y="59"/>
                    <a:pt x="73" y="44"/>
                  </a:cubicBezTo>
                  <a:cubicBezTo>
                    <a:pt x="79" y="28"/>
                    <a:pt x="66" y="19"/>
                    <a:pt x="65" y="0"/>
                  </a:cubicBezTo>
                  <a:lnTo>
                    <a:pt x="3" y="3"/>
                  </a:lnTo>
                  <a:close/>
                </a:path>
              </a:pathLst>
            </a:custGeom>
            <a:solidFill>
              <a:srgbClr val="4C6A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ṩḻîďè">
              <a:extLst>
                <a:ext uri="{FF2B5EF4-FFF2-40B4-BE49-F238E27FC236}">
                  <a16:creationId xmlns:a16="http://schemas.microsoft.com/office/drawing/2014/main" id="{16D7BE56-30EB-4D71-8E9C-54D28B621F32}"/>
                </a:ext>
              </a:extLst>
            </p:cNvPr>
            <p:cNvSpPr/>
            <p:nvPr/>
          </p:nvSpPr>
          <p:spPr bwMode="auto">
            <a:xfrm>
              <a:off x="7012547" y="4019589"/>
              <a:ext cx="203855" cy="637249"/>
            </a:xfrm>
            <a:custGeom>
              <a:avLst/>
              <a:gdLst>
                <a:gd name="T0" fmla="*/ 24 w 61"/>
                <a:gd name="T1" fmla="*/ 102 h 191"/>
                <a:gd name="T2" fmla="*/ 17 w 61"/>
                <a:gd name="T3" fmla="*/ 131 h 191"/>
                <a:gd name="T4" fmla="*/ 6 w 61"/>
                <a:gd name="T5" fmla="*/ 134 h 191"/>
                <a:gd name="T6" fmla="*/ 1 w 61"/>
                <a:gd name="T7" fmla="*/ 126 h 191"/>
                <a:gd name="T8" fmla="*/ 4 w 61"/>
                <a:gd name="T9" fmla="*/ 67 h 191"/>
                <a:gd name="T10" fmla="*/ 13 w 61"/>
                <a:gd name="T11" fmla="*/ 56 h 191"/>
                <a:gd name="T12" fmla="*/ 7 w 61"/>
                <a:gd name="T13" fmla="*/ 12 h 191"/>
                <a:gd name="T14" fmla="*/ 19 w 61"/>
                <a:gd name="T15" fmla="*/ 0 h 191"/>
                <a:gd name="T16" fmla="*/ 39 w 61"/>
                <a:gd name="T17" fmla="*/ 0 h 191"/>
                <a:gd name="T18" fmla="*/ 52 w 61"/>
                <a:gd name="T19" fmla="*/ 12 h 191"/>
                <a:gd name="T20" fmla="*/ 49 w 61"/>
                <a:gd name="T21" fmla="*/ 61 h 191"/>
                <a:gd name="T22" fmla="*/ 55 w 61"/>
                <a:gd name="T23" fmla="*/ 71 h 191"/>
                <a:gd name="T24" fmla="*/ 26 w 61"/>
                <a:gd name="T25" fmla="*/ 179 h 191"/>
                <a:gd name="T26" fmla="*/ 17 w 61"/>
                <a:gd name="T27" fmla="*/ 191 h 191"/>
                <a:gd name="T28" fmla="*/ 10 w 61"/>
                <a:gd name="T29" fmla="*/ 178 h 191"/>
                <a:gd name="T30" fmla="*/ 24 w 61"/>
                <a:gd name="T31" fmla="*/ 125 h 191"/>
                <a:gd name="T32" fmla="*/ 24 w 61"/>
                <a:gd name="T33"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91">
                  <a:moveTo>
                    <a:pt x="24" y="102"/>
                  </a:moveTo>
                  <a:cubicBezTo>
                    <a:pt x="18" y="114"/>
                    <a:pt x="22" y="115"/>
                    <a:pt x="17" y="131"/>
                  </a:cubicBezTo>
                  <a:cubicBezTo>
                    <a:pt x="16" y="134"/>
                    <a:pt x="12" y="135"/>
                    <a:pt x="6" y="134"/>
                  </a:cubicBezTo>
                  <a:cubicBezTo>
                    <a:pt x="1" y="133"/>
                    <a:pt x="0" y="128"/>
                    <a:pt x="1" y="126"/>
                  </a:cubicBezTo>
                  <a:cubicBezTo>
                    <a:pt x="6" y="112"/>
                    <a:pt x="1" y="69"/>
                    <a:pt x="4" y="67"/>
                  </a:cubicBezTo>
                  <a:cubicBezTo>
                    <a:pt x="6" y="67"/>
                    <a:pt x="13" y="56"/>
                    <a:pt x="13" y="56"/>
                  </a:cubicBezTo>
                  <a:cubicBezTo>
                    <a:pt x="7" y="12"/>
                    <a:pt x="7" y="12"/>
                    <a:pt x="7" y="12"/>
                  </a:cubicBezTo>
                  <a:cubicBezTo>
                    <a:pt x="7" y="5"/>
                    <a:pt x="12" y="0"/>
                    <a:pt x="19" y="0"/>
                  </a:cubicBezTo>
                  <a:cubicBezTo>
                    <a:pt x="39" y="0"/>
                    <a:pt x="39" y="0"/>
                    <a:pt x="39" y="0"/>
                  </a:cubicBezTo>
                  <a:cubicBezTo>
                    <a:pt x="46" y="0"/>
                    <a:pt x="52" y="5"/>
                    <a:pt x="52" y="12"/>
                  </a:cubicBezTo>
                  <a:cubicBezTo>
                    <a:pt x="49" y="61"/>
                    <a:pt x="49" y="61"/>
                    <a:pt x="49" y="61"/>
                  </a:cubicBezTo>
                  <a:cubicBezTo>
                    <a:pt x="52" y="63"/>
                    <a:pt x="55" y="67"/>
                    <a:pt x="55" y="71"/>
                  </a:cubicBezTo>
                  <a:cubicBezTo>
                    <a:pt x="61" y="155"/>
                    <a:pt x="35" y="153"/>
                    <a:pt x="26" y="179"/>
                  </a:cubicBezTo>
                  <a:cubicBezTo>
                    <a:pt x="25" y="182"/>
                    <a:pt x="22" y="191"/>
                    <a:pt x="17" y="191"/>
                  </a:cubicBezTo>
                  <a:cubicBezTo>
                    <a:pt x="12" y="190"/>
                    <a:pt x="10" y="181"/>
                    <a:pt x="10" y="178"/>
                  </a:cubicBezTo>
                  <a:cubicBezTo>
                    <a:pt x="12" y="161"/>
                    <a:pt x="20" y="149"/>
                    <a:pt x="24" y="125"/>
                  </a:cubicBezTo>
                  <a:cubicBezTo>
                    <a:pt x="25" y="123"/>
                    <a:pt x="29" y="94"/>
                    <a:pt x="24" y="102"/>
                  </a:cubicBezTo>
                  <a:close/>
                </a:path>
              </a:pathLst>
            </a:custGeom>
            <a:solidFill>
              <a:srgbClr val="FF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îṡḻiḍe">
              <a:extLst>
                <a:ext uri="{FF2B5EF4-FFF2-40B4-BE49-F238E27FC236}">
                  <a16:creationId xmlns:a16="http://schemas.microsoft.com/office/drawing/2014/main" id="{61300EFD-6AC9-41AB-9AC6-A156C81EFCEC}"/>
                </a:ext>
              </a:extLst>
            </p:cNvPr>
            <p:cNvSpPr/>
            <p:nvPr/>
          </p:nvSpPr>
          <p:spPr bwMode="auto">
            <a:xfrm>
              <a:off x="6749300" y="2854243"/>
              <a:ext cx="449445" cy="1345125"/>
            </a:xfrm>
            <a:custGeom>
              <a:avLst/>
              <a:gdLst>
                <a:gd name="T0" fmla="*/ 71 w 135"/>
                <a:gd name="T1" fmla="*/ 397 h 404"/>
                <a:gd name="T2" fmla="*/ 32 w 135"/>
                <a:gd name="T3" fmla="*/ 95 h 404"/>
                <a:gd name="T4" fmla="*/ 0 w 135"/>
                <a:gd name="T5" fmla="*/ 0 h 404"/>
                <a:gd name="T6" fmla="*/ 135 w 135"/>
                <a:gd name="T7" fmla="*/ 404 h 404"/>
                <a:gd name="T8" fmla="*/ 71 w 135"/>
                <a:gd name="T9" fmla="*/ 397 h 404"/>
              </a:gdLst>
              <a:ahLst/>
              <a:cxnLst>
                <a:cxn ang="0">
                  <a:pos x="T0" y="T1"/>
                </a:cxn>
                <a:cxn ang="0">
                  <a:pos x="T2" y="T3"/>
                </a:cxn>
                <a:cxn ang="0">
                  <a:pos x="T4" y="T5"/>
                </a:cxn>
                <a:cxn ang="0">
                  <a:pos x="T6" y="T7"/>
                </a:cxn>
                <a:cxn ang="0">
                  <a:pos x="T8" y="T9"/>
                </a:cxn>
              </a:cxnLst>
              <a:rect l="0" t="0" r="r" b="b"/>
              <a:pathLst>
                <a:path w="135" h="404">
                  <a:moveTo>
                    <a:pt x="71" y="397"/>
                  </a:moveTo>
                  <a:cubicBezTo>
                    <a:pt x="75" y="298"/>
                    <a:pt x="79" y="250"/>
                    <a:pt x="32" y="95"/>
                  </a:cubicBezTo>
                  <a:cubicBezTo>
                    <a:pt x="0" y="0"/>
                    <a:pt x="0" y="0"/>
                    <a:pt x="0" y="0"/>
                  </a:cubicBezTo>
                  <a:cubicBezTo>
                    <a:pt x="128" y="46"/>
                    <a:pt x="133" y="214"/>
                    <a:pt x="135" y="404"/>
                  </a:cubicBezTo>
                  <a:lnTo>
                    <a:pt x="71" y="397"/>
                  </a:lnTo>
                  <a:close/>
                </a:path>
              </a:pathLst>
            </a:custGeom>
            <a:solidFill>
              <a:srgbClr val="96B5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ŝļidè">
              <a:extLst>
                <a:ext uri="{FF2B5EF4-FFF2-40B4-BE49-F238E27FC236}">
                  <a16:creationId xmlns:a16="http://schemas.microsoft.com/office/drawing/2014/main" id="{763DBD1F-A730-453D-8F02-9B7ED47D3F81}"/>
                </a:ext>
              </a:extLst>
            </p:cNvPr>
            <p:cNvSpPr/>
            <p:nvPr/>
          </p:nvSpPr>
          <p:spPr bwMode="auto">
            <a:xfrm>
              <a:off x="5837569" y="3904018"/>
              <a:ext cx="203855" cy="638854"/>
            </a:xfrm>
            <a:custGeom>
              <a:avLst/>
              <a:gdLst>
                <a:gd name="T0" fmla="*/ 36 w 61"/>
                <a:gd name="T1" fmla="*/ 103 h 192"/>
                <a:gd name="T2" fmla="*/ 44 w 61"/>
                <a:gd name="T3" fmla="*/ 132 h 192"/>
                <a:gd name="T4" fmla="*/ 54 w 61"/>
                <a:gd name="T5" fmla="*/ 135 h 192"/>
                <a:gd name="T6" fmla="*/ 60 w 61"/>
                <a:gd name="T7" fmla="*/ 126 h 192"/>
                <a:gd name="T8" fmla="*/ 56 w 61"/>
                <a:gd name="T9" fmla="*/ 68 h 192"/>
                <a:gd name="T10" fmla="*/ 48 w 61"/>
                <a:gd name="T11" fmla="*/ 56 h 192"/>
                <a:gd name="T12" fmla="*/ 54 w 61"/>
                <a:gd name="T13" fmla="*/ 12 h 192"/>
                <a:gd name="T14" fmla="*/ 42 w 61"/>
                <a:gd name="T15" fmla="*/ 0 h 192"/>
                <a:gd name="T16" fmla="*/ 21 w 61"/>
                <a:gd name="T17" fmla="*/ 0 h 192"/>
                <a:gd name="T18" fmla="*/ 9 w 61"/>
                <a:gd name="T19" fmla="*/ 12 h 192"/>
                <a:gd name="T20" fmla="*/ 12 w 61"/>
                <a:gd name="T21" fmla="*/ 61 h 192"/>
                <a:gd name="T22" fmla="*/ 6 w 61"/>
                <a:gd name="T23" fmla="*/ 72 h 192"/>
                <a:gd name="T24" fmla="*/ 35 w 61"/>
                <a:gd name="T25" fmla="*/ 179 h 192"/>
                <a:gd name="T26" fmla="*/ 44 w 61"/>
                <a:gd name="T27" fmla="*/ 191 h 192"/>
                <a:gd name="T28" fmla="*/ 51 w 61"/>
                <a:gd name="T29" fmla="*/ 178 h 192"/>
                <a:gd name="T30" fmla="*/ 37 w 61"/>
                <a:gd name="T31" fmla="*/ 126 h 192"/>
                <a:gd name="T32" fmla="*/ 36 w 61"/>
                <a:gd name="T33" fmla="*/ 10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92">
                  <a:moveTo>
                    <a:pt x="36" y="103"/>
                  </a:moveTo>
                  <a:cubicBezTo>
                    <a:pt x="43" y="115"/>
                    <a:pt x="39" y="116"/>
                    <a:pt x="44" y="132"/>
                  </a:cubicBezTo>
                  <a:cubicBezTo>
                    <a:pt x="44" y="134"/>
                    <a:pt x="49" y="136"/>
                    <a:pt x="54" y="135"/>
                  </a:cubicBezTo>
                  <a:cubicBezTo>
                    <a:pt x="60" y="134"/>
                    <a:pt x="61" y="129"/>
                    <a:pt x="60" y="126"/>
                  </a:cubicBezTo>
                  <a:cubicBezTo>
                    <a:pt x="54" y="113"/>
                    <a:pt x="59" y="69"/>
                    <a:pt x="56" y="68"/>
                  </a:cubicBezTo>
                  <a:cubicBezTo>
                    <a:pt x="54" y="67"/>
                    <a:pt x="48" y="56"/>
                    <a:pt x="48" y="56"/>
                  </a:cubicBezTo>
                  <a:cubicBezTo>
                    <a:pt x="54" y="12"/>
                    <a:pt x="54" y="12"/>
                    <a:pt x="54" y="12"/>
                  </a:cubicBezTo>
                  <a:cubicBezTo>
                    <a:pt x="54" y="6"/>
                    <a:pt x="49" y="0"/>
                    <a:pt x="42" y="0"/>
                  </a:cubicBezTo>
                  <a:cubicBezTo>
                    <a:pt x="21" y="0"/>
                    <a:pt x="21" y="0"/>
                    <a:pt x="21" y="0"/>
                  </a:cubicBezTo>
                  <a:cubicBezTo>
                    <a:pt x="15" y="0"/>
                    <a:pt x="9" y="6"/>
                    <a:pt x="9" y="12"/>
                  </a:cubicBezTo>
                  <a:cubicBezTo>
                    <a:pt x="12" y="61"/>
                    <a:pt x="12" y="61"/>
                    <a:pt x="12" y="61"/>
                  </a:cubicBezTo>
                  <a:cubicBezTo>
                    <a:pt x="8" y="63"/>
                    <a:pt x="6" y="67"/>
                    <a:pt x="6" y="72"/>
                  </a:cubicBezTo>
                  <a:cubicBezTo>
                    <a:pt x="0" y="156"/>
                    <a:pt x="26" y="153"/>
                    <a:pt x="35" y="179"/>
                  </a:cubicBezTo>
                  <a:cubicBezTo>
                    <a:pt x="35" y="182"/>
                    <a:pt x="38" y="192"/>
                    <a:pt x="44" y="191"/>
                  </a:cubicBezTo>
                  <a:cubicBezTo>
                    <a:pt x="49" y="191"/>
                    <a:pt x="51" y="181"/>
                    <a:pt x="51" y="178"/>
                  </a:cubicBezTo>
                  <a:cubicBezTo>
                    <a:pt x="49" y="161"/>
                    <a:pt x="41" y="150"/>
                    <a:pt x="37" y="126"/>
                  </a:cubicBezTo>
                  <a:cubicBezTo>
                    <a:pt x="36" y="123"/>
                    <a:pt x="32" y="95"/>
                    <a:pt x="36" y="103"/>
                  </a:cubicBezTo>
                  <a:close/>
                </a:path>
              </a:pathLst>
            </a:custGeom>
            <a:solidFill>
              <a:srgbClr val="FF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ṣ1îďe">
              <a:extLst>
                <a:ext uri="{FF2B5EF4-FFF2-40B4-BE49-F238E27FC236}">
                  <a16:creationId xmlns:a16="http://schemas.microsoft.com/office/drawing/2014/main" id="{4D8787DF-8C35-4BA9-9850-9C953F257E41}"/>
                </a:ext>
              </a:extLst>
            </p:cNvPr>
            <p:cNvSpPr/>
            <p:nvPr/>
          </p:nvSpPr>
          <p:spPr bwMode="auto">
            <a:xfrm>
              <a:off x="5853621" y="2886346"/>
              <a:ext cx="451050" cy="1200660"/>
            </a:xfrm>
            <a:custGeom>
              <a:avLst/>
              <a:gdLst>
                <a:gd name="T0" fmla="*/ 63 w 135"/>
                <a:gd name="T1" fmla="*/ 353 h 360"/>
                <a:gd name="T2" fmla="*/ 103 w 135"/>
                <a:gd name="T3" fmla="*/ 95 h 360"/>
                <a:gd name="T4" fmla="*/ 135 w 135"/>
                <a:gd name="T5" fmla="*/ 0 h 360"/>
                <a:gd name="T6" fmla="*/ 0 w 135"/>
                <a:gd name="T7" fmla="*/ 360 h 360"/>
                <a:gd name="T8" fmla="*/ 63 w 135"/>
                <a:gd name="T9" fmla="*/ 353 h 360"/>
              </a:gdLst>
              <a:ahLst/>
              <a:cxnLst>
                <a:cxn ang="0">
                  <a:pos x="T0" y="T1"/>
                </a:cxn>
                <a:cxn ang="0">
                  <a:pos x="T2" y="T3"/>
                </a:cxn>
                <a:cxn ang="0">
                  <a:pos x="T4" y="T5"/>
                </a:cxn>
                <a:cxn ang="0">
                  <a:pos x="T6" y="T7"/>
                </a:cxn>
                <a:cxn ang="0">
                  <a:pos x="T8" y="T9"/>
                </a:cxn>
              </a:cxnLst>
              <a:rect l="0" t="0" r="r" b="b"/>
              <a:pathLst>
                <a:path w="135" h="360">
                  <a:moveTo>
                    <a:pt x="63" y="353"/>
                  </a:moveTo>
                  <a:cubicBezTo>
                    <a:pt x="59" y="254"/>
                    <a:pt x="56" y="251"/>
                    <a:pt x="103" y="95"/>
                  </a:cubicBezTo>
                  <a:cubicBezTo>
                    <a:pt x="135" y="0"/>
                    <a:pt x="135" y="0"/>
                    <a:pt x="135" y="0"/>
                  </a:cubicBezTo>
                  <a:cubicBezTo>
                    <a:pt x="7" y="47"/>
                    <a:pt x="2" y="170"/>
                    <a:pt x="0" y="360"/>
                  </a:cubicBezTo>
                  <a:lnTo>
                    <a:pt x="63" y="353"/>
                  </a:lnTo>
                  <a:close/>
                </a:path>
              </a:pathLst>
            </a:custGeom>
            <a:solidFill>
              <a:srgbClr val="96B5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ṣļiḍê">
              <a:extLst>
                <a:ext uri="{FF2B5EF4-FFF2-40B4-BE49-F238E27FC236}">
                  <a16:creationId xmlns:a16="http://schemas.microsoft.com/office/drawing/2014/main" id="{68B7B6B6-0564-447A-8158-FCA3183C67F0}"/>
                </a:ext>
              </a:extLst>
            </p:cNvPr>
            <p:cNvSpPr/>
            <p:nvPr/>
          </p:nvSpPr>
          <p:spPr bwMode="auto">
            <a:xfrm>
              <a:off x="5834359" y="2483451"/>
              <a:ext cx="367582" cy="120387"/>
            </a:xfrm>
            <a:custGeom>
              <a:avLst/>
              <a:gdLst>
                <a:gd name="T0" fmla="*/ 99 w 110"/>
                <a:gd name="T1" fmla="*/ 12 h 36"/>
                <a:gd name="T2" fmla="*/ 48 w 110"/>
                <a:gd name="T3" fmla="*/ 1 h 36"/>
                <a:gd name="T4" fmla="*/ 0 w 110"/>
                <a:gd name="T5" fmla="*/ 31 h 36"/>
                <a:gd name="T6" fmla="*/ 2 w 110"/>
                <a:gd name="T7" fmla="*/ 31 h 36"/>
                <a:gd name="T8" fmla="*/ 54 w 110"/>
                <a:gd name="T9" fmla="*/ 8 h 36"/>
                <a:gd name="T10" fmla="*/ 88 w 110"/>
                <a:gd name="T11" fmla="*/ 27 h 36"/>
                <a:gd name="T12" fmla="*/ 99 w 11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110" h="36">
                  <a:moveTo>
                    <a:pt x="99" y="12"/>
                  </a:moveTo>
                  <a:cubicBezTo>
                    <a:pt x="89" y="6"/>
                    <a:pt x="63" y="0"/>
                    <a:pt x="48" y="1"/>
                  </a:cubicBezTo>
                  <a:cubicBezTo>
                    <a:pt x="27" y="4"/>
                    <a:pt x="4" y="7"/>
                    <a:pt x="0" y="31"/>
                  </a:cubicBezTo>
                  <a:cubicBezTo>
                    <a:pt x="0" y="32"/>
                    <a:pt x="1" y="32"/>
                    <a:pt x="2" y="31"/>
                  </a:cubicBezTo>
                  <a:cubicBezTo>
                    <a:pt x="13" y="10"/>
                    <a:pt x="32" y="8"/>
                    <a:pt x="54" y="8"/>
                  </a:cubicBezTo>
                  <a:cubicBezTo>
                    <a:pt x="63" y="8"/>
                    <a:pt x="80" y="17"/>
                    <a:pt x="88" y="27"/>
                  </a:cubicBezTo>
                  <a:cubicBezTo>
                    <a:pt x="96" y="36"/>
                    <a:pt x="110" y="20"/>
                    <a:pt x="99" y="12"/>
                  </a:cubicBezTo>
                  <a:close/>
                </a:path>
              </a:pathLst>
            </a:custGeom>
            <a:solidFill>
              <a:srgbClr val="6B46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š1iḓê">
              <a:extLst>
                <a:ext uri="{FF2B5EF4-FFF2-40B4-BE49-F238E27FC236}">
                  <a16:creationId xmlns:a16="http://schemas.microsoft.com/office/drawing/2014/main" id="{D3B4DD73-F742-438B-8549-8F414E683A42}"/>
                </a:ext>
              </a:extLst>
            </p:cNvPr>
            <p:cNvSpPr/>
            <p:nvPr/>
          </p:nvSpPr>
          <p:spPr bwMode="auto">
            <a:xfrm>
              <a:off x="5847200" y="2499502"/>
              <a:ext cx="1035329" cy="667747"/>
            </a:xfrm>
            <a:custGeom>
              <a:avLst/>
              <a:gdLst>
                <a:gd name="T0" fmla="*/ 292 w 310"/>
                <a:gd name="T1" fmla="*/ 61 h 200"/>
                <a:gd name="T2" fmla="*/ 294 w 310"/>
                <a:gd name="T3" fmla="*/ 142 h 200"/>
                <a:gd name="T4" fmla="*/ 190 w 310"/>
                <a:gd name="T5" fmla="*/ 168 h 200"/>
                <a:gd name="T6" fmla="*/ 30 w 310"/>
                <a:gd name="T7" fmla="*/ 174 h 200"/>
                <a:gd name="T8" fmla="*/ 17 w 310"/>
                <a:gd name="T9" fmla="*/ 128 h 200"/>
                <a:gd name="T10" fmla="*/ 15 w 310"/>
                <a:gd name="T11" fmla="*/ 82 h 200"/>
                <a:gd name="T12" fmla="*/ 148 w 310"/>
                <a:gd name="T13" fmla="*/ 67 h 200"/>
                <a:gd name="T14" fmla="*/ 261 w 310"/>
                <a:gd name="T15" fmla="*/ 6 h 200"/>
                <a:gd name="T16" fmla="*/ 292 w 310"/>
                <a:gd name="T17" fmla="*/ 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00">
                  <a:moveTo>
                    <a:pt x="292" y="61"/>
                  </a:moveTo>
                  <a:cubicBezTo>
                    <a:pt x="310" y="94"/>
                    <a:pt x="309" y="121"/>
                    <a:pt x="294" y="142"/>
                  </a:cubicBezTo>
                  <a:cubicBezTo>
                    <a:pt x="277" y="165"/>
                    <a:pt x="240" y="160"/>
                    <a:pt x="190" y="168"/>
                  </a:cubicBezTo>
                  <a:cubicBezTo>
                    <a:pt x="79" y="186"/>
                    <a:pt x="43" y="200"/>
                    <a:pt x="30" y="174"/>
                  </a:cubicBezTo>
                  <a:cubicBezTo>
                    <a:pt x="23" y="161"/>
                    <a:pt x="15" y="165"/>
                    <a:pt x="17" y="128"/>
                  </a:cubicBezTo>
                  <a:cubicBezTo>
                    <a:pt x="18" y="111"/>
                    <a:pt x="0" y="91"/>
                    <a:pt x="15" y="82"/>
                  </a:cubicBezTo>
                  <a:cubicBezTo>
                    <a:pt x="36" y="69"/>
                    <a:pt x="94" y="79"/>
                    <a:pt x="148" y="67"/>
                  </a:cubicBezTo>
                  <a:cubicBezTo>
                    <a:pt x="202" y="54"/>
                    <a:pt x="242" y="0"/>
                    <a:pt x="261" y="6"/>
                  </a:cubicBezTo>
                  <a:cubicBezTo>
                    <a:pt x="275" y="10"/>
                    <a:pt x="284" y="46"/>
                    <a:pt x="292" y="61"/>
                  </a:cubicBezTo>
                  <a:close/>
                </a:path>
              </a:pathLst>
            </a:custGeom>
            <a:solidFill>
              <a:srgbClr val="B01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ľïďé">
              <a:extLst>
                <a:ext uri="{FF2B5EF4-FFF2-40B4-BE49-F238E27FC236}">
                  <a16:creationId xmlns:a16="http://schemas.microsoft.com/office/drawing/2014/main" id="{C319881E-D326-40EA-812B-F686C2CFDA9B}"/>
                </a:ext>
              </a:extLst>
            </p:cNvPr>
            <p:cNvSpPr/>
            <p:nvPr/>
          </p:nvSpPr>
          <p:spPr bwMode="auto">
            <a:xfrm>
              <a:off x="6391350" y="2870294"/>
              <a:ext cx="484759" cy="913336"/>
            </a:xfrm>
            <a:custGeom>
              <a:avLst/>
              <a:gdLst>
                <a:gd name="T0" fmla="*/ 58 w 145"/>
                <a:gd name="T1" fmla="*/ 16 h 274"/>
                <a:gd name="T2" fmla="*/ 97 w 145"/>
                <a:gd name="T3" fmla="*/ 15 h 274"/>
                <a:gd name="T4" fmla="*/ 135 w 145"/>
                <a:gd name="T5" fmla="*/ 96 h 274"/>
                <a:gd name="T6" fmla="*/ 141 w 145"/>
                <a:gd name="T7" fmla="*/ 244 h 274"/>
                <a:gd name="T8" fmla="*/ 94 w 145"/>
                <a:gd name="T9" fmla="*/ 261 h 274"/>
                <a:gd name="T10" fmla="*/ 53 w 145"/>
                <a:gd name="T11" fmla="*/ 259 h 274"/>
                <a:gd name="T12" fmla="*/ 51 w 145"/>
                <a:gd name="T13" fmla="*/ 142 h 274"/>
                <a:gd name="T14" fmla="*/ 7 w 145"/>
                <a:gd name="T15" fmla="*/ 38 h 274"/>
                <a:gd name="T16" fmla="*/ 58 w 145"/>
                <a:gd name="T17" fmla="*/ 1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74">
                  <a:moveTo>
                    <a:pt x="58" y="16"/>
                  </a:moveTo>
                  <a:cubicBezTo>
                    <a:pt x="88" y="3"/>
                    <a:pt x="80" y="0"/>
                    <a:pt x="97" y="15"/>
                  </a:cubicBezTo>
                  <a:cubicBezTo>
                    <a:pt x="117" y="32"/>
                    <a:pt x="132" y="51"/>
                    <a:pt x="135" y="96"/>
                  </a:cubicBezTo>
                  <a:cubicBezTo>
                    <a:pt x="141" y="194"/>
                    <a:pt x="145" y="220"/>
                    <a:pt x="141" y="244"/>
                  </a:cubicBezTo>
                  <a:cubicBezTo>
                    <a:pt x="139" y="258"/>
                    <a:pt x="126" y="266"/>
                    <a:pt x="94" y="261"/>
                  </a:cubicBezTo>
                  <a:cubicBezTo>
                    <a:pt x="79" y="259"/>
                    <a:pt x="60" y="274"/>
                    <a:pt x="53" y="259"/>
                  </a:cubicBezTo>
                  <a:cubicBezTo>
                    <a:pt x="44" y="240"/>
                    <a:pt x="58" y="190"/>
                    <a:pt x="51" y="142"/>
                  </a:cubicBezTo>
                  <a:cubicBezTo>
                    <a:pt x="45" y="93"/>
                    <a:pt x="0" y="55"/>
                    <a:pt x="7" y="38"/>
                  </a:cubicBezTo>
                  <a:cubicBezTo>
                    <a:pt x="12" y="27"/>
                    <a:pt x="44" y="22"/>
                    <a:pt x="58" y="16"/>
                  </a:cubicBezTo>
                  <a:close/>
                </a:path>
              </a:pathLst>
            </a:custGeom>
            <a:solidFill>
              <a:srgbClr val="B01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šľïḍé">
              <a:extLst>
                <a:ext uri="{FF2B5EF4-FFF2-40B4-BE49-F238E27FC236}">
                  <a16:creationId xmlns:a16="http://schemas.microsoft.com/office/drawing/2014/main" id="{53D7F47E-CDE5-4080-9E3C-BF0803F9CF9D}"/>
                </a:ext>
              </a:extLst>
            </p:cNvPr>
            <p:cNvSpPr/>
            <p:nvPr/>
          </p:nvSpPr>
          <p:spPr bwMode="auto">
            <a:xfrm>
              <a:off x="5917827" y="2753118"/>
              <a:ext cx="216697" cy="377213"/>
            </a:xfrm>
            <a:custGeom>
              <a:avLst/>
              <a:gdLst>
                <a:gd name="T0" fmla="*/ 36 w 65"/>
                <a:gd name="T1" fmla="*/ 113 h 113"/>
                <a:gd name="T2" fmla="*/ 65 w 65"/>
                <a:gd name="T3" fmla="*/ 110 h 113"/>
                <a:gd name="T4" fmla="*/ 30 w 65"/>
                <a:gd name="T5" fmla="*/ 56 h 113"/>
                <a:gd name="T6" fmla="*/ 16 w 65"/>
                <a:gd name="T7" fmla="*/ 0 h 113"/>
                <a:gd name="T8" fmla="*/ 0 w 65"/>
                <a:gd name="T9" fmla="*/ 3 h 113"/>
                <a:gd name="T10" fmla="*/ 36 w 65"/>
                <a:gd name="T11" fmla="*/ 113 h 113"/>
              </a:gdLst>
              <a:ahLst/>
              <a:cxnLst>
                <a:cxn ang="0">
                  <a:pos x="T0" y="T1"/>
                </a:cxn>
                <a:cxn ang="0">
                  <a:pos x="T2" y="T3"/>
                </a:cxn>
                <a:cxn ang="0">
                  <a:pos x="T4" y="T5"/>
                </a:cxn>
                <a:cxn ang="0">
                  <a:pos x="T6" y="T7"/>
                </a:cxn>
                <a:cxn ang="0">
                  <a:pos x="T8" y="T9"/>
                </a:cxn>
                <a:cxn ang="0">
                  <a:pos x="T10" y="T11"/>
                </a:cxn>
              </a:cxnLst>
              <a:rect l="0" t="0" r="r" b="b"/>
              <a:pathLst>
                <a:path w="65" h="113">
                  <a:moveTo>
                    <a:pt x="36" y="113"/>
                  </a:moveTo>
                  <a:cubicBezTo>
                    <a:pt x="43" y="113"/>
                    <a:pt x="53" y="112"/>
                    <a:pt x="65" y="110"/>
                  </a:cubicBezTo>
                  <a:cubicBezTo>
                    <a:pt x="52" y="93"/>
                    <a:pt x="37" y="79"/>
                    <a:pt x="30" y="56"/>
                  </a:cubicBezTo>
                  <a:cubicBezTo>
                    <a:pt x="24" y="38"/>
                    <a:pt x="23" y="17"/>
                    <a:pt x="16" y="0"/>
                  </a:cubicBezTo>
                  <a:cubicBezTo>
                    <a:pt x="10" y="1"/>
                    <a:pt x="5" y="2"/>
                    <a:pt x="0" y="3"/>
                  </a:cubicBezTo>
                  <a:cubicBezTo>
                    <a:pt x="8" y="40"/>
                    <a:pt x="13" y="83"/>
                    <a:pt x="36" y="113"/>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1îḋè">
              <a:extLst>
                <a:ext uri="{FF2B5EF4-FFF2-40B4-BE49-F238E27FC236}">
                  <a16:creationId xmlns:a16="http://schemas.microsoft.com/office/drawing/2014/main" id="{9BB1F9B5-2842-49C7-A505-2DCF4627B77C}"/>
                </a:ext>
              </a:extLst>
            </p:cNvPr>
            <p:cNvSpPr/>
            <p:nvPr/>
          </p:nvSpPr>
          <p:spPr bwMode="auto">
            <a:xfrm>
              <a:off x="6047845" y="2746697"/>
              <a:ext cx="232748" cy="362766"/>
            </a:xfrm>
            <a:custGeom>
              <a:avLst/>
              <a:gdLst>
                <a:gd name="T0" fmla="*/ 39 w 70"/>
                <a:gd name="T1" fmla="*/ 42 h 109"/>
                <a:gd name="T2" fmla="*/ 23 w 70"/>
                <a:gd name="T3" fmla="*/ 0 h 109"/>
                <a:gd name="T4" fmla="*/ 0 w 70"/>
                <a:gd name="T5" fmla="*/ 0 h 109"/>
                <a:gd name="T6" fmla="*/ 16 w 70"/>
                <a:gd name="T7" fmla="*/ 51 h 109"/>
                <a:gd name="T8" fmla="*/ 44 w 70"/>
                <a:gd name="T9" fmla="*/ 109 h 109"/>
                <a:gd name="T10" fmla="*/ 70 w 70"/>
                <a:gd name="T11" fmla="*/ 105 h 109"/>
                <a:gd name="T12" fmla="*/ 39 w 70"/>
                <a:gd name="T13" fmla="*/ 42 h 109"/>
              </a:gdLst>
              <a:ahLst/>
              <a:cxnLst>
                <a:cxn ang="0">
                  <a:pos x="T0" y="T1"/>
                </a:cxn>
                <a:cxn ang="0">
                  <a:pos x="T2" y="T3"/>
                </a:cxn>
                <a:cxn ang="0">
                  <a:pos x="T4" y="T5"/>
                </a:cxn>
                <a:cxn ang="0">
                  <a:pos x="T6" y="T7"/>
                </a:cxn>
                <a:cxn ang="0">
                  <a:pos x="T8" y="T9"/>
                </a:cxn>
                <a:cxn ang="0">
                  <a:pos x="T10" y="T11"/>
                </a:cxn>
                <a:cxn ang="0">
                  <a:pos x="T12" y="T13"/>
                </a:cxn>
              </a:cxnLst>
              <a:rect l="0" t="0" r="r" b="b"/>
              <a:pathLst>
                <a:path w="70" h="109">
                  <a:moveTo>
                    <a:pt x="39" y="42"/>
                  </a:moveTo>
                  <a:cubicBezTo>
                    <a:pt x="33" y="28"/>
                    <a:pt x="29" y="14"/>
                    <a:pt x="23" y="0"/>
                  </a:cubicBezTo>
                  <a:cubicBezTo>
                    <a:pt x="15" y="0"/>
                    <a:pt x="7" y="0"/>
                    <a:pt x="0" y="0"/>
                  </a:cubicBezTo>
                  <a:cubicBezTo>
                    <a:pt x="3" y="18"/>
                    <a:pt x="10" y="36"/>
                    <a:pt x="16" y="51"/>
                  </a:cubicBezTo>
                  <a:cubicBezTo>
                    <a:pt x="24" y="71"/>
                    <a:pt x="33" y="91"/>
                    <a:pt x="44" y="109"/>
                  </a:cubicBezTo>
                  <a:cubicBezTo>
                    <a:pt x="52" y="108"/>
                    <a:pt x="61" y="106"/>
                    <a:pt x="70" y="105"/>
                  </a:cubicBezTo>
                  <a:cubicBezTo>
                    <a:pt x="60" y="83"/>
                    <a:pt x="48" y="63"/>
                    <a:pt x="39" y="42"/>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ŝļïďè">
              <a:extLst>
                <a:ext uri="{FF2B5EF4-FFF2-40B4-BE49-F238E27FC236}">
                  <a16:creationId xmlns:a16="http://schemas.microsoft.com/office/drawing/2014/main" id="{F94EE828-F101-4667-B14D-17A3A732E329}"/>
                </a:ext>
              </a:extLst>
            </p:cNvPr>
            <p:cNvSpPr/>
            <p:nvPr/>
          </p:nvSpPr>
          <p:spPr bwMode="auto">
            <a:xfrm>
              <a:off x="6505316" y="2603838"/>
              <a:ext cx="239169" cy="436604"/>
            </a:xfrm>
            <a:custGeom>
              <a:avLst/>
              <a:gdLst>
                <a:gd name="T0" fmla="*/ 19 w 72"/>
                <a:gd name="T1" fmla="*/ 0 h 131"/>
                <a:gd name="T2" fmla="*/ 0 w 72"/>
                <a:gd name="T3" fmla="*/ 13 h 131"/>
                <a:gd name="T4" fmla="*/ 23 w 72"/>
                <a:gd name="T5" fmla="*/ 42 h 131"/>
                <a:gd name="T6" fmla="*/ 48 w 72"/>
                <a:gd name="T7" fmla="*/ 131 h 131"/>
                <a:gd name="T8" fmla="*/ 72 w 72"/>
                <a:gd name="T9" fmla="*/ 127 h 131"/>
                <a:gd name="T10" fmla="*/ 19 w 72"/>
                <a:gd name="T11" fmla="*/ 0 h 131"/>
              </a:gdLst>
              <a:ahLst/>
              <a:cxnLst>
                <a:cxn ang="0">
                  <a:pos x="T0" y="T1"/>
                </a:cxn>
                <a:cxn ang="0">
                  <a:pos x="T2" y="T3"/>
                </a:cxn>
                <a:cxn ang="0">
                  <a:pos x="T4" y="T5"/>
                </a:cxn>
                <a:cxn ang="0">
                  <a:pos x="T6" y="T7"/>
                </a:cxn>
                <a:cxn ang="0">
                  <a:pos x="T8" y="T9"/>
                </a:cxn>
                <a:cxn ang="0">
                  <a:pos x="T10" y="T11"/>
                </a:cxn>
              </a:cxnLst>
              <a:rect l="0" t="0" r="r" b="b"/>
              <a:pathLst>
                <a:path w="72" h="131">
                  <a:moveTo>
                    <a:pt x="19" y="0"/>
                  </a:moveTo>
                  <a:cubicBezTo>
                    <a:pt x="13" y="4"/>
                    <a:pt x="7" y="9"/>
                    <a:pt x="0" y="13"/>
                  </a:cubicBezTo>
                  <a:cubicBezTo>
                    <a:pt x="8" y="22"/>
                    <a:pt x="16" y="31"/>
                    <a:pt x="23" y="42"/>
                  </a:cubicBezTo>
                  <a:cubicBezTo>
                    <a:pt x="37" y="67"/>
                    <a:pt x="46" y="101"/>
                    <a:pt x="48" y="131"/>
                  </a:cubicBezTo>
                  <a:cubicBezTo>
                    <a:pt x="57" y="130"/>
                    <a:pt x="65" y="129"/>
                    <a:pt x="72" y="127"/>
                  </a:cubicBezTo>
                  <a:cubicBezTo>
                    <a:pt x="69" y="81"/>
                    <a:pt x="52" y="32"/>
                    <a:pt x="19" y="0"/>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ïṥḻiḋé">
              <a:extLst>
                <a:ext uri="{FF2B5EF4-FFF2-40B4-BE49-F238E27FC236}">
                  <a16:creationId xmlns:a16="http://schemas.microsoft.com/office/drawing/2014/main" id="{463885EE-1DE1-4F29-B23B-7C057BB54F63}"/>
                </a:ext>
              </a:extLst>
            </p:cNvPr>
            <p:cNvSpPr/>
            <p:nvPr/>
          </p:nvSpPr>
          <p:spPr bwMode="auto">
            <a:xfrm>
              <a:off x="6614467" y="2533210"/>
              <a:ext cx="250405" cy="470312"/>
            </a:xfrm>
            <a:custGeom>
              <a:avLst/>
              <a:gdLst>
                <a:gd name="T0" fmla="*/ 14 w 75"/>
                <a:gd name="T1" fmla="*/ 0 h 141"/>
                <a:gd name="T2" fmla="*/ 0 w 75"/>
                <a:gd name="T3" fmla="*/ 10 h 141"/>
                <a:gd name="T4" fmla="*/ 4 w 75"/>
                <a:gd name="T5" fmla="*/ 13 h 141"/>
                <a:gd name="T6" fmla="*/ 38 w 75"/>
                <a:gd name="T7" fmla="*/ 59 h 141"/>
                <a:gd name="T8" fmla="*/ 54 w 75"/>
                <a:gd name="T9" fmla="*/ 141 h 141"/>
                <a:gd name="T10" fmla="*/ 64 w 75"/>
                <a:gd name="T11" fmla="*/ 132 h 141"/>
                <a:gd name="T12" fmla="*/ 75 w 75"/>
                <a:gd name="T13" fmla="*/ 106 h 141"/>
                <a:gd name="T14" fmla="*/ 14 w 75"/>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41">
                  <a:moveTo>
                    <a:pt x="14" y="0"/>
                  </a:moveTo>
                  <a:cubicBezTo>
                    <a:pt x="10" y="3"/>
                    <a:pt x="5" y="6"/>
                    <a:pt x="0" y="10"/>
                  </a:cubicBezTo>
                  <a:cubicBezTo>
                    <a:pt x="2" y="11"/>
                    <a:pt x="3" y="12"/>
                    <a:pt x="4" y="13"/>
                  </a:cubicBezTo>
                  <a:cubicBezTo>
                    <a:pt x="20" y="27"/>
                    <a:pt x="30" y="39"/>
                    <a:pt x="38" y="59"/>
                  </a:cubicBezTo>
                  <a:cubicBezTo>
                    <a:pt x="49" y="86"/>
                    <a:pt x="51" y="113"/>
                    <a:pt x="54" y="141"/>
                  </a:cubicBezTo>
                  <a:cubicBezTo>
                    <a:pt x="58" y="139"/>
                    <a:pt x="61" y="136"/>
                    <a:pt x="64" y="132"/>
                  </a:cubicBezTo>
                  <a:cubicBezTo>
                    <a:pt x="70" y="124"/>
                    <a:pt x="73" y="115"/>
                    <a:pt x="75" y="106"/>
                  </a:cubicBezTo>
                  <a:cubicBezTo>
                    <a:pt x="69" y="64"/>
                    <a:pt x="48" y="23"/>
                    <a:pt x="14" y="0"/>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šḻîḋê">
              <a:extLst>
                <a:ext uri="{FF2B5EF4-FFF2-40B4-BE49-F238E27FC236}">
                  <a16:creationId xmlns:a16="http://schemas.microsoft.com/office/drawing/2014/main" id="{90626622-68E9-4257-88F2-2B5EFE5252D3}"/>
                </a:ext>
              </a:extLst>
            </p:cNvPr>
            <p:cNvSpPr/>
            <p:nvPr/>
          </p:nvSpPr>
          <p:spPr bwMode="auto">
            <a:xfrm>
              <a:off x="6211572" y="2733856"/>
              <a:ext cx="223117" cy="349925"/>
            </a:xfrm>
            <a:custGeom>
              <a:avLst/>
              <a:gdLst>
                <a:gd name="T0" fmla="*/ 44 w 67"/>
                <a:gd name="T1" fmla="*/ 49 h 105"/>
                <a:gd name="T2" fmla="*/ 22 w 67"/>
                <a:gd name="T3" fmla="*/ 0 h 105"/>
                <a:gd name="T4" fmla="*/ 0 w 67"/>
                <a:gd name="T5" fmla="*/ 3 h 105"/>
                <a:gd name="T6" fmla="*/ 11 w 67"/>
                <a:gd name="T7" fmla="*/ 40 h 105"/>
                <a:gd name="T8" fmla="*/ 32 w 67"/>
                <a:gd name="T9" fmla="*/ 74 h 105"/>
                <a:gd name="T10" fmla="*/ 43 w 67"/>
                <a:gd name="T11" fmla="*/ 105 h 105"/>
                <a:gd name="T12" fmla="*/ 67 w 67"/>
                <a:gd name="T13" fmla="*/ 101 h 105"/>
                <a:gd name="T14" fmla="*/ 44 w 67"/>
                <a:gd name="T15" fmla="*/ 4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05">
                  <a:moveTo>
                    <a:pt x="44" y="49"/>
                  </a:moveTo>
                  <a:cubicBezTo>
                    <a:pt x="33" y="34"/>
                    <a:pt x="28" y="17"/>
                    <a:pt x="22" y="0"/>
                  </a:cubicBezTo>
                  <a:cubicBezTo>
                    <a:pt x="15" y="1"/>
                    <a:pt x="7" y="2"/>
                    <a:pt x="0" y="3"/>
                  </a:cubicBezTo>
                  <a:cubicBezTo>
                    <a:pt x="2" y="16"/>
                    <a:pt x="5" y="30"/>
                    <a:pt x="11" y="40"/>
                  </a:cubicBezTo>
                  <a:cubicBezTo>
                    <a:pt x="17" y="52"/>
                    <a:pt x="25" y="62"/>
                    <a:pt x="32" y="74"/>
                  </a:cubicBezTo>
                  <a:cubicBezTo>
                    <a:pt x="37" y="83"/>
                    <a:pt x="40" y="94"/>
                    <a:pt x="43" y="105"/>
                  </a:cubicBezTo>
                  <a:cubicBezTo>
                    <a:pt x="50" y="103"/>
                    <a:pt x="58" y="102"/>
                    <a:pt x="67" y="101"/>
                  </a:cubicBezTo>
                  <a:cubicBezTo>
                    <a:pt x="61" y="82"/>
                    <a:pt x="56" y="65"/>
                    <a:pt x="44" y="49"/>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ṣḷíḍê">
              <a:extLst>
                <a:ext uri="{FF2B5EF4-FFF2-40B4-BE49-F238E27FC236}">
                  <a16:creationId xmlns:a16="http://schemas.microsoft.com/office/drawing/2014/main" id="{38D46D59-5E90-479C-AB66-0B13DC948A52}"/>
                </a:ext>
              </a:extLst>
            </p:cNvPr>
            <p:cNvSpPr/>
            <p:nvPr/>
          </p:nvSpPr>
          <p:spPr bwMode="auto">
            <a:xfrm>
              <a:off x="6372088" y="2690516"/>
              <a:ext cx="207066" cy="365977"/>
            </a:xfrm>
            <a:custGeom>
              <a:avLst/>
              <a:gdLst>
                <a:gd name="T0" fmla="*/ 62 w 62"/>
                <a:gd name="T1" fmla="*/ 107 h 110"/>
                <a:gd name="T2" fmla="*/ 18 w 62"/>
                <a:gd name="T3" fmla="*/ 0 h 110"/>
                <a:gd name="T4" fmla="*/ 0 w 62"/>
                <a:gd name="T5" fmla="*/ 7 h 110"/>
                <a:gd name="T6" fmla="*/ 14 w 62"/>
                <a:gd name="T7" fmla="*/ 38 h 110"/>
                <a:gd name="T8" fmla="*/ 40 w 62"/>
                <a:gd name="T9" fmla="*/ 110 h 110"/>
                <a:gd name="T10" fmla="*/ 62 w 62"/>
                <a:gd name="T11" fmla="*/ 107 h 110"/>
              </a:gdLst>
              <a:ahLst/>
              <a:cxnLst>
                <a:cxn ang="0">
                  <a:pos x="T0" y="T1"/>
                </a:cxn>
                <a:cxn ang="0">
                  <a:pos x="T2" y="T3"/>
                </a:cxn>
                <a:cxn ang="0">
                  <a:pos x="T4" y="T5"/>
                </a:cxn>
                <a:cxn ang="0">
                  <a:pos x="T6" y="T7"/>
                </a:cxn>
                <a:cxn ang="0">
                  <a:pos x="T8" y="T9"/>
                </a:cxn>
                <a:cxn ang="0">
                  <a:pos x="T10" y="T11"/>
                </a:cxn>
              </a:cxnLst>
              <a:rect l="0" t="0" r="r" b="b"/>
              <a:pathLst>
                <a:path w="62" h="110">
                  <a:moveTo>
                    <a:pt x="62" y="107"/>
                  </a:moveTo>
                  <a:cubicBezTo>
                    <a:pt x="49" y="70"/>
                    <a:pt x="36" y="35"/>
                    <a:pt x="18" y="0"/>
                  </a:cubicBezTo>
                  <a:cubicBezTo>
                    <a:pt x="12" y="3"/>
                    <a:pt x="6" y="5"/>
                    <a:pt x="0" y="7"/>
                  </a:cubicBezTo>
                  <a:cubicBezTo>
                    <a:pt x="4" y="18"/>
                    <a:pt x="10" y="28"/>
                    <a:pt x="14" y="38"/>
                  </a:cubicBezTo>
                  <a:cubicBezTo>
                    <a:pt x="25" y="61"/>
                    <a:pt x="32" y="86"/>
                    <a:pt x="40" y="110"/>
                  </a:cubicBezTo>
                  <a:cubicBezTo>
                    <a:pt x="48" y="109"/>
                    <a:pt x="55" y="108"/>
                    <a:pt x="62" y="107"/>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ŝliḍe">
              <a:extLst>
                <a:ext uri="{FF2B5EF4-FFF2-40B4-BE49-F238E27FC236}">
                  <a16:creationId xmlns:a16="http://schemas.microsoft.com/office/drawing/2014/main" id="{F505DD22-95C4-4D4F-8591-DD4B69749795}"/>
                </a:ext>
              </a:extLst>
            </p:cNvPr>
            <p:cNvSpPr/>
            <p:nvPr/>
          </p:nvSpPr>
          <p:spPr bwMode="auto">
            <a:xfrm>
              <a:off x="6434689" y="2987471"/>
              <a:ext cx="380423" cy="133228"/>
            </a:xfrm>
            <a:custGeom>
              <a:avLst/>
              <a:gdLst>
                <a:gd name="T0" fmla="*/ 103 w 114"/>
                <a:gd name="T1" fmla="*/ 0 h 40"/>
                <a:gd name="T2" fmla="*/ 0 w 114"/>
                <a:gd name="T3" fmla="*/ 25 h 40"/>
                <a:gd name="T4" fmla="*/ 9 w 114"/>
                <a:gd name="T5" fmla="*/ 40 h 40"/>
                <a:gd name="T6" fmla="*/ 43 w 114"/>
                <a:gd name="T7" fmla="*/ 30 h 40"/>
                <a:gd name="T8" fmla="*/ 114 w 114"/>
                <a:gd name="T9" fmla="*/ 20 h 40"/>
                <a:gd name="T10" fmla="*/ 103 w 114"/>
                <a:gd name="T11" fmla="*/ 0 h 40"/>
              </a:gdLst>
              <a:ahLst/>
              <a:cxnLst>
                <a:cxn ang="0">
                  <a:pos x="T0" y="T1"/>
                </a:cxn>
                <a:cxn ang="0">
                  <a:pos x="T2" y="T3"/>
                </a:cxn>
                <a:cxn ang="0">
                  <a:pos x="T4" y="T5"/>
                </a:cxn>
                <a:cxn ang="0">
                  <a:pos x="T6" y="T7"/>
                </a:cxn>
                <a:cxn ang="0">
                  <a:pos x="T8" y="T9"/>
                </a:cxn>
                <a:cxn ang="0">
                  <a:pos x="T10" y="T11"/>
                </a:cxn>
              </a:cxnLst>
              <a:rect l="0" t="0" r="r" b="b"/>
              <a:pathLst>
                <a:path w="114" h="40">
                  <a:moveTo>
                    <a:pt x="103" y="0"/>
                  </a:moveTo>
                  <a:cubicBezTo>
                    <a:pt x="71" y="5"/>
                    <a:pt x="28" y="8"/>
                    <a:pt x="0" y="25"/>
                  </a:cubicBezTo>
                  <a:cubicBezTo>
                    <a:pt x="3" y="29"/>
                    <a:pt x="6" y="34"/>
                    <a:pt x="9" y="40"/>
                  </a:cubicBezTo>
                  <a:cubicBezTo>
                    <a:pt x="20" y="36"/>
                    <a:pt x="32" y="32"/>
                    <a:pt x="43" y="30"/>
                  </a:cubicBezTo>
                  <a:cubicBezTo>
                    <a:pt x="66" y="24"/>
                    <a:pt x="90" y="22"/>
                    <a:pt x="114" y="20"/>
                  </a:cubicBezTo>
                  <a:cubicBezTo>
                    <a:pt x="111" y="12"/>
                    <a:pt x="107" y="6"/>
                    <a:pt x="103" y="0"/>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ļîḓê">
              <a:extLst>
                <a:ext uri="{FF2B5EF4-FFF2-40B4-BE49-F238E27FC236}">
                  <a16:creationId xmlns:a16="http://schemas.microsoft.com/office/drawing/2014/main" id="{C821F62D-1272-4B59-88BB-4101CF246E13}"/>
                </a:ext>
              </a:extLst>
            </p:cNvPr>
            <p:cNvSpPr/>
            <p:nvPr/>
          </p:nvSpPr>
          <p:spPr bwMode="auto">
            <a:xfrm>
              <a:off x="6511737" y="3133541"/>
              <a:ext cx="333873" cy="123597"/>
            </a:xfrm>
            <a:custGeom>
              <a:avLst/>
              <a:gdLst>
                <a:gd name="T0" fmla="*/ 43 w 100"/>
                <a:gd name="T1" fmla="*/ 31 h 37"/>
                <a:gd name="T2" fmla="*/ 100 w 100"/>
                <a:gd name="T3" fmla="*/ 27 h 37"/>
                <a:gd name="T4" fmla="*/ 99 w 100"/>
                <a:gd name="T5" fmla="*/ 17 h 37"/>
                <a:gd name="T6" fmla="*/ 97 w 100"/>
                <a:gd name="T7" fmla="*/ 0 h 37"/>
                <a:gd name="T8" fmla="*/ 0 w 100"/>
                <a:gd name="T9" fmla="*/ 20 h 37"/>
                <a:gd name="T10" fmla="*/ 8 w 100"/>
                <a:gd name="T11" fmla="*/ 37 h 37"/>
                <a:gd name="T12" fmla="*/ 43 w 100"/>
                <a:gd name="T13" fmla="*/ 31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43" y="31"/>
                  </a:moveTo>
                  <a:cubicBezTo>
                    <a:pt x="62" y="29"/>
                    <a:pt x="81" y="28"/>
                    <a:pt x="100" y="27"/>
                  </a:cubicBezTo>
                  <a:cubicBezTo>
                    <a:pt x="99" y="23"/>
                    <a:pt x="99" y="20"/>
                    <a:pt x="99" y="17"/>
                  </a:cubicBezTo>
                  <a:cubicBezTo>
                    <a:pt x="99" y="11"/>
                    <a:pt x="98" y="5"/>
                    <a:pt x="97" y="0"/>
                  </a:cubicBezTo>
                  <a:cubicBezTo>
                    <a:pt x="67" y="5"/>
                    <a:pt x="29" y="7"/>
                    <a:pt x="0" y="20"/>
                  </a:cubicBezTo>
                  <a:cubicBezTo>
                    <a:pt x="3" y="26"/>
                    <a:pt x="6" y="31"/>
                    <a:pt x="8" y="37"/>
                  </a:cubicBezTo>
                  <a:cubicBezTo>
                    <a:pt x="20" y="35"/>
                    <a:pt x="32" y="32"/>
                    <a:pt x="43" y="31"/>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šlidè">
              <a:extLst>
                <a:ext uri="{FF2B5EF4-FFF2-40B4-BE49-F238E27FC236}">
                  <a16:creationId xmlns:a16="http://schemas.microsoft.com/office/drawing/2014/main" id="{C777DDC1-4D3C-4ACE-AF8D-61AF62643715}"/>
                </a:ext>
              </a:extLst>
            </p:cNvPr>
            <p:cNvSpPr/>
            <p:nvPr/>
          </p:nvSpPr>
          <p:spPr bwMode="auto">
            <a:xfrm>
              <a:off x="6558286" y="3579775"/>
              <a:ext cx="309796" cy="113966"/>
            </a:xfrm>
            <a:custGeom>
              <a:avLst/>
              <a:gdLst>
                <a:gd name="T0" fmla="*/ 92 w 93"/>
                <a:gd name="T1" fmla="*/ 27 h 34"/>
                <a:gd name="T2" fmla="*/ 93 w 93"/>
                <a:gd name="T3" fmla="*/ 1 h 34"/>
                <a:gd name="T4" fmla="*/ 42 w 93"/>
                <a:gd name="T5" fmla="*/ 4 h 34"/>
                <a:gd name="T6" fmla="*/ 0 w 93"/>
                <a:gd name="T7" fmla="*/ 16 h 34"/>
                <a:gd name="T8" fmla="*/ 0 w 93"/>
                <a:gd name="T9" fmla="*/ 34 h 34"/>
                <a:gd name="T10" fmla="*/ 45 w 93"/>
                <a:gd name="T11" fmla="*/ 25 h 34"/>
                <a:gd name="T12" fmla="*/ 92 w 93"/>
                <a:gd name="T13" fmla="*/ 27 h 34"/>
              </a:gdLst>
              <a:ahLst/>
              <a:cxnLst>
                <a:cxn ang="0">
                  <a:pos x="T0" y="T1"/>
                </a:cxn>
                <a:cxn ang="0">
                  <a:pos x="T2" y="T3"/>
                </a:cxn>
                <a:cxn ang="0">
                  <a:pos x="T4" y="T5"/>
                </a:cxn>
                <a:cxn ang="0">
                  <a:pos x="T6" y="T7"/>
                </a:cxn>
                <a:cxn ang="0">
                  <a:pos x="T8" y="T9"/>
                </a:cxn>
                <a:cxn ang="0">
                  <a:pos x="T10" y="T11"/>
                </a:cxn>
                <a:cxn ang="0">
                  <a:pos x="T12" y="T13"/>
                </a:cxn>
              </a:cxnLst>
              <a:rect l="0" t="0" r="r" b="b"/>
              <a:pathLst>
                <a:path w="93" h="34">
                  <a:moveTo>
                    <a:pt x="92" y="27"/>
                  </a:moveTo>
                  <a:cubicBezTo>
                    <a:pt x="93" y="20"/>
                    <a:pt x="93" y="12"/>
                    <a:pt x="93" y="1"/>
                  </a:cubicBezTo>
                  <a:cubicBezTo>
                    <a:pt x="76" y="0"/>
                    <a:pt x="57" y="2"/>
                    <a:pt x="42" y="4"/>
                  </a:cubicBezTo>
                  <a:cubicBezTo>
                    <a:pt x="29" y="7"/>
                    <a:pt x="13" y="10"/>
                    <a:pt x="0" y="16"/>
                  </a:cubicBezTo>
                  <a:cubicBezTo>
                    <a:pt x="0" y="23"/>
                    <a:pt x="0" y="29"/>
                    <a:pt x="0" y="34"/>
                  </a:cubicBezTo>
                  <a:cubicBezTo>
                    <a:pt x="15" y="33"/>
                    <a:pt x="31" y="26"/>
                    <a:pt x="45" y="25"/>
                  </a:cubicBezTo>
                  <a:cubicBezTo>
                    <a:pt x="60" y="23"/>
                    <a:pt x="76" y="28"/>
                    <a:pt x="92" y="27"/>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sļïďé">
              <a:extLst>
                <a:ext uri="{FF2B5EF4-FFF2-40B4-BE49-F238E27FC236}">
                  <a16:creationId xmlns:a16="http://schemas.microsoft.com/office/drawing/2014/main" id="{728FA1F0-2BBA-4DC5-AABB-3816120D7974}"/>
                </a:ext>
              </a:extLst>
            </p:cNvPr>
            <p:cNvSpPr/>
            <p:nvPr/>
          </p:nvSpPr>
          <p:spPr bwMode="auto">
            <a:xfrm>
              <a:off x="6558286" y="3294057"/>
              <a:ext cx="296955" cy="89889"/>
            </a:xfrm>
            <a:custGeom>
              <a:avLst/>
              <a:gdLst>
                <a:gd name="T0" fmla="*/ 37 w 89"/>
                <a:gd name="T1" fmla="*/ 25 h 27"/>
                <a:gd name="T2" fmla="*/ 89 w 89"/>
                <a:gd name="T3" fmla="*/ 26 h 27"/>
                <a:gd name="T4" fmla="*/ 87 w 89"/>
                <a:gd name="T5" fmla="*/ 0 h 27"/>
                <a:gd name="T6" fmla="*/ 0 w 89"/>
                <a:gd name="T7" fmla="*/ 7 h 27"/>
                <a:gd name="T8" fmla="*/ 1 w 89"/>
                <a:gd name="T9" fmla="*/ 15 h 27"/>
                <a:gd name="T10" fmla="*/ 2 w 89"/>
                <a:gd name="T11" fmla="*/ 26 h 27"/>
                <a:gd name="T12" fmla="*/ 37 w 89"/>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37" y="25"/>
                  </a:moveTo>
                  <a:cubicBezTo>
                    <a:pt x="55" y="26"/>
                    <a:pt x="72" y="27"/>
                    <a:pt x="89" y="26"/>
                  </a:cubicBezTo>
                  <a:cubicBezTo>
                    <a:pt x="88" y="18"/>
                    <a:pt x="88" y="10"/>
                    <a:pt x="87" y="0"/>
                  </a:cubicBezTo>
                  <a:cubicBezTo>
                    <a:pt x="60" y="3"/>
                    <a:pt x="27" y="1"/>
                    <a:pt x="0" y="7"/>
                  </a:cubicBezTo>
                  <a:cubicBezTo>
                    <a:pt x="0" y="10"/>
                    <a:pt x="1" y="12"/>
                    <a:pt x="1" y="15"/>
                  </a:cubicBezTo>
                  <a:cubicBezTo>
                    <a:pt x="2" y="19"/>
                    <a:pt x="2" y="22"/>
                    <a:pt x="2" y="26"/>
                  </a:cubicBezTo>
                  <a:cubicBezTo>
                    <a:pt x="14" y="25"/>
                    <a:pt x="26" y="24"/>
                    <a:pt x="37" y="25"/>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îSḻíḑé">
              <a:extLst>
                <a:ext uri="{FF2B5EF4-FFF2-40B4-BE49-F238E27FC236}">
                  <a16:creationId xmlns:a16="http://schemas.microsoft.com/office/drawing/2014/main" id="{4C52E6FA-3B52-447B-AA21-39979BD4DFBB}"/>
                </a:ext>
              </a:extLst>
            </p:cNvPr>
            <p:cNvSpPr/>
            <p:nvPr/>
          </p:nvSpPr>
          <p:spPr bwMode="auto">
            <a:xfrm>
              <a:off x="6564707" y="3433706"/>
              <a:ext cx="300165" cy="99520"/>
            </a:xfrm>
            <a:custGeom>
              <a:avLst/>
              <a:gdLst>
                <a:gd name="T0" fmla="*/ 42 w 90"/>
                <a:gd name="T1" fmla="*/ 25 h 30"/>
                <a:gd name="T2" fmla="*/ 90 w 90"/>
                <a:gd name="T3" fmla="*/ 29 h 30"/>
                <a:gd name="T4" fmla="*/ 88 w 90"/>
                <a:gd name="T5" fmla="*/ 1 h 30"/>
                <a:gd name="T6" fmla="*/ 1 w 90"/>
                <a:gd name="T7" fmla="*/ 7 h 30"/>
                <a:gd name="T8" fmla="*/ 0 w 90"/>
                <a:gd name="T9" fmla="*/ 27 h 30"/>
                <a:gd name="T10" fmla="*/ 42 w 90"/>
                <a:gd name="T11" fmla="*/ 25 h 30"/>
              </a:gdLst>
              <a:ahLst/>
              <a:cxnLst>
                <a:cxn ang="0">
                  <a:pos x="T0" y="T1"/>
                </a:cxn>
                <a:cxn ang="0">
                  <a:pos x="T2" y="T3"/>
                </a:cxn>
                <a:cxn ang="0">
                  <a:pos x="T4" y="T5"/>
                </a:cxn>
                <a:cxn ang="0">
                  <a:pos x="T6" y="T7"/>
                </a:cxn>
                <a:cxn ang="0">
                  <a:pos x="T8" y="T9"/>
                </a:cxn>
                <a:cxn ang="0">
                  <a:pos x="T10" y="T11"/>
                </a:cxn>
              </a:cxnLst>
              <a:rect l="0" t="0" r="r" b="b"/>
              <a:pathLst>
                <a:path w="90" h="30">
                  <a:moveTo>
                    <a:pt x="42" y="25"/>
                  </a:moveTo>
                  <a:cubicBezTo>
                    <a:pt x="59" y="25"/>
                    <a:pt x="74" y="30"/>
                    <a:pt x="90" y="29"/>
                  </a:cubicBezTo>
                  <a:cubicBezTo>
                    <a:pt x="90" y="21"/>
                    <a:pt x="89" y="12"/>
                    <a:pt x="88" y="1"/>
                  </a:cubicBezTo>
                  <a:cubicBezTo>
                    <a:pt x="61" y="6"/>
                    <a:pt x="29" y="0"/>
                    <a:pt x="1" y="7"/>
                  </a:cubicBezTo>
                  <a:cubicBezTo>
                    <a:pt x="1" y="14"/>
                    <a:pt x="0" y="21"/>
                    <a:pt x="0" y="27"/>
                  </a:cubicBezTo>
                  <a:cubicBezTo>
                    <a:pt x="14" y="26"/>
                    <a:pt x="28" y="24"/>
                    <a:pt x="42" y="25"/>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îşlîḋe">
              <a:extLst>
                <a:ext uri="{FF2B5EF4-FFF2-40B4-BE49-F238E27FC236}">
                  <a16:creationId xmlns:a16="http://schemas.microsoft.com/office/drawing/2014/main" id="{8DA852FC-5DA4-41C9-91AB-32AB4DF85A84}"/>
                </a:ext>
              </a:extLst>
            </p:cNvPr>
            <p:cNvSpPr/>
            <p:nvPr/>
          </p:nvSpPr>
          <p:spPr bwMode="auto">
            <a:xfrm>
              <a:off x="6571128" y="3719424"/>
              <a:ext cx="290534" cy="144464"/>
            </a:xfrm>
            <a:custGeom>
              <a:avLst/>
              <a:gdLst>
                <a:gd name="T0" fmla="*/ 9 w 87"/>
                <a:gd name="T1" fmla="*/ 40 h 43"/>
                <a:gd name="T2" fmla="*/ 6 w 87"/>
                <a:gd name="T3" fmla="*/ 41 h 43"/>
                <a:gd name="T4" fmla="*/ 4 w 87"/>
                <a:gd name="T5" fmla="*/ 13 h 43"/>
                <a:gd name="T6" fmla="*/ 8 w 87"/>
                <a:gd name="T7" fmla="*/ 13 h 43"/>
                <a:gd name="T8" fmla="*/ 7 w 87"/>
                <a:gd name="T9" fmla="*/ 27 h 43"/>
                <a:gd name="T10" fmla="*/ 9 w 87"/>
                <a:gd name="T11" fmla="*/ 40 h 43"/>
                <a:gd name="T12" fmla="*/ 18 w 87"/>
                <a:gd name="T13" fmla="*/ 25 h 43"/>
                <a:gd name="T14" fmla="*/ 15 w 87"/>
                <a:gd name="T15" fmla="*/ 13 h 43"/>
                <a:gd name="T16" fmla="*/ 13 w 87"/>
                <a:gd name="T17" fmla="*/ 13 h 43"/>
                <a:gd name="T18" fmla="*/ 12 w 87"/>
                <a:gd name="T19" fmla="*/ 25 h 43"/>
                <a:gd name="T20" fmla="*/ 16 w 87"/>
                <a:gd name="T21" fmla="*/ 36 h 43"/>
                <a:gd name="T22" fmla="*/ 19 w 87"/>
                <a:gd name="T23" fmla="*/ 36 h 43"/>
                <a:gd name="T24" fmla="*/ 18 w 87"/>
                <a:gd name="T25" fmla="*/ 25 h 43"/>
                <a:gd name="T26" fmla="*/ 29 w 87"/>
                <a:gd name="T27" fmla="*/ 27 h 43"/>
                <a:gd name="T28" fmla="*/ 25 w 87"/>
                <a:gd name="T29" fmla="*/ 11 h 43"/>
                <a:gd name="T30" fmla="*/ 23 w 87"/>
                <a:gd name="T31" fmla="*/ 11 h 43"/>
                <a:gd name="T32" fmla="*/ 22 w 87"/>
                <a:gd name="T33" fmla="*/ 25 h 43"/>
                <a:gd name="T34" fmla="*/ 26 w 87"/>
                <a:gd name="T35" fmla="*/ 34 h 43"/>
                <a:gd name="T36" fmla="*/ 29 w 87"/>
                <a:gd name="T37" fmla="*/ 27 h 43"/>
                <a:gd name="T38" fmla="*/ 41 w 87"/>
                <a:gd name="T39" fmla="*/ 23 h 43"/>
                <a:gd name="T40" fmla="*/ 36 w 87"/>
                <a:gd name="T41" fmla="*/ 7 h 43"/>
                <a:gd name="T42" fmla="*/ 33 w 87"/>
                <a:gd name="T43" fmla="*/ 7 h 43"/>
                <a:gd name="T44" fmla="*/ 32 w 87"/>
                <a:gd name="T45" fmla="*/ 22 h 43"/>
                <a:gd name="T46" fmla="*/ 37 w 87"/>
                <a:gd name="T47" fmla="*/ 35 h 43"/>
                <a:gd name="T48" fmla="*/ 41 w 87"/>
                <a:gd name="T49" fmla="*/ 23 h 43"/>
                <a:gd name="T50" fmla="*/ 51 w 87"/>
                <a:gd name="T51" fmla="*/ 19 h 43"/>
                <a:gd name="T52" fmla="*/ 48 w 87"/>
                <a:gd name="T53" fmla="*/ 8 h 43"/>
                <a:gd name="T54" fmla="*/ 45 w 87"/>
                <a:gd name="T55" fmla="*/ 9 h 43"/>
                <a:gd name="T56" fmla="*/ 47 w 87"/>
                <a:gd name="T57" fmla="*/ 21 h 43"/>
                <a:gd name="T58" fmla="*/ 48 w 87"/>
                <a:gd name="T59" fmla="*/ 32 h 43"/>
                <a:gd name="T60" fmla="*/ 51 w 87"/>
                <a:gd name="T61" fmla="*/ 32 h 43"/>
                <a:gd name="T62" fmla="*/ 51 w 87"/>
                <a:gd name="T63" fmla="*/ 19 h 43"/>
                <a:gd name="T64" fmla="*/ 62 w 87"/>
                <a:gd name="T65" fmla="*/ 8 h 43"/>
                <a:gd name="T66" fmla="*/ 57 w 87"/>
                <a:gd name="T67" fmla="*/ 9 h 43"/>
                <a:gd name="T68" fmla="*/ 57 w 87"/>
                <a:gd name="T69" fmla="*/ 28 h 43"/>
                <a:gd name="T70" fmla="*/ 64 w 87"/>
                <a:gd name="T71" fmla="*/ 28 h 43"/>
                <a:gd name="T72" fmla="*/ 62 w 87"/>
                <a:gd name="T73" fmla="*/ 8 h 43"/>
                <a:gd name="T74" fmla="*/ 78 w 87"/>
                <a:gd name="T75" fmla="*/ 17 h 43"/>
                <a:gd name="T76" fmla="*/ 74 w 87"/>
                <a:gd name="T77" fmla="*/ 6 h 43"/>
                <a:gd name="T78" fmla="*/ 71 w 87"/>
                <a:gd name="T79" fmla="*/ 8 h 43"/>
                <a:gd name="T80" fmla="*/ 71 w 87"/>
                <a:gd name="T81" fmla="*/ 18 h 43"/>
                <a:gd name="T82" fmla="*/ 74 w 87"/>
                <a:gd name="T83" fmla="*/ 28 h 43"/>
                <a:gd name="T84" fmla="*/ 76 w 87"/>
                <a:gd name="T85" fmla="*/ 28 h 43"/>
                <a:gd name="T86" fmla="*/ 78 w 87"/>
                <a:gd name="T87" fmla="*/ 17 h 43"/>
                <a:gd name="T88" fmla="*/ 86 w 87"/>
                <a:gd name="T89" fmla="*/ 16 h 43"/>
                <a:gd name="T90" fmla="*/ 84 w 87"/>
                <a:gd name="T91" fmla="*/ 3 h 43"/>
                <a:gd name="T92" fmla="*/ 80 w 87"/>
                <a:gd name="T93" fmla="*/ 4 h 43"/>
                <a:gd name="T94" fmla="*/ 80 w 87"/>
                <a:gd name="T95" fmla="*/ 16 h 43"/>
                <a:gd name="T96" fmla="*/ 82 w 87"/>
                <a:gd name="T97" fmla="*/ 25 h 43"/>
                <a:gd name="T98" fmla="*/ 84 w 87"/>
                <a:gd name="T99" fmla="*/ 25 h 43"/>
                <a:gd name="T100" fmla="*/ 86 w 87"/>
                <a:gd name="T101"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43">
                  <a:moveTo>
                    <a:pt x="9" y="40"/>
                  </a:moveTo>
                  <a:cubicBezTo>
                    <a:pt x="10" y="42"/>
                    <a:pt x="7" y="43"/>
                    <a:pt x="6" y="41"/>
                  </a:cubicBezTo>
                  <a:cubicBezTo>
                    <a:pt x="0" y="34"/>
                    <a:pt x="2" y="21"/>
                    <a:pt x="4" y="13"/>
                  </a:cubicBezTo>
                  <a:cubicBezTo>
                    <a:pt x="5" y="11"/>
                    <a:pt x="8" y="11"/>
                    <a:pt x="8" y="13"/>
                  </a:cubicBezTo>
                  <a:cubicBezTo>
                    <a:pt x="8" y="18"/>
                    <a:pt x="7" y="22"/>
                    <a:pt x="7" y="27"/>
                  </a:cubicBezTo>
                  <a:cubicBezTo>
                    <a:pt x="8" y="31"/>
                    <a:pt x="9" y="36"/>
                    <a:pt x="9" y="40"/>
                  </a:cubicBezTo>
                  <a:close/>
                  <a:moveTo>
                    <a:pt x="18" y="25"/>
                  </a:moveTo>
                  <a:cubicBezTo>
                    <a:pt x="17" y="20"/>
                    <a:pt x="18" y="16"/>
                    <a:pt x="15" y="13"/>
                  </a:cubicBezTo>
                  <a:cubicBezTo>
                    <a:pt x="15" y="12"/>
                    <a:pt x="14" y="12"/>
                    <a:pt x="13" y="13"/>
                  </a:cubicBezTo>
                  <a:cubicBezTo>
                    <a:pt x="11" y="17"/>
                    <a:pt x="11" y="21"/>
                    <a:pt x="12" y="25"/>
                  </a:cubicBezTo>
                  <a:cubicBezTo>
                    <a:pt x="13" y="29"/>
                    <a:pt x="13" y="34"/>
                    <a:pt x="16" y="36"/>
                  </a:cubicBezTo>
                  <a:cubicBezTo>
                    <a:pt x="17" y="37"/>
                    <a:pt x="19" y="37"/>
                    <a:pt x="19" y="36"/>
                  </a:cubicBezTo>
                  <a:cubicBezTo>
                    <a:pt x="21" y="32"/>
                    <a:pt x="19" y="28"/>
                    <a:pt x="18" y="25"/>
                  </a:cubicBezTo>
                  <a:close/>
                  <a:moveTo>
                    <a:pt x="29" y="27"/>
                  </a:moveTo>
                  <a:cubicBezTo>
                    <a:pt x="27" y="22"/>
                    <a:pt x="27" y="16"/>
                    <a:pt x="25" y="11"/>
                  </a:cubicBezTo>
                  <a:cubicBezTo>
                    <a:pt x="24" y="10"/>
                    <a:pt x="23" y="10"/>
                    <a:pt x="23" y="11"/>
                  </a:cubicBezTo>
                  <a:cubicBezTo>
                    <a:pt x="21" y="16"/>
                    <a:pt x="21" y="20"/>
                    <a:pt x="22" y="25"/>
                  </a:cubicBezTo>
                  <a:cubicBezTo>
                    <a:pt x="22" y="28"/>
                    <a:pt x="22" y="34"/>
                    <a:pt x="26" y="34"/>
                  </a:cubicBezTo>
                  <a:cubicBezTo>
                    <a:pt x="30" y="34"/>
                    <a:pt x="29" y="29"/>
                    <a:pt x="29" y="27"/>
                  </a:cubicBezTo>
                  <a:close/>
                  <a:moveTo>
                    <a:pt x="41" y="23"/>
                  </a:moveTo>
                  <a:cubicBezTo>
                    <a:pt x="40" y="18"/>
                    <a:pt x="39" y="11"/>
                    <a:pt x="36" y="7"/>
                  </a:cubicBezTo>
                  <a:cubicBezTo>
                    <a:pt x="35" y="6"/>
                    <a:pt x="34" y="6"/>
                    <a:pt x="33" y="7"/>
                  </a:cubicBezTo>
                  <a:cubicBezTo>
                    <a:pt x="29" y="11"/>
                    <a:pt x="31" y="17"/>
                    <a:pt x="32" y="22"/>
                  </a:cubicBezTo>
                  <a:cubicBezTo>
                    <a:pt x="33" y="25"/>
                    <a:pt x="32" y="35"/>
                    <a:pt x="37" y="35"/>
                  </a:cubicBezTo>
                  <a:cubicBezTo>
                    <a:pt x="43" y="35"/>
                    <a:pt x="42" y="26"/>
                    <a:pt x="41" y="23"/>
                  </a:cubicBezTo>
                  <a:close/>
                  <a:moveTo>
                    <a:pt x="51" y="19"/>
                  </a:moveTo>
                  <a:cubicBezTo>
                    <a:pt x="51" y="15"/>
                    <a:pt x="50" y="11"/>
                    <a:pt x="48" y="8"/>
                  </a:cubicBezTo>
                  <a:cubicBezTo>
                    <a:pt x="47" y="7"/>
                    <a:pt x="45" y="8"/>
                    <a:pt x="45" y="9"/>
                  </a:cubicBezTo>
                  <a:cubicBezTo>
                    <a:pt x="45" y="13"/>
                    <a:pt x="46" y="17"/>
                    <a:pt x="47" y="21"/>
                  </a:cubicBezTo>
                  <a:cubicBezTo>
                    <a:pt x="47" y="24"/>
                    <a:pt x="47" y="28"/>
                    <a:pt x="48" y="32"/>
                  </a:cubicBezTo>
                  <a:cubicBezTo>
                    <a:pt x="48" y="33"/>
                    <a:pt x="50" y="33"/>
                    <a:pt x="51" y="32"/>
                  </a:cubicBezTo>
                  <a:cubicBezTo>
                    <a:pt x="52" y="28"/>
                    <a:pt x="51" y="23"/>
                    <a:pt x="51" y="19"/>
                  </a:cubicBezTo>
                  <a:close/>
                  <a:moveTo>
                    <a:pt x="62" y="8"/>
                  </a:moveTo>
                  <a:cubicBezTo>
                    <a:pt x="61" y="6"/>
                    <a:pt x="57" y="6"/>
                    <a:pt x="57" y="9"/>
                  </a:cubicBezTo>
                  <a:cubicBezTo>
                    <a:pt x="56" y="15"/>
                    <a:pt x="57" y="22"/>
                    <a:pt x="57" y="28"/>
                  </a:cubicBezTo>
                  <a:cubicBezTo>
                    <a:pt x="57" y="33"/>
                    <a:pt x="64" y="33"/>
                    <a:pt x="64" y="28"/>
                  </a:cubicBezTo>
                  <a:cubicBezTo>
                    <a:pt x="64" y="21"/>
                    <a:pt x="63" y="15"/>
                    <a:pt x="62" y="8"/>
                  </a:cubicBezTo>
                  <a:close/>
                  <a:moveTo>
                    <a:pt x="78" y="17"/>
                  </a:moveTo>
                  <a:cubicBezTo>
                    <a:pt x="78" y="13"/>
                    <a:pt x="76" y="9"/>
                    <a:pt x="74" y="6"/>
                  </a:cubicBezTo>
                  <a:cubicBezTo>
                    <a:pt x="73" y="5"/>
                    <a:pt x="70" y="6"/>
                    <a:pt x="71" y="8"/>
                  </a:cubicBezTo>
                  <a:cubicBezTo>
                    <a:pt x="71" y="11"/>
                    <a:pt x="71" y="15"/>
                    <a:pt x="71" y="18"/>
                  </a:cubicBezTo>
                  <a:cubicBezTo>
                    <a:pt x="72" y="21"/>
                    <a:pt x="71" y="25"/>
                    <a:pt x="74" y="28"/>
                  </a:cubicBezTo>
                  <a:cubicBezTo>
                    <a:pt x="74" y="28"/>
                    <a:pt x="75" y="28"/>
                    <a:pt x="76" y="28"/>
                  </a:cubicBezTo>
                  <a:cubicBezTo>
                    <a:pt x="79" y="25"/>
                    <a:pt x="78" y="20"/>
                    <a:pt x="78" y="17"/>
                  </a:cubicBezTo>
                  <a:close/>
                  <a:moveTo>
                    <a:pt x="86" y="16"/>
                  </a:moveTo>
                  <a:cubicBezTo>
                    <a:pt x="86" y="11"/>
                    <a:pt x="85" y="7"/>
                    <a:pt x="84" y="3"/>
                  </a:cubicBezTo>
                  <a:cubicBezTo>
                    <a:pt x="83" y="0"/>
                    <a:pt x="80" y="1"/>
                    <a:pt x="80" y="4"/>
                  </a:cubicBezTo>
                  <a:cubicBezTo>
                    <a:pt x="81" y="8"/>
                    <a:pt x="80" y="12"/>
                    <a:pt x="80" y="16"/>
                  </a:cubicBezTo>
                  <a:cubicBezTo>
                    <a:pt x="80" y="19"/>
                    <a:pt x="79" y="23"/>
                    <a:pt x="82" y="25"/>
                  </a:cubicBezTo>
                  <a:cubicBezTo>
                    <a:pt x="83" y="26"/>
                    <a:pt x="84" y="26"/>
                    <a:pt x="84" y="25"/>
                  </a:cubicBezTo>
                  <a:cubicBezTo>
                    <a:pt x="87" y="23"/>
                    <a:pt x="86" y="19"/>
                    <a:pt x="86" y="16"/>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ṧ1îḑe">
              <a:extLst>
                <a:ext uri="{FF2B5EF4-FFF2-40B4-BE49-F238E27FC236}">
                  <a16:creationId xmlns:a16="http://schemas.microsoft.com/office/drawing/2014/main" id="{0D0FCD2D-B69F-4E83-A5CA-529BB0A7EFE1}"/>
                </a:ext>
              </a:extLst>
            </p:cNvPr>
            <p:cNvSpPr/>
            <p:nvPr/>
          </p:nvSpPr>
          <p:spPr bwMode="auto">
            <a:xfrm>
              <a:off x="6026978" y="2499502"/>
              <a:ext cx="471917" cy="417342"/>
            </a:xfrm>
            <a:custGeom>
              <a:avLst/>
              <a:gdLst>
                <a:gd name="T0" fmla="*/ 136 w 141"/>
                <a:gd name="T1" fmla="*/ 103 h 125"/>
                <a:gd name="T2" fmla="*/ 40 w 141"/>
                <a:gd name="T3" fmla="*/ 12 h 125"/>
                <a:gd name="T4" fmla="*/ 34 w 141"/>
                <a:gd name="T5" fmla="*/ 9 h 125"/>
                <a:gd name="T6" fmla="*/ 16 w 141"/>
                <a:gd name="T7" fmla="*/ 2 h 125"/>
                <a:gd name="T8" fmla="*/ 9 w 141"/>
                <a:gd name="T9" fmla="*/ 0 h 125"/>
                <a:gd name="T10" fmla="*/ 3 w 141"/>
                <a:gd name="T11" fmla="*/ 0 h 125"/>
                <a:gd name="T12" fmla="*/ 0 w 141"/>
                <a:gd name="T13" fmla="*/ 0 h 125"/>
                <a:gd name="T14" fmla="*/ 4 w 141"/>
                <a:gd name="T15" fmla="*/ 11 h 125"/>
                <a:gd name="T16" fmla="*/ 119 w 141"/>
                <a:gd name="T17" fmla="*/ 120 h 125"/>
                <a:gd name="T18" fmla="*/ 136 w 141"/>
                <a:gd name="T19" fmla="*/ 120 h 125"/>
                <a:gd name="T20" fmla="*/ 136 w 141"/>
                <a:gd name="T21" fmla="*/ 10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5">
                  <a:moveTo>
                    <a:pt x="136" y="103"/>
                  </a:moveTo>
                  <a:cubicBezTo>
                    <a:pt x="40" y="12"/>
                    <a:pt x="40" y="12"/>
                    <a:pt x="40" y="12"/>
                  </a:cubicBezTo>
                  <a:cubicBezTo>
                    <a:pt x="38" y="11"/>
                    <a:pt x="36" y="10"/>
                    <a:pt x="34" y="9"/>
                  </a:cubicBezTo>
                  <a:cubicBezTo>
                    <a:pt x="28" y="7"/>
                    <a:pt x="22" y="4"/>
                    <a:pt x="16" y="2"/>
                  </a:cubicBezTo>
                  <a:cubicBezTo>
                    <a:pt x="14" y="1"/>
                    <a:pt x="11" y="1"/>
                    <a:pt x="9" y="0"/>
                  </a:cubicBezTo>
                  <a:cubicBezTo>
                    <a:pt x="7" y="0"/>
                    <a:pt x="5" y="0"/>
                    <a:pt x="3" y="0"/>
                  </a:cubicBezTo>
                  <a:cubicBezTo>
                    <a:pt x="2" y="0"/>
                    <a:pt x="1" y="0"/>
                    <a:pt x="0" y="0"/>
                  </a:cubicBezTo>
                  <a:cubicBezTo>
                    <a:pt x="0" y="4"/>
                    <a:pt x="1" y="8"/>
                    <a:pt x="4" y="11"/>
                  </a:cubicBezTo>
                  <a:cubicBezTo>
                    <a:pt x="119" y="120"/>
                    <a:pt x="119" y="120"/>
                    <a:pt x="119" y="120"/>
                  </a:cubicBezTo>
                  <a:cubicBezTo>
                    <a:pt x="124" y="125"/>
                    <a:pt x="132" y="125"/>
                    <a:pt x="136" y="120"/>
                  </a:cubicBezTo>
                  <a:cubicBezTo>
                    <a:pt x="141" y="115"/>
                    <a:pt x="141" y="107"/>
                    <a:pt x="136"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ṩ1ïḋè">
              <a:extLst>
                <a:ext uri="{FF2B5EF4-FFF2-40B4-BE49-F238E27FC236}">
                  <a16:creationId xmlns:a16="http://schemas.microsoft.com/office/drawing/2014/main" id="{60D370D8-0DE8-4959-9D1E-042263276686}"/>
                </a:ext>
              </a:extLst>
            </p:cNvPr>
            <p:cNvSpPr/>
            <p:nvPr/>
          </p:nvSpPr>
          <p:spPr bwMode="auto">
            <a:xfrm>
              <a:off x="6044635" y="2499502"/>
              <a:ext cx="346715" cy="314612"/>
            </a:xfrm>
            <a:custGeom>
              <a:avLst/>
              <a:gdLst>
                <a:gd name="T0" fmla="*/ 98 w 104"/>
                <a:gd name="T1" fmla="*/ 83 h 94"/>
                <a:gd name="T2" fmla="*/ 13 w 104"/>
                <a:gd name="T3" fmla="*/ 3 h 94"/>
                <a:gd name="T4" fmla="*/ 11 w 104"/>
                <a:gd name="T5" fmla="*/ 2 h 94"/>
                <a:gd name="T6" fmla="*/ 4 w 104"/>
                <a:gd name="T7" fmla="*/ 0 h 94"/>
                <a:gd name="T8" fmla="*/ 0 w 104"/>
                <a:gd name="T9" fmla="*/ 0 h 94"/>
                <a:gd name="T10" fmla="*/ 3 w 104"/>
                <a:gd name="T11" fmla="*/ 3 h 94"/>
                <a:gd name="T12" fmla="*/ 93 w 104"/>
                <a:gd name="T13" fmla="*/ 88 h 94"/>
                <a:gd name="T14" fmla="*/ 102 w 104"/>
                <a:gd name="T15" fmla="*/ 92 h 94"/>
                <a:gd name="T16" fmla="*/ 98 w 104"/>
                <a:gd name="T17"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94">
                  <a:moveTo>
                    <a:pt x="98" y="83"/>
                  </a:moveTo>
                  <a:cubicBezTo>
                    <a:pt x="13" y="3"/>
                    <a:pt x="13" y="3"/>
                    <a:pt x="13" y="3"/>
                  </a:cubicBezTo>
                  <a:cubicBezTo>
                    <a:pt x="12" y="3"/>
                    <a:pt x="12" y="3"/>
                    <a:pt x="11" y="2"/>
                  </a:cubicBezTo>
                  <a:cubicBezTo>
                    <a:pt x="9" y="2"/>
                    <a:pt x="6" y="1"/>
                    <a:pt x="4" y="0"/>
                  </a:cubicBezTo>
                  <a:cubicBezTo>
                    <a:pt x="3" y="0"/>
                    <a:pt x="2" y="0"/>
                    <a:pt x="0" y="0"/>
                  </a:cubicBezTo>
                  <a:cubicBezTo>
                    <a:pt x="1" y="1"/>
                    <a:pt x="2" y="2"/>
                    <a:pt x="3" y="3"/>
                  </a:cubicBezTo>
                  <a:cubicBezTo>
                    <a:pt x="93" y="88"/>
                    <a:pt x="93" y="88"/>
                    <a:pt x="93" y="88"/>
                  </a:cubicBezTo>
                  <a:cubicBezTo>
                    <a:pt x="97" y="92"/>
                    <a:pt x="101" y="94"/>
                    <a:pt x="102" y="92"/>
                  </a:cubicBezTo>
                  <a:cubicBezTo>
                    <a:pt x="104" y="91"/>
                    <a:pt x="102" y="87"/>
                    <a:pt x="98" y="83"/>
                  </a:cubicBezTo>
                  <a:close/>
                </a:path>
              </a:pathLst>
            </a:custGeom>
            <a:solidFill>
              <a:srgbClr val="9E1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šľíḑè">
              <a:extLst>
                <a:ext uri="{FF2B5EF4-FFF2-40B4-BE49-F238E27FC236}">
                  <a16:creationId xmlns:a16="http://schemas.microsoft.com/office/drawing/2014/main" id="{60D68769-25E7-408E-8382-19D6E668A595}"/>
                </a:ext>
              </a:extLst>
            </p:cNvPr>
            <p:cNvSpPr/>
            <p:nvPr/>
          </p:nvSpPr>
          <p:spPr bwMode="auto">
            <a:xfrm>
              <a:off x="3707521" y="2956973"/>
              <a:ext cx="2072262" cy="2069052"/>
            </a:xfrm>
            <a:prstGeom prst="ellipse">
              <a:avLst/>
            </a:prstGeom>
            <a:solidFill>
              <a:srgbClr val="FFA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ŝḻîḍè">
              <a:extLst>
                <a:ext uri="{FF2B5EF4-FFF2-40B4-BE49-F238E27FC236}">
                  <a16:creationId xmlns:a16="http://schemas.microsoft.com/office/drawing/2014/main" id="{436A096A-9132-47F4-B368-9BE2163BD979}"/>
                </a:ext>
              </a:extLst>
            </p:cNvPr>
            <p:cNvSpPr/>
            <p:nvPr/>
          </p:nvSpPr>
          <p:spPr bwMode="auto">
            <a:xfrm>
              <a:off x="7590405" y="4969844"/>
              <a:ext cx="687009" cy="687009"/>
            </a:xfrm>
            <a:prstGeom prst="ellipse">
              <a:avLst/>
            </a:prstGeom>
            <a:solidFill>
              <a:srgbClr val="FF4D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ṡļidê">
              <a:extLst>
                <a:ext uri="{FF2B5EF4-FFF2-40B4-BE49-F238E27FC236}">
                  <a16:creationId xmlns:a16="http://schemas.microsoft.com/office/drawing/2014/main" id="{B63FFE6D-71F4-46AD-9457-8AD39722D709}"/>
                </a:ext>
              </a:extLst>
            </p:cNvPr>
            <p:cNvSpPr/>
            <p:nvPr/>
          </p:nvSpPr>
          <p:spPr bwMode="auto">
            <a:xfrm>
              <a:off x="7677083" y="5204198"/>
              <a:ext cx="526493" cy="322637"/>
            </a:xfrm>
            <a:custGeom>
              <a:avLst/>
              <a:gdLst>
                <a:gd name="T0" fmla="*/ 137 w 158"/>
                <a:gd name="T1" fmla="*/ 11 h 97"/>
                <a:gd name="T2" fmla="*/ 73 w 158"/>
                <a:gd name="T3" fmla="*/ 4 h 97"/>
                <a:gd name="T4" fmla="*/ 13 w 158"/>
                <a:gd name="T5" fmla="*/ 31 h 97"/>
                <a:gd name="T6" fmla="*/ 0 w 158"/>
                <a:gd name="T7" fmla="*/ 33 h 97"/>
                <a:gd name="T8" fmla="*/ 5 w 158"/>
                <a:gd name="T9" fmla="*/ 61 h 97"/>
                <a:gd name="T10" fmla="*/ 90 w 158"/>
                <a:gd name="T11" fmla="*/ 90 h 97"/>
                <a:gd name="T12" fmla="*/ 155 w 158"/>
                <a:gd name="T13" fmla="*/ 37 h 97"/>
                <a:gd name="T14" fmla="*/ 150 w 158"/>
                <a:gd name="T15" fmla="*/ 9 h 97"/>
                <a:gd name="T16" fmla="*/ 137 w 158"/>
                <a:gd name="T1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97">
                  <a:moveTo>
                    <a:pt x="137" y="11"/>
                  </a:moveTo>
                  <a:cubicBezTo>
                    <a:pt x="122" y="3"/>
                    <a:pt x="98" y="0"/>
                    <a:pt x="73" y="4"/>
                  </a:cubicBezTo>
                  <a:cubicBezTo>
                    <a:pt x="47" y="8"/>
                    <a:pt x="25" y="19"/>
                    <a:pt x="13" y="31"/>
                  </a:cubicBezTo>
                  <a:cubicBezTo>
                    <a:pt x="0" y="33"/>
                    <a:pt x="0" y="33"/>
                    <a:pt x="0" y="33"/>
                  </a:cubicBezTo>
                  <a:cubicBezTo>
                    <a:pt x="5" y="61"/>
                    <a:pt x="5" y="61"/>
                    <a:pt x="5" y="61"/>
                  </a:cubicBezTo>
                  <a:cubicBezTo>
                    <a:pt x="8" y="81"/>
                    <a:pt x="48" y="97"/>
                    <a:pt x="90" y="90"/>
                  </a:cubicBezTo>
                  <a:cubicBezTo>
                    <a:pt x="131" y="84"/>
                    <a:pt x="158" y="57"/>
                    <a:pt x="155" y="37"/>
                  </a:cubicBezTo>
                  <a:cubicBezTo>
                    <a:pt x="150" y="9"/>
                    <a:pt x="150" y="9"/>
                    <a:pt x="150" y="9"/>
                  </a:cubicBezTo>
                  <a:lnTo>
                    <a:pt x="137" y="11"/>
                  </a:lnTo>
                  <a:close/>
                </a:path>
              </a:pathLst>
            </a:custGeom>
            <a:solidFill>
              <a:srgbClr val="C3D5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ŝļiďè">
              <a:extLst>
                <a:ext uri="{FF2B5EF4-FFF2-40B4-BE49-F238E27FC236}">
                  <a16:creationId xmlns:a16="http://schemas.microsoft.com/office/drawing/2014/main" id="{C0D9B3BE-7434-4BC3-833F-9F7205DBEEDE}"/>
                </a:ext>
              </a:extLst>
            </p:cNvPr>
            <p:cNvSpPr/>
            <p:nvPr/>
          </p:nvSpPr>
          <p:spPr bwMode="auto">
            <a:xfrm>
              <a:off x="7670663" y="5127150"/>
              <a:ext cx="520072" cy="293744"/>
            </a:xfrm>
            <a:custGeom>
              <a:avLst/>
              <a:gdLst>
                <a:gd name="T0" fmla="*/ 71 w 156"/>
                <a:gd name="T1" fmla="*/ 6 h 88"/>
                <a:gd name="T2" fmla="*/ 39 w 156"/>
                <a:gd name="T3" fmla="*/ 16 h 88"/>
                <a:gd name="T4" fmla="*/ 30 w 156"/>
                <a:gd name="T5" fmla="*/ 21 h 88"/>
                <a:gd name="T6" fmla="*/ 27 w 156"/>
                <a:gd name="T7" fmla="*/ 21 h 88"/>
                <a:gd name="T8" fmla="*/ 2 w 156"/>
                <a:gd name="T9" fmla="*/ 56 h 88"/>
                <a:gd name="T10" fmla="*/ 83 w 156"/>
                <a:gd name="T11" fmla="*/ 81 h 88"/>
                <a:gd name="T12" fmla="*/ 152 w 156"/>
                <a:gd name="T13" fmla="*/ 32 h 88"/>
                <a:gd name="T14" fmla="*/ 71 w 156"/>
                <a:gd name="T15" fmla="*/ 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8">
                  <a:moveTo>
                    <a:pt x="71" y="6"/>
                  </a:moveTo>
                  <a:cubicBezTo>
                    <a:pt x="59" y="8"/>
                    <a:pt x="48" y="11"/>
                    <a:pt x="39" y="16"/>
                  </a:cubicBezTo>
                  <a:cubicBezTo>
                    <a:pt x="38" y="18"/>
                    <a:pt x="35" y="20"/>
                    <a:pt x="30" y="21"/>
                  </a:cubicBezTo>
                  <a:cubicBezTo>
                    <a:pt x="29" y="21"/>
                    <a:pt x="28" y="21"/>
                    <a:pt x="27" y="21"/>
                  </a:cubicBezTo>
                  <a:cubicBezTo>
                    <a:pt x="10" y="31"/>
                    <a:pt x="0" y="44"/>
                    <a:pt x="2" y="56"/>
                  </a:cubicBezTo>
                  <a:cubicBezTo>
                    <a:pt x="6" y="77"/>
                    <a:pt x="42" y="88"/>
                    <a:pt x="83" y="81"/>
                  </a:cubicBezTo>
                  <a:cubicBezTo>
                    <a:pt x="125" y="75"/>
                    <a:pt x="156" y="53"/>
                    <a:pt x="152" y="32"/>
                  </a:cubicBezTo>
                  <a:cubicBezTo>
                    <a:pt x="149" y="11"/>
                    <a:pt x="113" y="0"/>
                    <a:pt x="71" y="6"/>
                  </a:cubicBezTo>
                  <a:close/>
                </a:path>
              </a:pathLst>
            </a:custGeom>
            <a:solidFill>
              <a:srgbClr val="CF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sļîdè">
              <a:extLst>
                <a:ext uri="{FF2B5EF4-FFF2-40B4-BE49-F238E27FC236}">
                  <a16:creationId xmlns:a16="http://schemas.microsoft.com/office/drawing/2014/main" id="{E64C8DCF-091D-4130-AF85-0C92BF4985DF}"/>
                </a:ext>
              </a:extLst>
            </p:cNvPr>
            <p:cNvSpPr/>
            <p:nvPr/>
          </p:nvSpPr>
          <p:spPr bwMode="auto">
            <a:xfrm>
              <a:off x="8057506" y="5350268"/>
              <a:ext cx="36919" cy="16052"/>
            </a:xfrm>
            <a:custGeom>
              <a:avLst/>
              <a:gdLst>
                <a:gd name="T0" fmla="*/ 0 w 11"/>
                <a:gd name="T1" fmla="*/ 5 h 5"/>
                <a:gd name="T2" fmla="*/ 3 w 11"/>
                <a:gd name="T3" fmla="*/ 5 h 5"/>
                <a:gd name="T4" fmla="*/ 11 w 11"/>
                <a:gd name="T5" fmla="*/ 0 h 5"/>
                <a:gd name="T6" fmla="*/ 0 w 11"/>
                <a:gd name="T7" fmla="*/ 5 h 5"/>
              </a:gdLst>
              <a:ahLst/>
              <a:cxnLst>
                <a:cxn ang="0">
                  <a:pos x="T0" y="T1"/>
                </a:cxn>
                <a:cxn ang="0">
                  <a:pos x="T2" y="T3"/>
                </a:cxn>
                <a:cxn ang="0">
                  <a:pos x="T4" y="T5"/>
                </a:cxn>
                <a:cxn ang="0">
                  <a:pos x="T6" y="T7"/>
                </a:cxn>
              </a:cxnLst>
              <a:rect l="0" t="0" r="r" b="b"/>
              <a:pathLst>
                <a:path w="11" h="5">
                  <a:moveTo>
                    <a:pt x="0" y="5"/>
                  </a:moveTo>
                  <a:cubicBezTo>
                    <a:pt x="1" y="5"/>
                    <a:pt x="2" y="5"/>
                    <a:pt x="3" y="5"/>
                  </a:cubicBezTo>
                  <a:cubicBezTo>
                    <a:pt x="7" y="4"/>
                    <a:pt x="11" y="2"/>
                    <a:pt x="11" y="0"/>
                  </a:cubicBezTo>
                  <a:cubicBezTo>
                    <a:pt x="7" y="1"/>
                    <a:pt x="3" y="3"/>
                    <a:pt x="0" y="5"/>
                  </a:cubicBezTo>
                  <a:close/>
                </a:path>
              </a:pathLst>
            </a:custGeom>
            <a:solidFill>
              <a:srgbClr val="CF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ṥḷíḓê">
              <a:extLst>
                <a:ext uri="{FF2B5EF4-FFF2-40B4-BE49-F238E27FC236}">
                  <a16:creationId xmlns:a16="http://schemas.microsoft.com/office/drawing/2014/main" id="{0B2BE737-094A-46B0-B02F-E5883CBA7D26}"/>
                </a:ext>
              </a:extLst>
            </p:cNvPr>
            <p:cNvSpPr/>
            <p:nvPr/>
          </p:nvSpPr>
          <p:spPr bwMode="auto">
            <a:xfrm>
              <a:off x="7670663" y="5196172"/>
              <a:ext cx="386844" cy="224723"/>
            </a:xfrm>
            <a:custGeom>
              <a:avLst/>
              <a:gdLst>
                <a:gd name="T0" fmla="*/ 27 w 116"/>
                <a:gd name="T1" fmla="*/ 0 h 67"/>
                <a:gd name="T2" fmla="*/ 2 w 116"/>
                <a:gd name="T3" fmla="*/ 35 h 67"/>
                <a:gd name="T4" fmla="*/ 83 w 116"/>
                <a:gd name="T5" fmla="*/ 60 h 67"/>
                <a:gd name="T6" fmla="*/ 116 w 116"/>
                <a:gd name="T7" fmla="*/ 51 h 67"/>
                <a:gd name="T8" fmla="*/ 27 w 116"/>
                <a:gd name="T9" fmla="*/ 0 h 67"/>
              </a:gdLst>
              <a:ahLst/>
              <a:cxnLst>
                <a:cxn ang="0">
                  <a:pos x="T0" y="T1"/>
                </a:cxn>
                <a:cxn ang="0">
                  <a:pos x="T2" y="T3"/>
                </a:cxn>
                <a:cxn ang="0">
                  <a:pos x="T4" y="T5"/>
                </a:cxn>
                <a:cxn ang="0">
                  <a:pos x="T6" y="T7"/>
                </a:cxn>
                <a:cxn ang="0">
                  <a:pos x="T8" y="T9"/>
                </a:cxn>
              </a:cxnLst>
              <a:rect l="0" t="0" r="r" b="b"/>
              <a:pathLst>
                <a:path w="116" h="67">
                  <a:moveTo>
                    <a:pt x="27" y="0"/>
                  </a:moveTo>
                  <a:cubicBezTo>
                    <a:pt x="10" y="10"/>
                    <a:pt x="0" y="23"/>
                    <a:pt x="2" y="35"/>
                  </a:cubicBezTo>
                  <a:cubicBezTo>
                    <a:pt x="6" y="56"/>
                    <a:pt x="42" y="67"/>
                    <a:pt x="83" y="60"/>
                  </a:cubicBezTo>
                  <a:cubicBezTo>
                    <a:pt x="95" y="58"/>
                    <a:pt x="106" y="55"/>
                    <a:pt x="116" y="51"/>
                  </a:cubicBez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ľiḋé">
              <a:extLst>
                <a:ext uri="{FF2B5EF4-FFF2-40B4-BE49-F238E27FC236}">
                  <a16:creationId xmlns:a16="http://schemas.microsoft.com/office/drawing/2014/main" id="{0D575575-AB1E-4404-BF8E-914620740E2C}"/>
                </a:ext>
              </a:extLst>
            </p:cNvPr>
            <p:cNvSpPr/>
            <p:nvPr/>
          </p:nvSpPr>
          <p:spPr bwMode="auto">
            <a:xfrm>
              <a:off x="7800681" y="5127150"/>
              <a:ext cx="383633" cy="223117"/>
            </a:xfrm>
            <a:custGeom>
              <a:avLst/>
              <a:gdLst>
                <a:gd name="T0" fmla="*/ 88 w 115"/>
                <a:gd name="T1" fmla="*/ 67 h 67"/>
                <a:gd name="T2" fmla="*/ 113 w 115"/>
                <a:gd name="T3" fmla="*/ 32 h 67"/>
                <a:gd name="T4" fmla="*/ 32 w 115"/>
                <a:gd name="T5" fmla="*/ 6 h 67"/>
                <a:gd name="T6" fmla="*/ 0 w 115"/>
                <a:gd name="T7" fmla="*/ 15 h 67"/>
                <a:gd name="T8" fmla="*/ 88 w 115"/>
                <a:gd name="T9" fmla="*/ 67 h 67"/>
              </a:gdLst>
              <a:ahLst/>
              <a:cxnLst>
                <a:cxn ang="0">
                  <a:pos x="T0" y="T1"/>
                </a:cxn>
                <a:cxn ang="0">
                  <a:pos x="T2" y="T3"/>
                </a:cxn>
                <a:cxn ang="0">
                  <a:pos x="T4" y="T5"/>
                </a:cxn>
                <a:cxn ang="0">
                  <a:pos x="T6" y="T7"/>
                </a:cxn>
                <a:cxn ang="0">
                  <a:pos x="T8" y="T9"/>
                </a:cxn>
              </a:cxnLst>
              <a:rect l="0" t="0" r="r" b="b"/>
              <a:pathLst>
                <a:path w="115" h="67">
                  <a:moveTo>
                    <a:pt x="88" y="67"/>
                  </a:moveTo>
                  <a:cubicBezTo>
                    <a:pt x="105" y="57"/>
                    <a:pt x="115" y="44"/>
                    <a:pt x="113" y="32"/>
                  </a:cubicBezTo>
                  <a:cubicBezTo>
                    <a:pt x="110" y="11"/>
                    <a:pt x="74" y="0"/>
                    <a:pt x="32" y="6"/>
                  </a:cubicBezTo>
                  <a:cubicBezTo>
                    <a:pt x="20" y="8"/>
                    <a:pt x="9" y="11"/>
                    <a:pt x="0" y="15"/>
                  </a:cubicBez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ṩľîḋe">
              <a:extLst>
                <a:ext uri="{FF2B5EF4-FFF2-40B4-BE49-F238E27FC236}">
                  <a16:creationId xmlns:a16="http://schemas.microsoft.com/office/drawing/2014/main" id="{AE0D21CC-D039-4420-AB16-BF29805F1E91}"/>
                </a:ext>
              </a:extLst>
            </p:cNvPr>
            <p:cNvSpPr/>
            <p:nvPr/>
          </p:nvSpPr>
          <p:spPr bwMode="auto">
            <a:xfrm>
              <a:off x="7603246" y="3513964"/>
              <a:ext cx="590699" cy="1343520"/>
            </a:xfrm>
            <a:custGeom>
              <a:avLst/>
              <a:gdLst>
                <a:gd name="T0" fmla="*/ 87 w 368"/>
                <a:gd name="T1" fmla="*/ 837 h 837"/>
                <a:gd name="T2" fmla="*/ 326 w 368"/>
                <a:gd name="T3" fmla="*/ 837 h 837"/>
                <a:gd name="T4" fmla="*/ 368 w 368"/>
                <a:gd name="T5" fmla="*/ 6 h 837"/>
                <a:gd name="T6" fmla="*/ 0 w 368"/>
                <a:gd name="T7" fmla="*/ 0 h 837"/>
                <a:gd name="T8" fmla="*/ 87 w 368"/>
                <a:gd name="T9" fmla="*/ 837 h 837"/>
              </a:gdLst>
              <a:ahLst/>
              <a:cxnLst>
                <a:cxn ang="0">
                  <a:pos x="T0" y="T1"/>
                </a:cxn>
                <a:cxn ang="0">
                  <a:pos x="T2" y="T3"/>
                </a:cxn>
                <a:cxn ang="0">
                  <a:pos x="T4" y="T5"/>
                </a:cxn>
                <a:cxn ang="0">
                  <a:pos x="T6" y="T7"/>
                </a:cxn>
                <a:cxn ang="0">
                  <a:pos x="T8" y="T9"/>
                </a:cxn>
              </a:cxnLst>
              <a:rect l="0" t="0" r="r" b="b"/>
              <a:pathLst>
                <a:path w="368" h="837">
                  <a:moveTo>
                    <a:pt x="87" y="837"/>
                  </a:moveTo>
                  <a:lnTo>
                    <a:pt x="326" y="837"/>
                  </a:lnTo>
                  <a:lnTo>
                    <a:pt x="368" y="6"/>
                  </a:lnTo>
                  <a:lnTo>
                    <a:pt x="0" y="0"/>
                  </a:lnTo>
                  <a:lnTo>
                    <a:pt x="87" y="837"/>
                  </a:lnTo>
                  <a:close/>
                </a:path>
              </a:pathLst>
            </a:custGeom>
            <a:solidFill>
              <a:srgbClr val="FF4D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šlíḍé">
              <a:extLst>
                <a:ext uri="{FF2B5EF4-FFF2-40B4-BE49-F238E27FC236}">
                  <a16:creationId xmlns:a16="http://schemas.microsoft.com/office/drawing/2014/main" id="{9192A673-9C2C-46E2-B097-81D581625BCC}"/>
                </a:ext>
              </a:extLst>
            </p:cNvPr>
            <p:cNvSpPr/>
            <p:nvPr/>
          </p:nvSpPr>
          <p:spPr bwMode="auto">
            <a:xfrm>
              <a:off x="7463597" y="5780451"/>
              <a:ext cx="139649" cy="260036"/>
            </a:xfrm>
            <a:custGeom>
              <a:avLst/>
              <a:gdLst>
                <a:gd name="T0" fmla="*/ 42 w 42"/>
                <a:gd name="T1" fmla="*/ 2 h 78"/>
                <a:gd name="T2" fmla="*/ 42 w 42"/>
                <a:gd name="T3" fmla="*/ 77 h 78"/>
                <a:gd name="T4" fmla="*/ 40 w 42"/>
                <a:gd name="T5" fmla="*/ 78 h 78"/>
                <a:gd name="T6" fmla="*/ 32 w 42"/>
                <a:gd name="T7" fmla="*/ 78 h 78"/>
                <a:gd name="T8" fmla="*/ 30 w 42"/>
                <a:gd name="T9" fmla="*/ 78 h 78"/>
                <a:gd name="T10" fmla="*/ 29 w 42"/>
                <a:gd name="T11" fmla="*/ 77 h 78"/>
                <a:gd name="T12" fmla="*/ 15 w 42"/>
                <a:gd name="T13" fmla="*/ 42 h 78"/>
                <a:gd name="T14" fmla="*/ 15 w 42"/>
                <a:gd name="T15" fmla="*/ 77 h 78"/>
                <a:gd name="T16" fmla="*/ 13 w 42"/>
                <a:gd name="T17" fmla="*/ 78 h 78"/>
                <a:gd name="T18" fmla="*/ 2 w 42"/>
                <a:gd name="T19" fmla="*/ 78 h 78"/>
                <a:gd name="T20" fmla="*/ 0 w 42"/>
                <a:gd name="T21" fmla="*/ 77 h 78"/>
                <a:gd name="T22" fmla="*/ 0 w 42"/>
                <a:gd name="T23" fmla="*/ 2 h 78"/>
                <a:gd name="T24" fmla="*/ 2 w 42"/>
                <a:gd name="T25" fmla="*/ 0 h 78"/>
                <a:gd name="T26" fmla="*/ 10 w 42"/>
                <a:gd name="T27" fmla="*/ 0 h 78"/>
                <a:gd name="T28" fmla="*/ 12 w 42"/>
                <a:gd name="T29" fmla="*/ 0 h 78"/>
                <a:gd name="T30" fmla="*/ 13 w 42"/>
                <a:gd name="T31" fmla="*/ 1 h 78"/>
                <a:gd name="T32" fmla="*/ 27 w 42"/>
                <a:gd name="T33" fmla="*/ 40 h 78"/>
                <a:gd name="T34" fmla="*/ 27 w 42"/>
                <a:gd name="T35" fmla="*/ 2 h 78"/>
                <a:gd name="T36" fmla="*/ 28 w 42"/>
                <a:gd name="T37" fmla="*/ 0 h 78"/>
                <a:gd name="T38" fmla="*/ 40 w 42"/>
                <a:gd name="T39" fmla="*/ 0 h 78"/>
                <a:gd name="T40" fmla="*/ 42 w 42"/>
                <a:gd name="T41"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42" y="2"/>
                  </a:moveTo>
                  <a:cubicBezTo>
                    <a:pt x="42" y="77"/>
                    <a:pt x="42" y="77"/>
                    <a:pt x="42" y="77"/>
                  </a:cubicBezTo>
                  <a:cubicBezTo>
                    <a:pt x="42" y="78"/>
                    <a:pt x="41" y="78"/>
                    <a:pt x="40" y="78"/>
                  </a:cubicBezTo>
                  <a:cubicBezTo>
                    <a:pt x="32" y="78"/>
                    <a:pt x="32" y="78"/>
                    <a:pt x="32" y="78"/>
                  </a:cubicBezTo>
                  <a:cubicBezTo>
                    <a:pt x="31" y="78"/>
                    <a:pt x="31" y="78"/>
                    <a:pt x="30" y="78"/>
                  </a:cubicBezTo>
                  <a:cubicBezTo>
                    <a:pt x="30" y="77"/>
                    <a:pt x="29" y="77"/>
                    <a:pt x="29" y="77"/>
                  </a:cubicBezTo>
                  <a:cubicBezTo>
                    <a:pt x="15" y="42"/>
                    <a:pt x="15" y="42"/>
                    <a:pt x="15" y="42"/>
                  </a:cubicBezTo>
                  <a:cubicBezTo>
                    <a:pt x="15" y="77"/>
                    <a:pt x="15" y="77"/>
                    <a:pt x="15" y="77"/>
                  </a:cubicBezTo>
                  <a:cubicBezTo>
                    <a:pt x="15" y="78"/>
                    <a:pt x="15" y="78"/>
                    <a:pt x="13" y="78"/>
                  </a:cubicBezTo>
                  <a:cubicBezTo>
                    <a:pt x="2" y="78"/>
                    <a:pt x="2" y="78"/>
                    <a:pt x="2" y="78"/>
                  </a:cubicBezTo>
                  <a:cubicBezTo>
                    <a:pt x="1" y="78"/>
                    <a:pt x="0" y="78"/>
                    <a:pt x="0" y="77"/>
                  </a:cubicBezTo>
                  <a:cubicBezTo>
                    <a:pt x="0" y="2"/>
                    <a:pt x="0" y="2"/>
                    <a:pt x="0" y="2"/>
                  </a:cubicBezTo>
                  <a:cubicBezTo>
                    <a:pt x="0" y="0"/>
                    <a:pt x="1" y="0"/>
                    <a:pt x="2" y="0"/>
                  </a:cubicBezTo>
                  <a:cubicBezTo>
                    <a:pt x="10" y="0"/>
                    <a:pt x="10" y="0"/>
                    <a:pt x="10" y="0"/>
                  </a:cubicBezTo>
                  <a:cubicBezTo>
                    <a:pt x="11" y="0"/>
                    <a:pt x="11" y="0"/>
                    <a:pt x="12" y="0"/>
                  </a:cubicBezTo>
                  <a:cubicBezTo>
                    <a:pt x="12" y="1"/>
                    <a:pt x="13" y="1"/>
                    <a:pt x="13" y="1"/>
                  </a:cubicBezTo>
                  <a:cubicBezTo>
                    <a:pt x="27" y="40"/>
                    <a:pt x="27" y="40"/>
                    <a:pt x="27" y="40"/>
                  </a:cubicBezTo>
                  <a:cubicBezTo>
                    <a:pt x="27" y="2"/>
                    <a:pt x="27" y="2"/>
                    <a:pt x="27" y="2"/>
                  </a:cubicBezTo>
                  <a:cubicBezTo>
                    <a:pt x="27" y="0"/>
                    <a:pt x="27" y="0"/>
                    <a:pt x="28" y="0"/>
                  </a:cubicBezTo>
                  <a:cubicBezTo>
                    <a:pt x="40" y="0"/>
                    <a:pt x="40" y="0"/>
                    <a:pt x="40" y="0"/>
                  </a:cubicBezTo>
                  <a:cubicBezTo>
                    <a:pt x="41" y="0"/>
                    <a:pt x="42" y="0"/>
                    <a:pt x="42" y="2"/>
                  </a:cubicBez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śḻiḋé">
              <a:extLst>
                <a:ext uri="{FF2B5EF4-FFF2-40B4-BE49-F238E27FC236}">
                  <a16:creationId xmlns:a16="http://schemas.microsoft.com/office/drawing/2014/main" id="{0D41736F-7B8B-43C0-AC66-7101C8259D1D}"/>
                </a:ext>
              </a:extLst>
            </p:cNvPr>
            <p:cNvSpPr/>
            <p:nvPr/>
          </p:nvSpPr>
          <p:spPr bwMode="auto">
            <a:xfrm>
              <a:off x="7636954" y="5777240"/>
              <a:ext cx="126808" cy="266457"/>
            </a:xfrm>
            <a:custGeom>
              <a:avLst/>
              <a:gdLst>
                <a:gd name="T0" fmla="*/ 38 w 38"/>
                <a:gd name="T1" fmla="*/ 64 h 80"/>
                <a:gd name="T2" fmla="*/ 37 w 38"/>
                <a:gd name="T3" fmla="*/ 70 h 80"/>
                <a:gd name="T4" fmla="*/ 33 w 38"/>
                <a:gd name="T5" fmla="*/ 75 h 80"/>
                <a:gd name="T6" fmla="*/ 28 w 38"/>
                <a:gd name="T7" fmla="*/ 79 h 80"/>
                <a:gd name="T8" fmla="*/ 22 w 38"/>
                <a:gd name="T9" fmla="*/ 80 h 80"/>
                <a:gd name="T10" fmla="*/ 17 w 38"/>
                <a:gd name="T11" fmla="*/ 80 h 80"/>
                <a:gd name="T12" fmla="*/ 10 w 38"/>
                <a:gd name="T13" fmla="*/ 79 h 80"/>
                <a:gd name="T14" fmla="*/ 5 w 38"/>
                <a:gd name="T15" fmla="*/ 75 h 80"/>
                <a:gd name="T16" fmla="*/ 2 w 38"/>
                <a:gd name="T17" fmla="*/ 70 h 80"/>
                <a:gd name="T18" fmla="*/ 0 w 38"/>
                <a:gd name="T19" fmla="*/ 64 h 80"/>
                <a:gd name="T20" fmla="*/ 0 w 38"/>
                <a:gd name="T21" fmla="*/ 16 h 80"/>
                <a:gd name="T22" fmla="*/ 2 w 38"/>
                <a:gd name="T23" fmla="*/ 10 h 80"/>
                <a:gd name="T24" fmla="*/ 5 w 38"/>
                <a:gd name="T25" fmla="*/ 5 h 80"/>
                <a:gd name="T26" fmla="*/ 10 w 38"/>
                <a:gd name="T27" fmla="*/ 1 h 80"/>
                <a:gd name="T28" fmla="*/ 17 w 38"/>
                <a:gd name="T29" fmla="*/ 0 h 80"/>
                <a:gd name="T30" fmla="*/ 22 w 38"/>
                <a:gd name="T31" fmla="*/ 0 h 80"/>
                <a:gd name="T32" fmla="*/ 28 w 38"/>
                <a:gd name="T33" fmla="*/ 1 h 80"/>
                <a:gd name="T34" fmla="*/ 33 w 38"/>
                <a:gd name="T35" fmla="*/ 5 h 80"/>
                <a:gd name="T36" fmla="*/ 37 w 38"/>
                <a:gd name="T37" fmla="*/ 10 h 80"/>
                <a:gd name="T38" fmla="*/ 38 w 38"/>
                <a:gd name="T39" fmla="*/ 16 h 80"/>
                <a:gd name="T40" fmla="*/ 38 w 38"/>
                <a:gd name="T41" fmla="*/ 64 h 80"/>
                <a:gd name="T42" fmla="*/ 23 w 38"/>
                <a:gd name="T43" fmla="*/ 17 h 80"/>
                <a:gd name="T44" fmla="*/ 22 w 38"/>
                <a:gd name="T45" fmla="*/ 15 h 80"/>
                <a:gd name="T46" fmla="*/ 20 w 38"/>
                <a:gd name="T47" fmla="*/ 14 h 80"/>
                <a:gd name="T48" fmla="*/ 19 w 38"/>
                <a:gd name="T49" fmla="*/ 14 h 80"/>
                <a:gd name="T50" fmla="*/ 17 w 38"/>
                <a:gd name="T51" fmla="*/ 15 h 80"/>
                <a:gd name="T52" fmla="*/ 16 w 38"/>
                <a:gd name="T53" fmla="*/ 17 h 80"/>
                <a:gd name="T54" fmla="*/ 16 w 38"/>
                <a:gd name="T55" fmla="*/ 63 h 80"/>
                <a:gd name="T56" fmla="*/ 17 w 38"/>
                <a:gd name="T57" fmla="*/ 65 h 80"/>
                <a:gd name="T58" fmla="*/ 19 w 38"/>
                <a:gd name="T59" fmla="*/ 66 h 80"/>
                <a:gd name="T60" fmla="*/ 20 w 38"/>
                <a:gd name="T61" fmla="*/ 66 h 80"/>
                <a:gd name="T62" fmla="*/ 22 w 38"/>
                <a:gd name="T63" fmla="*/ 65 h 80"/>
                <a:gd name="T64" fmla="*/ 23 w 38"/>
                <a:gd name="T65" fmla="*/ 63 h 80"/>
                <a:gd name="T66" fmla="*/ 23 w 38"/>
                <a:gd name="T67"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80">
                  <a:moveTo>
                    <a:pt x="38" y="64"/>
                  </a:moveTo>
                  <a:cubicBezTo>
                    <a:pt x="38" y="66"/>
                    <a:pt x="38" y="68"/>
                    <a:pt x="37" y="70"/>
                  </a:cubicBezTo>
                  <a:cubicBezTo>
                    <a:pt x="36" y="72"/>
                    <a:pt x="35" y="74"/>
                    <a:pt x="33" y="75"/>
                  </a:cubicBezTo>
                  <a:cubicBezTo>
                    <a:pt x="32" y="77"/>
                    <a:pt x="30" y="78"/>
                    <a:pt x="28" y="79"/>
                  </a:cubicBezTo>
                  <a:cubicBezTo>
                    <a:pt x="26" y="80"/>
                    <a:pt x="24" y="80"/>
                    <a:pt x="22" y="80"/>
                  </a:cubicBezTo>
                  <a:cubicBezTo>
                    <a:pt x="17" y="80"/>
                    <a:pt x="17" y="80"/>
                    <a:pt x="17" y="80"/>
                  </a:cubicBezTo>
                  <a:cubicBezTo>
                    <a:pt x="15" y="80"/>
                    <a:pt x="12" y="80"/>
                    <a:pt x="10" y="79"/>
                  </a:cubicBezTo>
                  <a:cubicBezTo>
                    <a:pt x="8" y="78"/>
                    <a:pt x="7" y="77"/>
                    <a:pt x="5" y="75"/>
                  </a:cubicBezTo>
                  <a:cubicBezTo>
                    <a:pt x="4" y="74"/>
                    <a:pt x="3" y="72"/>
                    <a:pt x="2" y="70"/>
                  </a:cubicBezTo>
                  <a:cubicBezTo>
                    <a:pt x="1" y="68"/>
                    <a:pt x="0" y="66"/>
                    <a:pt x="0" y="64"/>
                  </a:cubicBezTo>
                  <a:cubicBezTo>
                    <a:pt x="0" y="16"/>
                    <a:pt x="0" y="16"/>
                    <a:pt x="0" y="16"/>
                  </a:cubicBezTo>
                  <a:cubicBezTo>
                    <a:pt x="0" y="14"/>
                    <a:pt x="1" y="12"/>
                    <a:pt x="2" y="10"/>
                  </a:cubicBezTo>
                  <a:cubicBezTo>
                    <a:pt x="3" y="8"/>
                    <a:pt x="4" y="6"/>
                    <a:pt x="5" y="5"/>
                  </a:cubicBezTo>
                  <a:cubicBezTo>
                    <a:pt x="7" y="3"/>
                    <a:pt x="8" y="2"/>
                    <a:pt x="10" y="1"/>
                  </a:cubicBezTo>
                  <a:cubicBezTo>
                    <a:pt x="12" y="0"/>
                    <a:pt x="15" y="0"/>
                    <a:pt x="17" y="0"/>
                  </a:cubicBezTo>
                  <a:cubicBezTo>
                    <a:pt x="22" y="0"/>
                    <a:pt x="22" y="0"/>
                    <a:pt x="22" y="0"/>
                  </a:cubicBezTo>
                  <a:cubicBezTo>
                    <a:pt x="24" y="0"/>
                    <a:pt x="26" y="0"/>
                    <a:pt x="28" y="1"/>
                  </a:cubicBezTo>
                  <a:cubicBezTo>
                    <a:pt x="30" y="2"/>
                    <a:pt x="32" y="3"/>
                    <a:pt x="33" y="5"/>
                  </a:cubicBezTo>
                  <a:cubicBezTo>
                    <a:pt x="35" y="6"/>
                    <a:pt x="36" y="8"/>
                    <a:pt x="37" y="10"/>
                  </a:cubicBezTo>
                  <a:cubicBezTo>
                    <a:pt x="38" y="12"/>
                    <a:pt x="38" y="14"/>
                    <a:pt x="38" y="16"/>
                  </a:cubicBezTo>
                  <a:lnTo>
                    <a:pt x="38" y="64"/>
                  </a:lnTo>
                  <a:close/>
                  <a:moveTo>
                    <a:pt x="23" y="17"/>
                  </a:moveTo>
                  <a:cubicBezTo>
                    <a:pt x="23" y="16"/>
                    <a:pt x="23" y="15"/>
                    <a:pt x="22" y="15"/>
                  </a:cubicBezTo>
                  <a:cubicBezTo>
                    <a:pt x="21" y="14"/>
                    <a:pt x="21" y="14"/>
                    <a:pt x="20" y="14"/>
                  </a:cubicBezTo>
                  <a:cubicBezTo>
                    <a:pt x="19" y="14"/>
                    <a:pt x="19" y="14"/>
                    <a:pt x="19" y="14"/>
                  </a:cubicBezTo>
                  <a:cubicBezTo>
                    <a:pt x="18" y="14"/>
                    <a:pt x="17" y="14"/>
                    <a:pt x="17" y="15"/>
                  </a:cubicBezTo>
                  <a:cubicBezTo>
                    <a:pt x="16" y="15"/>
                    <a:pt x="16" y="16"/>
                    <a:pt x="16" y="17"/>
                  </a:cubicBezTo>
                  <a:cubicBezTo>
                    <a:pt x="16" y="63"/>
                    <a:pt x="16" y="63"/>
                    <a:pt x="16" y="63"/>
                  </a:cubicBezTo>
                  <a:cubicBezTo>
                    <a:pt x="16" y="64"/>
                    <a:pt x="16" y="65"/>
                    <a:pt x="17" y="65"/>
                  </a:cubicBezTo>
                  <a:cubicBezTo>
                    <a:pt x="17" y="66"/>
                    <a:pt x="18" y="66"/>
                    <a:pt x="19" y="66"/>
                  </a:cubicBezTo>
                  <a:cubicBezTo>
                    <a:pt x="20" y="66"/>
                    <a:pt x="20" y="66"/>
                    <a:pt x="20" y="66"/>
                  </a:cubicBezTo>
                  <a:cubicBezTo>
                    <a:pt x="21" y="66"/>
                    <a:pt x="21" y="66"/>
                    <a:pt x="22" y="65"/>
                  </a:cubicBezTo>
                  <a:cubicBezTo>
                    <a:pt x="23" y="65"/>
                    <a:pt x="23" y="64"/>
                    <a:pt x="23" y="63"/>
                  </a:cubicBezTo>
                  <a:lnTo>
                    <a:pt x="23" y="17"/>
                  </a:ln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šḷídê">
              <a:extLst>
                <a:ext uri="{FF2B5EF4-FFF2-40B4-BE49-F238E27FC236}">
                  <a16:creationId xmlns:a16="http://schemas.microsoft.com/office/drawing/2014/main" id="{D9A220FE-D022-4836-B1AF-FF7229A40FAC}"/>
                </a:ext>
              </a:extLst>
            </p:cNvPr>
            <p:cNvSpPr/>
            <p:nvPr/>
          </p:nvSpPr>
          <p:spPr bwMode="auto">
            <a:xfrm>
              <a:off x="7856861" y="5780451"/>
              <a:ext cx="126808" cy="260036"/>
            </a:xfrm>
            <a:custGeom>
              <a:avLst/>
              <a:gdLst>
                <a:gd name="T0" fmla="*/ 22 w 38"/>
                <a:gd name="T1" fmla="*/ 0 h 78"/>
                <a:gd name="T2" fmla="*/ 28 w 38"/>
                <a:gd name="T3" fmla="*/ 1 h 78"/>
                <a:gd name="T4" fmla="*/ 33 w 38"/>
                <a:gd name="T5" fmla="*/ 5 h 78"/>
                <a:gd name="T6" fmla="*/ 37 w 38"/>
                <a:gd name="T7" fmla="*/ 10 h 78"/>
                <a:gd name="T8" fmla="*/ 38 w 38"/>
                <a:gd name="T9" fmla="*/ 16 h 78"/>
                <a:gd name="T10" fmla="*/ 38 w 38"/>
                <a:gd name="T11" fmla="*/ 34 h 78"/>
                <a:gd name="T12" fmla="*/ 37 w 38"/>
                <a:gd name="T13" fmla="*/ 40 h 78"/>
                <a:gd name="T14" fmla="*/ 33 w 38"/>
                <a:gd name="T15" fmla="*/ 45 h 78"/>
                <a:gd name="T16" fmla="*/ 28 w 38"/>
                <a:gd name="T17" fmla="*/ 49 h 78"/>
                <a:gd name="T18" fmla="*/ 22 w 38"/>
                <a:gd name="T19" fmla="*/ 50 h 78"/>
                <a:gd name="T20" fmla="*/ 15 w 38"/>
                <a:gd name="T21" fmla="*/ 50 h 78"/>
                <a:gd name="T22" fmla="*/ 15 w 38"/>
                <a:gd name="T23" fmla="*/ 77 h 78"/>
                <a:gd name="T24" fmla="*/ 14 w 38"/>
                <a:gd name="T25" fmla="*/ 78 h 78"/>
                <a:gd name="T26" fmla="*/ 2 w 38"/>
                <a:gd name="T27" fmla="*/ 78 h 78"/>
                <a:gd name="T28" fmla="*/ 0 w 38"/>
                <a:gd name="T29" fmla="*/ 77 h 78"/>
                <a:gd name="T30" fmla="*/ 0 w 38"/>
                <a:gd name="T31" fmla="*/ 2 h 78"/>
                <a:gd name="T32" fmla="*/ 2 w 38"/>
                <a:gd name="T33" fmla="*/ 0 h 78"/>
                <a:gd name="T34" fmla="*/ 22 w 38"/>
                <a:gd name="T35" fmla="*/ 0 h 78"/>
                <a:gd name="T36" fmla="*/ 23 w 38"/>
                <a:gd name="T37" fmla="*/ 17 h 78"/>
                <a:gd name="T38" fmla="*/ 22 w 38"/>
                <a:gd name="T39" fmla="*/ 15 h 78"/>
                <a:gd name="T40" fmla="*/ 20 w 38"/>
                <a:gd name="T41" fmla="*/ 14 h 78"/>
                <a:gd name="T42" fmla="*/ 15 w 38"/>
                <a:gd name="T43" fmla="*/ 14 h 78"/>
                <a:gd name="T44" fmla="*/ 15 w 38"/>
                <a:gd name="T45" fmla="*/ 36 h 78"/>
                <a:gd name="T46" fmla="*/ 20 w 38"/>
                <a:gd name="T47" fmla="*/ 36 h 78"/>
                <a:gd name="T48" fmla="*/ 22 w 38"/>
                <a:gd name="T49" fmla="*/ 35 h 78"/>
                <a:gd name="T50" fmla="*/ 23 w 38"/>
                <a:gd name="T51" fmla="*/ 33 h 78"/>
                <a:gd name="T52" fmla="*/ 23 w 38"/>
                <a:gd name="T53"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78">
                  <a:moveTo>
                    <a:pt x="22" y="0"/>
                  </a:moveTo>
                  <a:cubicBezTo>
                    <a:pt x="24" y="0"/>
                    <a:pt x="26" y="0"/>
                    <a:pt x="28" y="1"/>
                  </a:cubicBezTo>
                  <a:cubicBezTo>
                    <a:pt x="30" y="2"/>
                    <a:pt x="32" y="3"/>
                    <a:pt x="33" y="5"/>
                  </a:cubicBezTo>
                  <a:cubicBezTo>
                    <a:pt x="35" y="6"/>
                    <a:pt x="36" y="8"/>
                    <a:pt x="37" y="10"/>
                  </a:cubicBezTo>
                  <a:cubicBezTo>
                    <a:pt x="38" y="12"/>
                    <a:pt x="38" y="14"/>
                    <a:pt x="38" y="16"/>
                  </a:cubicBezTo>
                  <a:cubicBezTo>
                    <a:pt x="38" y="34"/>
                    <a:pt x="38" y="34"/>
                    <a:pt x="38" y="34"/>
                  </a:cubicBezTo>
                  <a:cubicBezTo>
                    <a:pt x="38" y="36"/>
                    <a:pt x="38" y="38"/>
                    <a:pt x="37" y="40"/>
                  </a:cubicBezTo>
                  <a:cubicBezTo>
                    <a:pt x="36" y="42"/>
                    <a:pt x="35" y="44"/>
                    <a:pt x="33" y="45"/>
                  </a:cubicBezTo>
                  <a:cubicBezTo>
                    <a:pt x="32" y="47"/>
                    <a:pt x="30" y="48"/>
                    <a:pt x="28" y="49"/>
                  </a:cubicBezTo>
                  <a:cubicBezTo>
                    <a:pt x="26" y="50"/>
                    <a:pt x="24" y="50"/>
                    <a:pt x="22" y="50"/>
                  </a:cubicBezTo>
                  <a:cubicBezTo>
                    <a:pt x="15" y="50"/>
                    <a:pt x="15" y="50"/>
                    <a:pt x="15" y="50"/>
                  </a:cubicBezTo>
                  <a:cubicBezTo>
                    <a:pt x="15" y="77"/>
                    <a:pt x="15" y="77"/>
                    <a:pt x="15" y="77"/>
                  </a:cubicBezTo>
                  <a:cubicBezTo>
                    <a:pt x="15" y="78"/>
                    <a:pt x="15" y="78"/>
                    <a:pt x="14" y="78"/>
                  </a:cubicBezTo>
                  <a:cubicBezTo>
                    <a:pt x="2" y="78"/>
                    <a:pt x="2" y="78"/>
                    <a:pt x="2" y="78"/>
                  </a:cubicBezTo>
                  <a:cubicBezTo>
                    <a:pt x="1" y="78"/>
                    <a:pt x="0" y="78"/>
                    <a:pt x="0" y="77"/>
                  </a:cubicBezTo>
                  <a:cubicBezTo>
                    <a:pt x="0" y="2"/>
                    <a:pt x="0" y="2"/>
                    <a:pt x="0" y="2"/>
                  </a:cubicBezTo>
                  <a:cubicBezTo>
                    <a:pt x="0" y="0"/>
                    <a:pt x="1" y="0"/>
                    <a:pt x="2" y="0"/>
                  </a:cubicBezTo>
                  <a:lnTo>
                    <a:pt x="22" y="0"/>
                  </a:lnTo>
                  <a:close/>
                  <a:moveTo>
                    <a:pt x="23" y="17"/>
                  </a:moveTo>
                  <a:cubicBezTo>
                    <a:pt x="23" y="16"/>
                    <a:pt x="23" y="15"/>
                    <a:pt x="22" y="15"/>
                  </a:cubicBezTo>
                  <a:cubicBezTo>
                    <a:pt x="21" y="14"/>
                    <a:pt x="21" y="14"/>
                    <a:pt x="20" y="14"/>
                  </a:cubicBezTo>
                  <a:cubicBezTo>
                    <a:pt x="15" y="14"/>
                    <a:pt x="15" y="14"/>
                    <a:pt x="15" y="14"/>
                  </a:cubicBezTo>
                  <a:cubicBezTo>
                    <a:pt x="15" y="36"/>
                    <a:pt x="15" y="36"/>
                    <a:pt x="15" y="36"/>
                  </a:cubicBezTo>
                  <a:cubicBezTo>
                    <a:pt x="20" y="36"/>
                    <a:pt x="20" y="36"/>
                    <a:pt x="20" y="36"/>
                  </a:cubicBezTo>
                  <a:cubicBezTo>
                    <a:pt x="21" y="36"/>
                    <a:pt x="21" y="36"/>
                    <a:pt x="22" y="35"/>
                  </a:cubicBezTo>
                  <a:cubicBezTo>
                    <a:pt x="23" y="35"/>
                    <a:pt x="23" y="34"/>
                    <a:pt x="23" y="33"/>
                  </a:cubicBezTo>
                  <a:lnTo>
                    <a:pt x="23" y="17"/>
                  </a:ln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şļïďê">
              <a:extLst>
                <a:ext uri="{FF2B5EF4-FFF2-40B4-BE49-F238E27FC236}">
                  <a16:creationId xmlns:a16="http://schemas.microsoft.com/office/drawing/2014/main" id="{9731B2F3-7044-41D4-B177-2484223C57AD}"/>
                </a:ext>
              </a:extLst>
            </p:cNvPr>
            <p:cNvSpPr/>
            <p:nvPr/>
          </p:nvSpPr>
          <p:spPr bwMode="auto">
            <a:xfrm>
              <a:off x="7993300" y="5780451"/>
              <a:ext cx="141254" cy="260036"/>
            </a:xfrm>
            <a:custGeom>
              <a:avLst/>
              <a:gdLst>
                <a:gd name="T0" fmla="*/ 42 w 42"/>
                <a:gd name="T1" fmla="*/ 77 h 78"/>
                <a:gd name="T2" fmla="*/ 40 w 42"/>
                <a:gd name="T3" fmla="*/ 78 h 78"/>
                <a:gd name="T4" fmla="*/ 28 w 42"/>
                <a:gd name="T5" fmla="*/ 78 h 78"/>
                <a:gd name="T6" fmla="*/ 26 w 42"/>
                <a:gd name="T7" fmla="*/ 77 h 78"/>
                <a:gd name="T8" fmla="*/ 25 w 42"/>
                <a:gd name="T9" fmla="*/ 64 h 78"/>
                <a:gd name="T10" fmla="*/ 17 w 42"/>
                <a:gd name="T11" fmla="*/ 64 h 78"/>
                <a:gd name="T12" fmla="*/ 16 w 42"/>
                <a:gd name="T13" fmla="*/ 77 h 78"/>
                <a:gd name="T14" fmla="*/ 14 w 42"/>
                <a:gd name="T15" fmla="*/ 78 h 78"/>
                <a:gd name="T16" fmla="*/ 2 w 42"/>
                <a:gd name="T17" fmla="*/ 78 h 78"/>
                <a:gd name="T18" fmla="*/ 1 w 42"/>
                <a:gd name="T19" fmla="*/ 77 h 78"/>
                <a:gd name="T20" fmla="*/ 10 w 42"/>
                <a:gd name="T21" fmla="*/ 2 h 78"/>
                <a:gd name="T22" fmla="*/ 12 w 42"/>
                <a:gd name="T23" fmla="*/ 0 h 78"/>
                <a:gd name="T24" fmla="*/ 30 w 42"/>
                <a:gd name="T25" fmla="*/ 0 h 78"/>
                <a:gd name="T26" fmla="*/ 32 w 42"/>
                <a:gd name="T27" fmla="*/ 2 h 78"/>
                <a:gd name="T28" fmla="*/ 42 w 42"/>
                <a:gd name="T29" fmla="*/ 77 h 78"/>
                <a:gd name="T30" fmla="*/ 24 w 42"/>
                <a:gd name="T31" fmla="*/ 49 h 78"/>
                <a:gd name="T32" fmla="*/ 22 w 42"/>
                <a:gd name="T33" fmla="*/ 20 h 78"/>
                <a:gd name="T34" fmla="*/ 21 w 42"/>
                <a:gd name="T35" fmla="*/ 20 h 78"/>
                <a:gd name="T36" fmla="*/ 18 w 42"/>
                <a:gd name="T37" fmla="*/ 49 h 78"/>
                <a:gd name="T38" fmla="*/ 24 w 42"/>
                <a:gd name="T39"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78">
                  <a:moveTo>
                    <a:pt x="42" y="77"/>
                  </a:moveTo>
                  <a:cubicBezTo>
                    <a:pt x="42" y="78"/>
                    <a:pt x="41" y="78"/>
                    <a:pt x="40" y="78"/>
                  </a:cubicBezTo>
                  <a:cubicBezTo>
                    <a:pt x="28" y="78"/>
                    <a:pt x="28" y="78"/>
                    <a:pt x="28" y="78"/>
                  </a:cubicBezTo>
                  <a:cubicBezTo>
                    <a:pt x="27" y="78"/>
                    <a:pt x="26" y="78"/>
                    <a:pt x="26" y="77"/>
                  </a:cubicBezTo>
                  <a:cubicBezTo>
                    <a:pt x="25" y="64"/>
                    <a:pt x="25" y="64"/>
                    <a:pt x="25" y="64"/>
                  </a:cubicBezTo>
                  <a:cubicBezTo>
                    <a:pt x="17" y="64"/>
                    <a:pt x="17" y="64"/>
                    <a:pt x="17" y="64"/>
                  </a:cubicBezTo>
                  <a:cubicBezTo>
                    <a:pt x="16" y="77"/>
                    <a:pt x="16" y="77"/>
                    <a:pt x="16" y="77"/>
                  </a:cubicBezTo>
                  <a:cubicBezTo>
                    <a:pt x="16" y="78"/>
                    <a:pt x="15" y="78"/>
                    <a:pt x="14" y="78"/>
                  </a:cubicBezTo>
                  <a:cubicBezTo>
                    <a:pt x="2" y="78"/>
                    <a:pt x="2" y="78"/>
                    <a:pt x="2" y="78"/>
                  </a:cubicBezTo>
                  <a:cubicBezTo>
                    <a:pt x="1" y="78"/>
                    <a:pt x="0" y="78"/>
                    <a:pt x="1" y="77"/>
                  </a:cubicBezTo>
                  <a:cubicBezTo>
                    <a:pt x="10" y="2"/>
                    <a:pt x="10" y="2"/>
                    <a:pt x="10" y="2"/>
                  </a:cubicBezTo>
                  <a:cubicBezTo>
                    <a:pt x="11" y="0"/>
                    <a:pt x="11" y="0"/>
                    <a:pt x="12" y="0"/>
                  </a:cubicBezTo>
                  <a:cubicBezTo>
                    <a:pt x="30" y="0"/>
                    <a:pt x="30" y="0"/>
                    <a:pt x="30" y="0"/>
                  </a:cubicBezTo>
                  <a:cubicBezTo>
                    <a:pt x="31" y="0"/>
                    <a:pt x="32" y="0"/>
                    <a:pt x="32" y="2"/>
                  </a:cubicBezTo>
                  <a:lnTo>
                    <a:pt x="42" y="77"/>
                  </a:lnTo>
                  <a:close/>
                  <a:moveTo>
                    <a:pt x="24" y="49"/>
                  </a:moveTo>
                  <a:cubicBezTo>
                    <a:pt x="22" y="20"/>
                    <a:pt x="22" y="20"/>
                    <a:pt x="22" y="20"/>
                  </a:cubicBezTo>
                  <a:cubicBezTo>
                    <a:pt x="21" y="20"/>
                    <a:pt x="21" y="20"/>
                    <a:pt x="21" y="20"/>
                  </a:cubicBezTo>
                  <a:cubicBezTo>
                    <a:pt x="18" y="49"/>
                    <a:pt x="18" y="49"/>
                    <a:pt x="18" y="49"/>
                  </a:cubicBezTo>
                  <a:lnTo>
                    <a:pt x="24" y="49"/>
                  </a:ln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íṣľiďé">
              <a:extLst>
                <a:ext uri="{FF2B5EF4-FFF2-40B4-BE49-F238E27FC236}">
                  <a16:creationId xmlns:a16="http://schemas.microsoft.com/office/drawing/2014/main" id="{1139ECEB-6047-4A8D-971A-FBAE5E294F5F}"/>
                </a:ext>
              </a:extLst>
            </p:cNvPr>
            <p:cNvSpPr/>
            <p:nvPr/>
          </p:nvSpPr>
          <p:spPr bwMode="auto">
            <a:xfrm>
              <a:off x="8160237" y="5780451"/>
              <a:ext cx="54575" cy="260036"/>
            </a:xfrm>
            <a:custGeom>
              <a:avLst/>
              <a:gdLst>
                <a:gd name="T0" fmla="*/ 16 w 16"/>
                <a:gd name="T1" fmla="*/ 77 h 78"/>
                <a:gd name="T2" fmla="*/ 14 w 16"/>
                <a:gd name="T3" fmla="*/ 78 h 78"/>
                <a:gd name="T4" fmla="*/ 2 w 16"/>
                <a:gd name="T5" fmla="*/ 78 h 78"/>
                <a:gd name="T6" fmla="*/ 0 w 16"/>
                <a:gd name="T7" fmla="*/ 77 h 78"/>
                <a:gd name="T8" fmla="*/ 0 w 16"/>
                <a:gd name="T9" fmla="*/ 2 h 78"/>
                <a:gd name="T10" fmla="*/ 2 w 16"/>
                <a:gd name="T11" fmla="*/ 0 h 78"/>
                <a:gd name="T12" fmla="*/ 14 w 16"/>
                <a:gd name="T13" fmla="*/ 0 h 78"/>
                <a:gd name="T14" fmla="*/ 16 w 16"/>
                <a:gd name="T15" fmla="*/ 2 h 78"/>
                <a:gd name="T16" fmla="*/ 16 w 16"/>
                <a:gd name="T1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8">
                  <a:moveTo>
                    <a:pt x="16" y="77"/>
                  </a:moveTo>
                  <a:cubicBezTo>
                    <a:pt x="16" y="78"/>
                    <a:pt x="15" y="78"/>
                    <a:pt x="14" y="78"/>
                  </a:cubicBezTo>
                  <a:cubicBezTo>
                    <a:pt x="2" y="78"/>
                    <a:pt x="2" y="78"/>
                    <a:pt x="2" y="78"/>
                  </a:cubicBezTo>
                  <a:cubicBezTo>
                    <a:pt x="1" y="78"/>
                    <a:pt x="0" y="78"/>
                    <a:pt x="0" y="77"/>
                  </a:cubicBezTo>
                  <a:cubicBezTo>
                    <a:pt x="0" y="2"/>
                    <a:pt x="0" y="2"/>
                    <a:pt x="0" y="2"/>
                  </a:cubicBezTo>
                  <a:cubicBezTo>
                    <a:pt x="0" y="0"/>
                    <a:pt x="1" y="0"/>
                    <a:pt x="2" y="0"/>
                  </a:cubicBezTo>
                  <a:cubicBezTo>
                    <a:pt x="14" y="0"/>
                    <a:pt x="14" y="0"/>
                    <a:pt x="14" y="0"/>
                  </a:cubicBezTo>
                  <a:cubicBezTo>
                    <a:pt x="15" y="0"/>
                    <a:pt x="16" y="0"/>
                    <a:pt x="16" y="2"/>
                  </a:cubicBezTo>
                  <a:lnTo>
                    <a:pt x="16" y="77"/>
                  </a:ln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ṩḷíde">
              <a:extLst>
                <a:ext uri="{FF2B5EF4-FFF2-40B4-BE49-F238E27FC236}">
                  <a16:creationId xmlns:a16="http://schemas.microsoft.com/office/drawing/2014/main" id="{6206F6D3-C8A8-49D6-B791-4AFB68D0F612}"/>
                </a:ext>
              </a:extLst>
            </p:cNvPr>
            <p:cNvSpPr/>
            <p:nvPr/>
          </p:nvSpPr>
          <p:spPr bwMode="auto">
            <a:xfrm>
              <a:off x="8254941" y="5780451"/>
              <a:ext cx="136439" cy="260036"/>
            </a:xfrm>
            <a:custGeom>
              <a:avLst/>
              <a:gdLst>
                <a:gd name="T0" fmla="*/ 41 w 41"/>
                <a:gd name="T1" fmla="*/ 2 h 78"/>
                <a:gd name="T2" fmla="*/ 41 w 41"/>
                <a:gd name="T3" fmla="*/ 77 h 78"/>
                <a:gd name="T4" fmla="*/ 40 w 41"/>
                <a:gd name="T5" fmla="*/ 78 h 78"/>
                <a:gd name="T6" fmla="*/ 31 w 41"/>
                <a:gd name="T7" fmla="*/ 78 h 78"/>
                <a:gd name="T8" fmla="*/ 30 w 41"/>
                <a:gd name="T9" fmla="*/ 78 h 78"/>
                <a:gd name="T10" fmla="*/ 29 w 41"/>
                <a:gd name="T11" fmla="*/ 77 h 78"/>
                <a:gd name="T12" fmla="*/ 15 w 41"/>
                <a:gd name="T13" fmla="*/ 42 h 78"/>
                <a:gd name="T14" fmla="*/ 15 w 41"/>
                <a:gd name="T15" fmla="*/ 77 h 78"/>
                <a:gd name="T16" fmla="*/ 13 w 41"/>
                <a:gd name="T17" fmla="*/ 78 h 78"/>
                <a:gd name="T18" fmla="*/ 1 w 41"/>
                <a:gd name="T19" fmla="*/ 78 h 78"/>
                <a:gd name="T20" fmla="*/ 0 w 41"/>
                <a:gd name="T21" fmla="*/ 77 h 78"/>
                <a:gd name="T22" fmla="*/ 0 w 41"/>
                <a:gd name="T23" fmla="*/ 2 h 78"/>
                <a:gd name="T24" fmla="*/ 1 w 41"/>
                <a:gd name="T25" fmla="*/ 0 h 78"/>
                <a:gd name="T26" fmla="*/ 10 w 41"/>
                <a:gd name="T27" fmla="*/ 0 h 78"/>
                <a:gd name="T28" fmla="*/ 12 w 41"/>
                <a:gd name="T29" fmla="*/ 0 h 78"/>
                <a:gd name="T30" fmla="*/ 12 w 41"/>
                <a:gd name="T31" fmla="*/ 1 h 78"/>
                <a:gd name="T32" fmla="*/ 26 w 41"/>
                <a:gd name="T33" fmla="*/ 40 h 78"/>
                <a:gd name="T34" fmla="*/ 26 w 41"/>
                <a:gd name="T35" fmla="*/ 2 h 78"/>
                <a:gd name="T36" fmla="*/ 28 w 41"/>
                <a:gd name="T37" fmla="*/ 0 h 78"/>
                <a:gd name="T38" fmla="*/ 40 w 41"/>
                <a:gd name="T39" fmla="*/ 0 h 78"/>
                <a:gd name="T40" fmla="*/ 41 w 41"/>
                <a:gd name="T41"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8">
                  <a:moveTo>
                    <a:pt x="41" y="2"/>
                  </a:moveTo>
                  <a:cubicBezTo>
                    <a:pt x="41" y="77"/>
                    <a:pt x="41" y="77"/>
                    <a:pt x="41" y="77"/>
                  </a:cubicBezTo>
                  <a:cubicBezTo>
                    <a:pt x="41" y="78"/>
                    <a:pt x="41" y="78"/>
                    <a:pt x="40" y="78"/>
                  </a:cubicBezTo>
                  <a:cubicBezTo>
                    <a:pt x="31" y="78"/>
                    <a:pt x="31" y="78"/>
                    <a:pt x="31" y="78"/>
                  </a:cubicBezTo>
                  <a:cubicBezTo>
                    <a:pt x="31" y="78"/>
                    <a:pt x="30" y="78"/>
                    <a:pt x="30" y="78"/>
                  </a:cubicBezTo>
                  <a:cubicBezTo>
                    <a:pt x="29" y="77"/>
                    <a:pt x="29" y="77"/>
                    <a:pt x="29" y="77"/>
                  </a:cubicBezTo>
                  <a:cubicBezTo>
                    <a:pt x="15" y="42"/>
                    <a:pt x="15" y="42"/>
                    <a:pt x="15" y="42"/>
                  </a:cubicBezTo>
                  <a:cubicBezTo>
                    <a:pt x="15" y="77"/>
                    <a:pt x="15" y="77"/>
                    <a:pt x="15" y="77"/>
                  </a:cubicBezTo>
                  <a:cubicBezTo>
                    <a:pt x="15" y="78"/>
                    <a:pt x="14" y="78"/>
                    <a:pt x="13" y="78"/>
                  </a:cubicBezTo>
                  <a:cubicBezTo>
                    <a:pt x="1" y="78"/>
                    <a:pt x="1" y="78"/>
                    <a:pt x="1" y="78"/>
                  </a:cubicBezTo>
                  <a:cubicBezTo>
                    <a:pt x="0" y="78"/>
                    <a:pt x="0" y="78"/>
                    <a:pt x="0" y="77"/>
                  </a:cubicBezTo>
                  <a:cubicBezTo>
                    <a:pt x="0" y="2"/>
                    <a:pt x="0" y="2"/>
                    <a:pt x="0" y="2"/>
                  </a:cubicBezTo>
                  <a:cubicBezTo>
                    <a:pt x="0" y="0"/>
                    <a:pt x="0" y="0"/>
                    <a:pt x="1" y="0"/>
                  </a:cubicBezTo>
                  <a:cubicBezTo>
                    <a:pt x="10" y="0"/>
                    <a:pt x="10" y="0"/>
                    <a:pt x="10" y="0"/>
                  </a:cubicBezTo>
                  <a:cubicBezTo>
                    <a:pt x="11" y="0"/>
                    <a:pt x="11" y="0"/>
                    <a:pt x="12" y="0"/>
                  </a:cubicBezTo>
                  <a:cubicBezTo>
                    <a:pt x="12" y="1"/>
                    <a:pt x="12" y="1"/>
                    <a:pt x="12" y="1"/>
                  </a:cubicBezTo>
                  <a:cubicBezTo>
                    <a:pt x="26" y="40"/>
                    <a:pt x="26" y="40"/>
                    <a:pt x="26" y="40"/>
                  </a:cubicBezTo>
                  <a:cubicBezTo>
                    <a:pt x="26" y="2"/>
                    <a:pt x="26" y="2"/>
                    <a:pt x="26" y="2"/>
                  </a:cubicBezTo>
                  <a:cubicBezTo>
                    <a:pt x="26" y="0"/>
                    <a:pt x="27" y="0"/>
                    <a:pt x="28" y="0"/>
                  </a:cubicBezTo>
                  <a:cubicBezTo>
                    <a:pt x="40" y="0"/>
                    <a:pt x="40" y="0"/>
                    <a:pt x="40" y="0"/>
                  </a:cubicBezTo>
                  <a:cubicBezTo>
                    <a:pt x="41" y="0"/>
                    <a:pt x="41" y="0"/>
                    <a:pt x="41" y="2"/>
                  </a:cubicBez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liḍé">
              <a:extLst>
                <a:ext uri="{FF2B5EF4-FFF2-40B4-BE49-F238E27FC236}">
                  <a16:creationId xmlns:a16="http://schemas.microsoft.com/office/drawing/2014/main" id="{7FA63707-F481-4DD2-ACD5-9AD005BB0DF6}"/>
                </a:ext>
              </a:extLst>
            </p:cNvPr>
            <p:cNvSpPr/>
            <p:nvPr/>
          </p:nvSpPr>
          <p:spPr bwMode="auto">
            <a:xfrm>
              <a:off x="8431509" y="5737111"/>
              <a:ext cx="52970" cy="306586"/>
            </a:xfrm>
            <a:custGeom>
              <a:avLst/>
              <a:gdLst>
                <a:gd name="T0" fmla="*/ 0 w 16"/>
                <a:gd name="T1" fmla="*/ 84 h 92"/>
                <a:gd name="T2" fmla="*/ 2 w 16"/>
                <a:gd name="T3" fmla="*/ 78 h 92"/>
                <a:gd name="T4" fmla="*/ 8 w 16"/>
                <a:gd name="T5" fmla="*/ 76 h 92"/>
                <a:gd name="T6" fmla="*/ 14 w 16"/>
                <a:gd name="T7" fmla="*/ 78 h 92"/>
                <a:gd name="T8" fmla="*/ 16 w 16"/>
                <a:gd name="T9" fmla="*/ 84 h 92"/>
                <a:gd name="T10" fmla="*/ 14 w 16"/>
                <a:gd name="T11" fmla="*/ 90 h 92"/>
                <a:gd name="T12" fmla="*/ 8 w 16"/>
                <a:gd name="T13" fmla="*/ 92 h 92"/>
                <a:gd name="T14" fmla="*/ 2 w 16"/>
                <a:gd name="T15" fmla="*/ 90 h 92"/>
                <a:gd name="T16" fmla="*/ 0 w 16"/>
                <a:gd name="T17" fmla="*/ 84 h 92"/>
                <a:gd name="T18" fmla="*/ 5 w 16"/>
                <a:gd name="T19" fmla="*/ 69 h 92"/>
                <a:gd name="T20" fmla="*/ 3 w 16"/>
                <a:gd name="T21" fmla="*/ 67 h 92"/>
                <a:gd name="T22" fmla="*/ 0 w 16"/>
                <a:gd name="T23" fmla="*/ 40 h 92"/>
                <a:gd name="T24" fmla="*/ 0 w 16"/>
                <a:gd name="T25" fmla="*/ 38 h 92"/>
                <a:gd name="T26" fmla="*/ 0 w 16"/>
                <a:gd name="T27" fmla="*/ 36 h 92"/>
                <a:gd name="T28" fmla="*/ 0 w 16"/>
                <a:gd name="T29" fmla="*/ 1 h 92"/>
                <a:gd name="T30" fmla="*/ 2 w 16"/>
                <a:gd name="T31" fmla="*/ 0 h 92"/>
                <a:gd name="T32" fmla="*/ 14 w 16"/>
                <a:gd name="T33" fmla="*/ 0 h 92"/>
                <a:gd name="T34" fmla="*/ 16 w 16"/>
                <a:gd name="T35" fmla="*/ 1 h 92"/>
                <a:gd name="T36" fmla="*/ 16 w 16"/>
                <a:gd name="T37" fmla="*/ 36 h 92"/>
                <a:gd name="T38" fmla="*/ 16 w 16"/>
                <a:gd name="T39" fmla="*/ 38 h 92"/>
                <a:gd name="T40" fmla="*/ 16 w 16"/>
                <a:gd name="T41" fmla="*/ 40 h 92"/>
                <a:gd name="T42" fmla="*/ 13 w 16"/>
                <a:gd name="T43" fmla="*/ 67 h 92"/>
                <a:gd name="T44" fmla="*/ 11 w 16"/>
                <a:gd name="T45" fmla="*/ 69 h 92"/>
                <a:gd name="T46" fmla="*/ 5 w 16"/>
                <a:gd name="T47"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92">
                  <a:moveTo>
                    <a:pt x="0" y="84"/>
                  </a:moveTo>
                  <a:cubicBezTo>
                    <a:pt x="0" y="82"/>
                    <a:pt x="0" y="80"/>
                    <a:pt x="2" y="78"/>
                  </a:cubicBezTo>
                  <a:cubicBezTo>
                    <a:pt x="4" y="76"/>
                    <a:pt x="6" y="76"/>
                    <a:pt x="8" y="76"/>
                  </a:cubicBezTo>
                  <a:cubicBezTo>
                    <a:pt x="10" y="76"/>
                    <a:pt x="12" y="76"/>
                    <a:pt x="14" y="78"/>
                  </a:cubicBezTo>
                  <a:cubicBezTo>
                    <a:pt x="16" y="80"/>
                    <a:pt x="16" y="82"/>
                    <a:pt x="16" y="84"/>
                  </a:cubicBezTo>
                  <a:cubicBezTo>
                    <a:pt x="16" y="86"/>
                    <a:pt x="16" y="88"/>
                    <a:pt x="14" y="90"/>
                  </a:cubicBezTo>
                  <a:cubicBezTo>
                    <a:pt x="12" y="91"/>
                    <a:pt x="10" y="92"/>
                    <a:pt x="8" y="92"/>
                  </a:cubicBezTo>
                  <a:cubicBezTo>
                    <a:pt x="6" y="92"/>
                    <a:pt x="4" y="91"/>
                    <a:pt x="2" y="90"/>
                  </a:cubicBezTo>
                  <a:cubicBezTo>
                    <a:pt x="0" y="88"/>
                    <a:pt x="0" y="86"/>
                    <a:pt x="0" y="84"/>
                  </a:cubicBezTo>
                  <a:close/>
                  <a:moveTo>
                    <a:pt x="5" y="69"/>
                  </a:moveTo>
                  <a:cubicBezTo>
                    <a:pt x="4" y="69"/>
                    <a:pt x="3" y="68"/>
                    <a:pt x="3" y="67"/>
                  </a:cubicBezTo>
                  <a:cubicBezTo>
                    <a:pt x="0" y="40"/>
                    <a:pt x="0" y="40"/>
                    <a:pt x="0" y="40"/>
                  </a:cubicBezTo>
                  <a:cubicBezTo>
                    <a:pt x="0" y="39"/>
                    <a:pt x="0" y="39"/>
                    <a:pt x="0" y="38"/>
                  </a:cubicBezTo>
                  <a:cubicBezTo>
                    <a:pt x="0" y="37"/>
                    <a:pt x="0" y="37"/>
                    <a:pt x="0" y="36"/>
                  </a:cubicBezTo>
                  <a:cubicBezTo>
                    <a:pt x="0" y="1"/>
                    <a:pt x="0" y="1"/>
                    <a:pt x="0" y="1"/>
                  </a:cubicBezTo>
                  <a:cubicBezTo>
                    <a:pt x="0" y="0"/>
                    <a:pt x="1" y="0"/>
                    <a:pt x="2" y="0"/>
                  </a:cubicBezTo>
                  <a:cubicBezTo>
                    <a:pt x="14" y="0"/>
                    <a:pt x="14" y="0"/>
                    <a:pt x="14" y="0"/>
                  </a:cubicBezTo>
                  <a:cubicBezTo>
                    <a:pt x="15" y="0"/>
                    <a:pt x="16" y="0"/>
                    <a:pt x="16" y="1"/>
                  </a:cubicBezTo>
                  <a:cubicBezTo>
                    <a:pt x="16" y="36"/>
                    <a:pt x="16" y="36"/>
                    <a:pt x="16" y="36"/>
                  </a:cubicBezTo>
                  <a:cubicBezTo>
                    <a:pt x="16" y="37"/>
                    <a:pt x="16" y="37"/>
                    <a:pt x="16" y="38"/>
                  </a:cubicBezTo>
                  <a:cubicBezTo>
                    <a:pt x="16" y="39"/>
                    <a:pt x="16" y="39"/>
                    <a:pt x="16" y="40"/>
                  </a:cubicBezTo>
                  <a:cubicBezTo>
                    <a:pt x="13" y="67"/>
                    <a:pt x="13" y="67"/>
                    <a:pt x="13" y="67"/>
                  </a:cubicBezTo>
                  <a:cubicBezTo>
                    <a:pt x="13" y="68"/>
                    <a:pt x="12" y="69"/>
                    <a:pt x="11" y="69"/>
                  </a:cubicBezTo>
                  <a:lnTo>
                    <a:pt x="5" y="69"/>
                  </a:lnTo>
                  <a:close/>
                </a:path>
              </a:pathLst>
            </a:custGeom>
            <a:solidFill>
              <a:srgbClr val="B42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ïšḻïḍè">
              <a:extLst>
                <a:ext uri="{FF2B5EF4-FFF2-40B4-BE49-F238E27FC236}">
                  <a16:creationId xmlns:a16="http://schemas.microsoft.com/office/drawing/2014/main" id="{54D3B1E9-FA85-4143-96BF-E5AC65A58FD6}"/>
                </a:ext>
              </a:extLst>
            </p:cNvPr>
            <p:cNvSpPr/>
            <p:nvPr/>
          </p:nvSpPr>
          <p:spPr bwMode="auto">
            <a:xfrm>
              <a:off x="4144125" y="3383946"/>
              <a:ext cx="1102745" cy="1436619"/>
            </a:xfrm>
            <a:custGeom>
              <a:avLst/>
              <a:gdLst>
                <a:gd name="T0" fmla="*/ 143 w 330"/>
                <a:gd name="T1" fmla="*/ 431 h 431"/>
                <a:gd name="T2" fmla="*/ 300 w 330"/>
                <a:gd name="T3" fmla="*/ 431 h 431"/>
                <a:gd name="T4" fmla="*/ 280 w 330"/>
                <a:gd name="T5" fmla="*/ 244 h 431"/>
                <a:gd name="T6" fmla="*/ 295 w 330"/>
                <a:gd name="T7" fmla="*/ 67 h 431"/>
                <a:gd name="T8" fmla="*/ 156 w 330"/>
                <a:gd name="T9" fmla="*/ 0 h 431"/>
                <a:gd name="T10" fmla="*/ 49 w 330"/>
                <a:gd name="T11" fmla="*/ 61 h 431"/>
                <a:gd name="T12" fmla="*/ 41 w 330"/>
                <a:gd name="T13" fmla="*/ 121 h 431"/>
                <a:gd name="T14" fmla="*/ 38 w 330"/>
                <a:gd name="T15" fmla="*/ 146 h 431"/>
                <a:gd name="T16" fmla="*/ 41 w 330"/>
                <a:gd name="T17" fmla="*/ 167 h 431"/>
                <a:gd name="T18" fmla="*/ 13 w 330"/>
                <a:gd name="T19" fmla="*/ 214 h 431"/>
                <a:gd name="T20" fmla="*/ 11 w 330"/>
                <a:gd name="T21" fmla="*/ 242 h 431"/>
                <a:gd name="T22" fmla="*/ 30 w 330"/>
                <a:gd name="T23" fmla="*/ 255 h 431"/>
                <a:gd name="T24" fmla="*/ 27 w 330"/>
                <a:gd name="T25" fmla="*/ 268 h 431"/>
                <a:gd name="T26" fmla="*/ 36 w 330"/>
                <a:gd name="T27" fmla="*/ 283 h 431"/>
                <a:gd name="T28" fmla="*/ 33 w 330"/>
                <a:gd name="T29" fmla="*/ 299 h 431"/>
                <a:gd name="T30" fmla="*/ 42 w 330"/>
                <a:gd name="T31" fmla="*/ 313 h 431"/>
                <a:gd name="T32" fmla="*/ 80 w 330"/>
                <a:gd name="T33" fmla="*/ 358 h 431"/>
                <a:gd name="T34" fmla="*/ 140 w 330"/>
                <a:gd name="T35" fmla="*/ 363 h 431"/>
                <a:gd name="T36" fmla="*/ 143 w 330"/>
                <a:gd name="T3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431">
                  <a:moveTo>
                    <a:pt x="143" y="431"/>
                  </a:moveTo>
                  <a:cubicBezTo>
                    <a:pt x="300" y="431"/>
                    <a:pt x="300" y="431"/>
                    <a:pt x="300" y="431"/>
                  </a:cubicBezTo>
                  <a:cubicBezTo>
                    <a:pt x="277" y="372"/>
                    <a:pt x="270" y="267"/>
                    <a:pt x="280" y="244"/>
                  </a:cubicBezTo>
                  <a:cubicBezTo>
                    <a:pt x="309" y="178"/>
                    <a:pt x="330" y="124"/>
                    <a:pt x="295" y="67"/>
                  </a:cubicBezTo>
                  <a:cubicBezTo>
                    <a:pt x="264" y="16"/>
                    <a:pt x="206" y="0"/>
                    <a:pt x="156" y="0"/>
                  </a:cubicBezTo>
                  <a:cubicBezTo>
                    <a:pt x="109" y="0"/>
                    <a:pt x="58" y="32"/>
                    <a:pt x="49" y="61"/>
                  </a:cubicBezTo>
                  <a:cubicBezTo>
                    <a:pt x="41" y="90"/>
                    <a:pt x="40" y="113"/>
                    <a:pt x="41" y="121"/>
                  </a:cubicBezTo>
                  <a:cubicBezTo>
                    <a:pt x="43" y="129"/>
                    <a:pt x="40" y="138"/>
                    <a:pt x="38" y="146"/>
                  </a:cubicBezTo>
                  <a:cubicBezTo>
                    <a:pt x="35" y="153"/>
                    <a:pt x="38" y="159"/>
                    <a:pt x="41" y="167"/>
                  </a:cubicBezTo>
                  <a:cubicBezTo>
                    <a:pt x="45" y="175"/>
                    <a:pt x="19" y="203"/>
                    <a:pt x="13" y="214"/>
                  </a:cubicBezTo>
                  <a:cubicBezTo>
                    <a:pt x="7" y="225"/>
                    <a:pt x="0" y="237"/>
                    <a:pt x="11" y="242"/>
                  </a:cubicBezTo>
                  <a:cubicBezTo>
                    <a:pt x="22" y="247"/>
                    <a:pt x="28" y="249"/>
                    <a:pt x="30" y="255"/>
                  </a:cubicBezTo>
                  <a:cubicBezTo>
                    <a:pt x="32" y="260"/>
                    <a:pt x="31" y="266"/>
                    <a:pt x="27" y="268"/>
                  </a:cubicBezTo>
                  <a:cubicBezTo>
                    <a:pt x="24" y="269"/>
                    <a:pt x="30" y="279"/>
                    <a:pt x="36" y="283"/>
                  </a:cubicBezTo>
                  <a:cubicBezTo>
                    <a:pt x="33" y="285"/>
                    <a:pt x="29" y="296"/>
                    <a:pt x="33" y="299"/>
                  </a:cubicBezTo>
                  <a:cubicBezTo>
                    <a:pt x="37" y="303"/>
                    <a:pt x="45" y="308"/>
                    <a:pt x="42" y="313"/>
                  </a:cubicBezTo>
                  <a:cubicBezTo>
                    <a:pt x="39" y="319"/>
                    <a:pt x="32" y="352"/>
                    <a:pt x="80" y="358"/>
                  </a:cubicBezTo>
                  <a:cubicBezTo>
                    <a:pt x="129" y="363"/>
                    <a:pt x="133" y="350"/>
                    <a:pt x="140" y="363"/>
                  </a:cubicBezTo>
                  <a:cubicBezTo>
                    <a:pt x="148" y="377"/>
                    <a:pt x="146" y="421"/>
                    <a:pt x="143" y="4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ŝlîdè">
              <a:extLst>
                <a:ext uri="{FF2B5EF4-FFF2-40B4-BE49-F238E27FC236}">
                  <a16:creationId xmlns:a16="http://schemas.microsoft.com/office/drawing/2014/main" id="{0A16CF34-9D62-4AF0-A9AB-97CBFA48D192}"/>
                </a:ext>
              </a:extLst>
            </p:cNvPr>
            <p:cNvSpPr/>
            <p:nvPr/>
          </p:nvSpPr>
          <p:spPr bwMode="auto">
            <a:xfrm>
              <a:off x="4201910" y="3883151"/>
              <a:ext cx="727138" cy="937414"/>
            </a:xfrm>
            <a:custGeom>
              <a:avLst/>
              <a:gdLst>
                <a:gd name="T0" fmla="*/ 147 w 218"/>
                <a:gd name="T1" fmla="*/ 281 h 281"/>
                <a:gd name="T2" fmla="*/ 211 w 218"/>
                <a:gd name="T3" fmla="*/ 281 h 281"/>
                <a:gd name="T4" fmla="*/ 194 w 218"/>
                <a:gd name="T5" fmla="*/ 183 h 281"/>
                <a:gd name="T6" fmla="*/ 204 w 218"/>
                <a:gd name="T7" fmla="*/ 113 h 281"/>
                <a:gd name="T8" fmla="*/ 211 w 218"/>
                <a:gd name="T9" fmla="*/ 54 h 281"/>
                <a:gd name="T10" fmla="*/ 166 w 218"/>
                <a:gd name="T11" fmla="*/ 11 h 281"/>
                <a:gd name="T12" fmla="*/ 83 w 218"/>
                <a:gd name="T13" fmla="*/ 6 h 281"/>
                <a:gd name="T14" fmla="*/ 24 w 218"/>
                <a:gd name="T15" fmla="*/ 49 h 281"/>
                <a:gd name="T16" fmla="*/ 0 w 218"/>
                <a:gd name="T17" fmla="*/ 94 h 281"/>
                <a:gd name="T18" fmla="*/ 11 w 218"/>
                <a:gd name="T19" fmla="*/ 102 h 281"/>
                <a:gd name="T20" fmla="*/ 96 w 218"/>
                <a:gd name="T21" fmla="*/ 78 h 281"/>
                <a:gd name="T22" fmla="*/ 156 w 218"/>
                <a:gd name="T23" fmla="*/ 92 h 281"/>
                <a:gd name="T24" fmla="*/ 182 w 218"/>
                <a:gd name="T25" fmla="*/ 117 h 281"/>
                <a:gd name="T26" fmla="*/ 158 w 218"/>
                <a:gd name="T27" fmla="*/ 201 h 281"/>
                <a:gd name="T28" fmla="*/ 147 w 218"/>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81">
                  <a:moveTo>
                    <a:pt x="147" y="281"/>
                  </a:moveTo>
                  <a:cubicBezTo>
                    <a:pt x="211" y="281"/>
                    <a:pt x="211" y="281"/>
                    <a:pt x="211" y="281"/>
                  </a:cubicBezTo>
                  <a:cubicBezTo>
                    <a:pt x="204" y="264"/>
                    <a:pt x="198" y="201"/>
                    <a:pt x="194" y="183"/>
                  </a:cubicBezTo>
                  <a:cubicBezTo>
                    <a:pt x="191" y="165"/>
                    <a:pt x="198" y="125"/>
                    <a:pt x="204" y="113"/>
                  </a:cubicBezTo>
                  <a:cubicBezTo>
                    <a:pt x="210" y="100"/>
                    <a:pt x="218" y="66"/>
                    <a:pt x="211" y="54"/>
                  </a:cubicBezTo>
                  <a:cubicBezTo>
                    <a:pt x="204" y="42"/>
                    <a:pt x="187" y="22"/>
                    <a:pt x="166" y="11"/>
                  </a:cubicBezTo>
                  <a:cubicBezTo>
                    <a:pt x="144" y="1"/>
                    <a:pt x="104" y="0"/>
                    <a:pt x="83" y="6"/>
                  </a:cubicBezTo>
                  <a:cubicBezTo>
                    <a:pt x="59" y="13"/>
                    <a:pt x="32" y="39"/>
                    <a:pt x="24" y="49"/>
                  </a:cubicBezTo>
                  <a:cubicBezTo>
                    <a:pt x="16" y="57"/>
                    <a:pt x="7" y="79"/>
                    <a:pt x="0" y="94"/>
                  </a:cubicBezTo>
                  <a:cubicBezTo>
                    <a:pt x="6" y="97"/>
                    <a:pt x="9" y="99"/>
                    <a:pt x="11" y="102"/>
                  </a:cubicBezTo>
                  <a:cubicBezTo>
                    <a:pt x="47" y="76"/>
                    <a:pt x="78" y="78"/>
                    <a:pt x="96" y="78"/>
                  </a:cubicBezTo>
                  <a:cubicBezTo>
                    <a:pt x="116" y="77"/>
                    <a:pt x="142" y="84"/>
                    <a:pt x="156" y="92"/>
                  </a:cubicBezTo>
                  <a:cubicBezTo>
                    <a:pt x="165" y="96"/>
                    <a:pt x="182" y="111"/>
                    <a:pt x="182" y="117"/>
                  </a:cubicBezTo>
                  <a:cubicBezTo>
                    <a:pt x="182" y="142"/>
                    <a:pt x="163" y="183"/>
                    <a:pt x="158" y="201"/>
                  </a:cubicBezTo>
                  <a:cubicBezTo>
                    <a:pt x="152" y="220"/>
                    <a:pt x="148" y="258"/>
                    <a:pt x="147" y="281"/>
                  </a:cubicBezTo>
                  <a:close/>
                </a:path>
              </a:pathLst>
            </a:custGeom>
            <a:solidFill>
              <a:srgbClr val="FF4D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5" name="îšḻîḑê">
            <a:extLst>
              <a:ext uri="{FF2B5EF4-FFF2-40B4-BE49-F238E27FC236}">
                <a16:creationId xmlns:a16="http://schemas.microsoft.com/office/drawing/2014/main" id="{85656816-49CE-4A59-8702-356EF6BBAE10}"/>
              </a:ext>
            </a:extLst>
          </p:cNvPr>
          <p:cNvSpPr/>
          <p:nvPr/>
        </p:nvSpPr>
        <p:spPr bwMode="auto">
          <a:xfrm>
            <a:off x="4355976" y="2194739"/>
            <a:ext cx="4832920" cy="173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28600" indent="-228600" defTabSz="1218565">
              <a:lnSpc>
                <a:spcPct val="200000"/>
              </a:lnSpc>
              <a:buFont typeface="Wingdings" panose="05000000000000000000" pitchFamily="2" charset="2"/>
              <a:buChar char="n"/>
              <a:defRPr/>
            </a:pPr>
            <a:r>
              <a:rPr lang="en-US" altLang="zh-CN" sz="2000" dirty="0">
                <a:solidFill>
                  <a:schemeClr val="tx2">
                    <a:lumMod val="50000"/>
                  </a:schemeClr>
                </a:solidFill>
                <a:latin typeface="微软雅黑" pitchFamily="34" charset="-122"/>
                <a:ea typeface="微软雅黑" pitchFamily="34" charset="-122"/>
              </a:rPr>
              <a:t>20</a:t>
            </a:r>
            <a:r>
              <a:rPr lang="zh-CN" altLang="en-US" sz="2000" dirty="0">
                <a:solidFill>
                  <a:schemeClr val="tx2">
                    <a:lumMod val="50000"/>
                  </a:schemeClr>
                </a:solidFill>
                <a:latin typeface="微软雅黑" pitchFamily="34" charset="-122"/>
                <a:ea typeface="微软雅黑" pitchFamily="34" charset="-122"/>
              </a:rPr>
              <a:t>种轻症，臻爱</a:t>
            </a:r>
            <a:r>
              <a:rPr lang="en-US" altLang="zh-CN" sz="2000" b="1" dirty="0">
                <a:solidFill>
                  <a:srgbClr val="FF0000"/>
                </a:solidFill>
                <a:latin typeface="微软雅黑" pitchFamily="34" charset="-122"/>
                <a:ea typeface="微软雅黑" pitchFamily="34" charset="-122"/>
              </a:rPr>
              <a:t>2</a:t>
            </a:r>
            <a:r>
              <a:rPr lang="zh-CN" altLang="en-US" sz="2000" b="1" dirty="0">
                <a:solidFill>
                  <a:srgbClr val="FF0000"/>
                </a:solidFill>
                <a:latin typeface="微软雅黑" pitchFamily="34" charset="-122"/>
                <a:ea typeface="微软雅黑" pitchFamily="34" charset="-122"/>
              </a:rPr>
              <a:t>次赔付</a:t>
            </a:r>
            <a:r>
              <a:rPr lang="zh-CN" altLang="en-US" sz="2000" dirty="0">
                <a:solidFill>
                  <a:schemeClr val="tx2">
                    <a:lumMod val="50000"/>
                  </a:schemeClr>
                </a:solidFill>
                <a:latin typeface="微软雅黑" pitchFamily="34" charset="-122"/>
                <a:ea typeface="微软雅黑" pitchFamily="34" charset="-122"/>
              </a:rPr>
              <a:t>；臻享</a:t>
            </a:r>
            <a:r>
              <a:rPr lang="en-US" altLang="zh-CN" sz="2000" b="1" dirty="0">
                <a:solidFill>
                  <a:srgbClr val="FF0000"/>
                </a:solidFill>
                <a:latin typeface="微软雅黑" pitchFamily="34" charset="-122"/>
                <a:ea typeface="微软雅黑" pitchFamily="34" charset="-122"/>
              </a:rPr>
              <a:t>3</a:t>
            </a:r>
            <a:r>
              <a:rPr lang="zh-CN" altLang="en-US" sz="2000" b="1" dirty="0">
                <a:solidFill>
                  <a:srgbClr val="FF0000"/>
                </a:solidFill>
                <a:latin typeface="微软雅黑" pitchFamily="34" charset="-122"/>
                <a:ea typeface="微软雅黑" pitchFamily="34" charset="-122"/>
              </a:rPr>
              <a:t>次赔付</a:t>
            </a:r>
            <a:endParaRPr lang="en-US" altLang="zh-CN" sz="2000" b="1" dirty="0">
              <a:solidFill>
                <a:srgbClr val="FF0000"/>
              </a:solidFill>
              <a:latin typeface="微软雅黑" pitchFamily="34" charset="-122"/>
              <a:ea typeface="微软雅黑" pitchFamily="34" charset="-122"/>
            </a:endParaRPr>
          </a:p>
          <a:p>
            <a:pPr marL="228600" indent="-228600" defTabSz="1218565">
              <a:lnSpc>
                <a:spcPct val="200000"/>
              </a:lnSpc>
              <a:buFont typeface="Wingdings" panose="05000000000000000000" pitchFamily="2" charset="2"/>
              <a:buChar char="n"/>
              <a:defRPr/>
            </a:pPr>
            <a:r>
              <a:rPr lang="zh-CN" altLang="en-US" sz="2000" dirty="0">
                <a:solidFill>
                  <a:schemeClr val="tx2">
                    <a:lumMod val="50000"/>
                  </a:schemeClr>
                </a:solidFill>
                <a:latin typeface="微软雅黑" pitchFamily="34" charset="-122"/>
                <a:ea typeface="微软雅黑" pitchFamily="34" charset="-122"/>
              </a:rPr>
              <a:t>每次按保额的</a:t>
            </a:r>
            <a:r>
              <a:rPr lang="en-US" altLang="zh-CN" sz="2000" b="1" dirty="0">
                <a:solidFill>
                  <a:srgbClr val="FF0000"/>
                </a:solidFill>
                <a:latin typeface="微软雅黑" pitchFamily="34" charset="-122"/>
                <a:ea typeface="微软雅黑" pitchFamily="34" charset="-122"/>
              </a:rPr>
              <a:t>20%</a:t>
            </a:r>
            <a:r>
              <a:rPr lang="zh-CN" altLang="en-US" sz="2000" dirty="0">
                <a:solidFill>
                  <a:schemeClr val="tx2">
                    <a:lumMod val="50000"/>
                  </a:schemeClr>
                </a:solidFill>
                <a:latin typeface="微软雅黑" pitchFamily="34" charset="-122"/>
                <a:ea typeface="微软雅黑" pitchFamily="34" charset="-122"/>
              </a:rPr>
              <a:t>赔付；</a:t>
            </a:r>
            <a:endParaRPr lang="en-US" altLang="zh-CN" sz="2000" dirty="0">
              <a:solidFill>
                <a:schemeClr val="tx2">
                  <a:lumMod val="50000"/>
                </a:schemeClr>
              </a:solidFill>
              <a:latin typeface="微软雅黑" pitchFamily="34" charset="-122"/>
              <a:ea typeface="微软雅黑" pitchFamily="34" charset="-122"/>
            </a:endParaRPr>
          </a:p>
          <a:p>
            <a:pPr marL="228600" indent="-228600" defTabSz="1218565">
              <a:lnSpc>
                <a:spcPct val="200000"/>
              </a:lnSpc>
              <a:buFont typeface="Wingdings" panose="05000000000000000000" pitchFamily="2" charset="2"/>
              <a:buChar char="n"/>
              <a:defRPr/>
            </a:pPr>
            <a:r>
              <a:rPr lang="zh-CN" altLang="en-US" sz="2000" b="1" dirty="0">
                <a:solidFill>
                  <a:srgbClr val="FF0000"/>
                </a:solidFill>
                <a:latin typeface="微软雅黑" pitchFamily="34" charset="-122"/>
                <a:ea typeface="微软雅黑" pitchFamily="34" charset="-122"/>
              </a:rPr>
              <a:t>不分组，不分组，不分组</a:t>
            </a:r>
          </a:p>
        </p:txBody>
      </p:sp>
      <p:sp>
        <p:nvSpPr>
          <p:cNvPr id="76" name="文本框 298">
            <a:extLst>
              <a:ext uri="{FF2B5EF4-FFF2-40B4-BE49-F238E27FC236}">
                <a16:creationId xmlns:a16="http://schemas.microsoft.com/office/drawing/2014/main" id="{25604271-CE46-478B-A0F1-C286CD3073EE}"/>
              </a:ext>
            </a:extLst>
          </p:cNvPr>
          <p:cNvSpPr txBox="1"/>
          <p:nvPr/>
        </p:nvSpPr>
        <p:spPr>
          <a:xfrm>
            <a:off x="4220344" y="1401930"/>
            <a:ext cx="3168352" cy="523220"/>
          </a:xfrm>
          <a:prstGeom prst="rect">
            <a:avLst/>
          </a:prstGeom>
          <a:noFill/>
        </p:spPr>
        <p:txBody>
          <a:bodyPr wrap="square" rtlCol="0">
            <a:spAutoFit/>
          </a:bodyPr>
          <a:lstStyle>
            <a:defPPr>
              <a:defRPr lang="zh-CN"/>
            </a:defPPr>
            <a:lvl1pPr algn="ctr">
              <a:defRPr sz="2800" b="1">
                <a:solidFill>
                  <a:srgbClr val="C00000"/>
                </a:solidFill>
                <a:latin typeface="微软雅黑" panose="020B0503020204020204" pitchFamily="34" charset="-122"/>
                <a:cs typeface="Roboto Condensed Light" charset="0"/>
              </a:defRPr>
            </a:lvl1pPr>
          </a:lstStyle>
          <a:p>
            <a:r>
              <a:rPr lang="zh-CN" altLang="en-US" dirty="0">
                <a:ea typeface="微软雅黑" pitchFamily="34" charset="-122"/>
              </a:rPr>
              <a:t>轻症保障不分组</a:t>
            </a:r>
          </a:p>
        </p:txBody>
      </p:sp>
    </p:spTree>
    <p:extLst>
      <p:ext uri="{BB962C8B-B14F-4D97-AF65-F5344CB8AC3E}">
        <p14:creationId xmlns:p14="http://schemas.microsoft.com/office/powerpoint/2010/main" val="13783787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文本框 6">
            <a:extLst>
              <a:ext uri="{FF2B5EF4-FFF2-40B4-BE49-F238E27FC236}">
                <a16:creationId xmlns:a16="http://schemas.microsoft.com/office/drawing/2014/main" id="{BD270166-11BC-436E-B9CE-8EDCF32A34F6}"/>
              </a:ext>
            </a:extLst>
          </p:cNvPr>
          <p:cNvSpPr txBox="1"/>
          <p:nvPr>
            <p:custDataLst>
              <p:tags r:id="rId1"/>
            </p:custDataLst>
          </p:nvPr>
        </p:nvSpPr>
        <p:spPr>
          <a:xfrm>
            <a:off x="683568" y="-6796"/>
            <a:ext cx="4543444" cy="685800"/>
          </a:xfrm>
          <a:prstGeom prst="rect">
            <a:avLst/>
          </a:prstGeom>
          <a:noFill/>
        </p:spPr>
        <p:txBody>
          <a:bodyPr wrap="square" lIns="47625" tIns="19050" rIns="47625" bIns="19050" rtlCol="0" anchor="ctr" anchorCtr="0">
            <a:norm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2400" b="1" i="0" u="none" strike="noStrike" kern="1200" cap="none" spc="160" normalizeH="0" baseline="0" noProof="0" dirty="0" err="1">
                <a:ln>
                  <a:noFill/>
                </a:ln>
                <a:solidFill>
                  <a:srgbClr val="FF0000"/>
                </a:solidFill>
                <a:effectLst/>
                <a:uLnTx/>
                <a:uFillTx/>
                <a:latin typeface="微软雅黑" panose="020B0503020204020204" pitchFamily="34" charset="-122"/>
                <a:ea typeface="微软雅黑" panose="020B0503020204020204" pitchFamily="34" charset="-122"/>
                <a:cs typeface="+mn-cs"/>
                <a:sym typeface="字魂105号-简雅黑" panose="00000500000000000000" charset="-122"/>
              </a:rPr>
              <a:t>三同导致的轻症</a:t>
            </a:r>
            <a:endParaRPr kumimoji="0" lang="en-US" sz="2400" b="1" i="0" u="none" strike="noStrike" kern="1200" cap="none" spc="16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字魂105号-简雅黑" panose="00000500000000000000" charset="-122"/>
            </a:endParaRPr>
          </a:p>
        </p:txBody>
      </p:sp>
      <p:sp>
        <p:nvSpPr>
          <p:cNvPr id="8" name="Title 6">
            <a:extLst>
              <a:ext uri="{FF2B5EF4-FFF2-40B4-BE49-F238E27FC236}">
                <a16:creationId xmlns:a16="http://schemas.microsoft.com/office/drawing/2014/main" id="{61CE2B02-FED3-44FD-A4E8-7819940F6F9A}"/>
              </a:ext>
            </a:extLst>
          </p:cNvPr>
          <p:cNvSpPr txBox="1"/>
          <p:nvPr>
            <p:custDataLst>
              <p:tags r:id="rId2"/>
            </p:custDataLst>
          </p:nvPr>
        </p:nvSpPr>
        <p:spPr>
          <a:xfrm>
            <a:off x="5508104" y="1152851"/>
            <a:ext cx="2600353" cy="9144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800"/>
              </a:spcAft>
              <a:buClrTx/>
              <a:buSzPct val="100000"/>
              <a:buFontTx/>
              <a:buNone/>
              <a:tabLst/>
              <a:defRPr/>
            </a:pPr>
            <a:r>
              <a:rPr kumimoji="0" lang="zh-CN" altLang="en-US" sz="1800" b="0" i="0" u="none" strike="noStrike" kern="1200" cap="none" spc="100" normalizeH="0" baseline="0" noProof="0" dirty="0">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臻享守护条款</a:t>
            </a:r>
          </a:p>
        </p:txBody>
      </p:sp>
      <p:sp>
        <p:nvSpPr>
          <p:cNvPr id="9" name="Title 6">
            <a:extLst>
              <a:ext uri="{FF2B5EF4-FFF2-40B4-BE49-F238E27FC236}">
                <a16:creationId xmlns:a16="http://schemas.microsoft.com/office/drawing/2014/main" id="{E4BC8901-B660-4FF1-8ED2-31BE431A6CCE}"/>
              </a:ext>
            </a:extLst>
          </p:cNvPr>
          <p:cNvSpPr txBox="1"/>
          <p:nvPr>
            <p:custDataLst>
              <p:tags r:id="rId3"/>
            </p:custDataLst>
          </p:nvPr>
        </p:nvSpPr>
        <p:spPr>
          <a:xfrm>
            <a:off x="539552" y="2045990"/>
            <a:ext cx="2752373" cy="160021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285750" algn="l" defTabSz="913765" rtl="0" eaLnBrk="1" fontAlgn="ctr" latinLnBrk="0" hangingPunct="1">
              <a:lnSpc>
                <a:spcPct val="130000"/>
              </a:lnSpc>
              <a:spcBef>
                <a:spcPts val="1000"/>
              </a:spcBef>
              <a:spcAft>
                <a:spcPts val="0"/>
              </a:spcAft>
              <a:buClrTx/>
              <a:buSzPct val="100000"/>
              <a:buFont typeface="Wingdings" panose="05000000000000000000" charset="0"/>
              <a:buNone/>
              <a:tabLst/>
              <a:defRPr/>
            </a:pPr>
            <a:r>
              <a:rPr kumimoji="0" lang="zh-CN" altLang="en-US" sz="1800" b="0" i="0" u="sng" strike="noStrike" kern="1200" cap="none" spc="100" normalizeH="0" baseline="0" noProof="0" dirty="0">
                <a:ln w="3175">
                  <a:noFill/>
                  <a:prstDash val="dash"/>
                </a:ln>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105号-简雅黑" panose="00000500000000000000" charset="-122"/>
              </a:rPr>
              <a:t>同原因导致多个轻症，间隔180天，可赔2次；</a:t>
            </a:r>
          </a:p>
          <a:p>
            <a:pPr marL="0" marR="0" lvl="0" indent="-285750" algn="l" defTabSz="913765" rtl="0" eaLnBrk="1" fontAlgn="ctr" latinLnBrk="0" hangingPunct="1">
              <a:lnSpc>
                <a:spcPct val="130000"/>
              </a:lnSpc>
              <a:spcBef>
                <a:spcPts val="1000"/>
              </a:spcBef>
              <a:spcAft>
                <a:spcPts val="0"/>
              </a:spcAft>
              <a:buClrTx/>
              <a:buSzPct val="100000"/>
              <a:buFont typeface="Wingdings" panose="05000000000000000000" charset="0"/>
              <a:buNone/>
              <a:tabLst/>
              <a:defRPr/>
            </a:pPr>
            <a:r>
              <a:rPr kumimoji="0" lang="zh-CN" altLang="en-US" sz="1800" b="0" i="0" u="sng" strike="noStrike" kern="1200" cap="none" spc="100" normalizeH="0" baseline="0" noProof="0" dirty="0">
                <a:ln w="3175">
                  <a:noFill/>
                  <a:prstDash val="dash"/>
                </a:ln>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105号-简雅黑" panose="00000500000000000000" charset="-122"/>
              </a:rPr>
              <a:t>不同原因导致的，没有间隔期，赔付2次。</a:t>
            </a:r>
          </a:p>
        </p:txBody>
      </p:sp>
      <p:pic>
        <p:nvPicPr>
          <p:cNvPr id="10" name="图片 9">
            <a:extLst>
              <a:ext uri="{FF2B5EF4-FFF2-40B4-BE49-F238E27FC236}">
                <a16:creationId xmlns:a16="http://schemas.microsoft.com/office/drawing/2014/main" id="{D1FBCE71-E245-4040-A424-0F6575B0B211}"/>
              </a:ext>
            </a:extLst>
          </p:cNvPr>
          <p:cNvPicPr preferRelativeResize="0">
            <a:picLocks noChangeAspect="1"/>
          </p:cNvPicPr>
          <p:nvPr>
            <p:custDataLst>
              <p:tags r:id="rId4"/>
            </p:custDataLst>
          </p:nvPr>
        </p:nvPicPr>
        <p:blipFill rotWithShape="1">
          <a:blip r:embed="rId7"/>
          <a:srcRect l="-1736" r="-1736"/>
          <a:stretch>
            <a:fillRect/>
          </a:stretch>
        </p:blipFill>
        <p:spPr>
          <a:xfrm>
            <a:off x="3635896" y="2045990"/>
            <a:ext cx="5338468" cy="1872208"/>
          </a:xfrm>
          <a:custGeom>
            <a:avLst/>
            <a:gdLst/>
            <a:ahLst/>
            <a:cxnLst>
              <a:cxn ang="3">
                <a:pos x="hc" y="t"/>
              </a:cxn>
              <a:cxn ang="cd2">
                <a:pos x="l" y="vc"/>
              </a:cxn>
              <a:cxn ang="cd4">
                <a:pos x="hc" y="b"/>
              </a:cxn>
              <a:cxn ang="0">
                <a:pos x="r" y="vc"/>
              </a:cxn>
            </a:cxnLst>
            <a:rect l="l" t="t" r="r" b="b"/>
            <a:pathLst>
              <a:path w="7680" h="3360">
                <a:moveTo>
                  <a:pt x="0" y="0"/>
                </a:moveTo>
                <a:lnTo>
                  <a:pt x="7680" y="0"/>
                </a:lnTo>
                <a:lnTo>
                  <a:pt x="7680" y="3360"/>
                </a:lnTo>
                <a:lnTo>
                  <a:pt x="0" y="3360"/>
                </a:lnTo>
                <a:lnTo>
                  <a:pt x="0" y="0"/>
                </a:lnTo>
                <a:close/>
              </a:path>
            </a:pathLst>
          </a:custGeom>
          <a:blipFill rotWithShape="1">
            <a:blip r:embed="rId8"/>
            <a:stretch>
              <a:fillRect/>
            </a:stretch>
          </a:blipFill>
        </p:spPr>
      </p:pic>
    </p:spTree>
    <p:extLst>
      <p:ext uri="{BB962C8B-B14F-4D97-AF65-F5344CB8AC3E}">
        <p14:creationId xmlns:p14="http://schemas.microsoft.com/office/powerpoint/2010/main" val="24866301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graphicFrame>
        <p:nvGraphicFramePr>
          <p:cNvPr id="7" name="表格 6">
            <a:extLst>
              <a:ext uri="{FF2B5EF4-FFF2-40B4-BE49-F238E27FC236}">
                <a16:creationId xmlns:a16="http://schemas.microsoft.com/office/drawing/2014/main" id="{DB3FC1DD-8D1A-4D1B-A69E-DE1DEE927AA2}"/>
              </a:ext>
            </a:extLst>
          </p:cNvPr>
          <p:cNvGraphicFramePr>
            <a:graphicFrameLocks noGrp="1"/>
          </p:cNvGraphicFramePr>
          <p:nvPr>
            <p:extLst>
              <p:ext uri="{D42A27DB-BD31-4B8C-83A1-F6EECF244321}">
                <p14:modId xmlns:p14="http://schemas.microsoft.com/office/powerpoint/2010/main" val="713471448"/>
              </p:ext>
            </p:extLst>
          </p:nvPr>
        </p:nvGraphicFramePr>
        <p:xfrm>
          <a:off x="727956" y="1067966"/>
          <a:ext cx="7992887" cy="3528395"/>
        </p:xfrm>
        <a:graphic>
          <a:graphicData uri="http://schemas.openxmlformats.org/drawingml/2006/table">
            <a:tbl>
              <a:tblPr>
                <a:tableStyleId>{8A107856-5554-42FB-B03E-39F5DBC370BA}</a:tableStyleId>
              </a:tblPr>
              <a:tblGrid>
                <a:gridCol w="612803">
                  <a:extLst>
                    <a:ext uri="{9D8B030D-6E8A-4147-A177-3AD203B41FA5}">
                      <a16:colId xmlns:a16="http://schemas.microsoft.com/office/drawing/2014/main" val="20000"/>
                    </a:ext>
                  </a:extLst>
                </a:gridCol>
                <a:gridCol w="2987597">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816423">
                  <a:extLst>
                    <a:ext uri="{9D8B030D-6E8A-4147-A177-3AD203B41FA5}">
                      <a16:colId xmlns:a16="http://schemas.microsoft.com/office/drawing/2014/main" val="20003"/>
                    </a:ext>
                  </a:extLst>
                </a:gridCol>
              </a:tblGrid>
              <a:tr h="401193">
                <a:tc gridSpan="4">
                  <a:txBody>
                    <a:bodyPr/>
                    <a:lstStyle/>
                    <a:p>
                      <a:pPr algn="ctr" fontAlgn="ctr"/>
                      <a:r>
                        <a:rPr lang="en-US" altLang="zh-CN" sz="1600" b="1" u="none" strike="noStrike" dirty="0">
                          <a:solidFill>
                            <a:schemeClr val="bg1"/>
                          </a:solidFill>
                          <a:effectLst/>
                        </a:rPr>
                        <a:t>20</a:t>
                      </a:r>
                      <a:r>
                        <a:rPr lang="zh-CN" altLang="en-US" sz="1600" b="1" u="none" strike="noStrike" dirty="0">
                          <a:solidFill>
                            <a:schemeClr val="bg1"/>
                          </a:solidFill>
                          <a:effectLst/>
                        </a:rPr>
                        <a:t>种轻症疾病</a:t>
                      </a:r>
                      <a:endParaRPr lang="zh-CN" altLang="en-US" sz="1600" b="1" i="0" u="none" strike="noStrike" dirty="0">
                        <a:solidFill>
                          <a:schemeClr val="bg1"/>
                        </a:solidFill>
                        <a:effectLst/>
                        <a:latin typeface="宋体"/>
                      </a:endParaRPr>
                    </a:p>
                  </a:txBody>
                  <a:tcPr marL="9525" marR="9525" marT="9525" marB="0" anchor="ctr">
                    <a:solidFill>
                      <a:srgbClr val="E3413E"/>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0534">
                <a:tc>
                  <a:txBody>
                    <a:bodyPr/>
                    <a:lstStyle/>
                    <a:p>
                      <a:pPr algn="ctr" fontAlgn="ctr"/>
                      <a:r>
                        <a:rPr lang="zh-CN" altLang="en-US" sz="1200" b="1" u="none" strike="noStrike" dirty="0">
                          <a:effectLst/>
                        </a:rPr>
                        <a:t>序号</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zh-CN" altLang="en-US" sz="1200" b="1" u="none" strike="noStrike" dirty="0">
                          <a:effectLst/>
                        </a:rPr>
                        <a:t>病种名称</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zh-CN" altLang="en-US" sz="1200" b="1" u="none" strike="noStrike" dirty="0">
                          <a:effectLst/>
                        </a:rPr>
                        <a:t>序号</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zh-CN" altLang="en-US" sz="1200" b="1" u="none" strike="noStrike" dirty="0">
                          <a:effectLst/>
                        </a:rPr>
                        <a:t>病种名称</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1"/>
                  </a:ext>
                </a:extLst>
              </a:tr>
              <a:tr h="280534">
                <a:tc>
                  <a:txBody>
                    <a:bodyPr/>
                    <a:lstStyle/>
                    <a:p>
                      <a:pPr algn="ctr" fontAlgn="ctr"/>
                      <a:r>
                        <a:rPr lang="en-US" altLang="zh-CN" sz="1200" b="1" u="none" strike="noStrike" dirty="0">
                          <a:effectLst/>
                        </a:rPr>
                        <a:t>1</a:t>
                      </a:r>
                      <a:endParaRPr lang="en-US" altLang="zh-CN"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solidFill>
                            <a:schemeClr val="tx1"/>
                          </a:solidFill>
                          <a:effectLst/>
                        </a:rPr>
                        <a:t>极早期的恶性肿瘤或恶性病变</a:t>
                      </a:r>
                      <a:endParaRPr lang="zh-CN" altLang="en-US" sz="1200" b="1" i="0" u="none" strike="noStrike" dirty="0">
                        <a:solidFill>
                          <a:schemeClr val="tx1"/>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a:effectLst/>
                        </a:rPr>
                        <a:t>11</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a:effectLst/>
                        </a:rPr>
                        <a:t>早期肝硬化</a:t>
                      </a:r>
                      <a:endParaRPr lang="zh-CN" altLang="en-US" sz="1200" b="1" i="0" u="none" strike="noStrike">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2"/>
                  </a:ext>
                </a:extLst>
              </a:tr>
              <a:tr h="280534">
                <a:tc>
                  <a:txBody>
                    <a:bodyPr/>
                    <a:lstStyle/>
                    <a:p>
                      <a:pPr algn="ctr" fontAlgn="ctr"/>
                      <a:r>
                        <a:rPr lang="en-US" altLang="zh-CN" sz="1200" b="1" u="none" strike="noStrike">
                          <a:effectLst/>
                        </a:rPr>
                        <a:t>2</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solidFill>
                            <a:schemeClr val="tx1"/>
                          </a:solidFill>
                          <a:effectLst/>
                        </a:rPr>
                        <a:t>不典型的急性心肌梗塞</a:t>
                      </a:r>
                      <a:endParaRPr lang="zh-CN" altLang="en-US" sz="1200" b="1" i="0" u="none" strike="noStrike" dirty="0">
                        <a:solidFill>
                          <a:schemeClr val="tx1"/>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a:effectLst/>
                        </a:rPr>
                        <a:t>12</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肝脏切除</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3"/>
                  </a:ext>
                </a:extLst>
              </a:tr>
              <a:tr h="280534">
                <a:tc>
                  <a:txBody>
                    <a:bodyPr/>
                    <a:lstStyle/>
                    <a:p>
                      <a:pPr algn="ctr" fontAlgn="ctr"/>
                      <a:r>
                        <a:rPr lang="en-US" altLang="zh-CN" sz="1200" b="1" u="none" strike="noStrike">
                          <a:effectLst/>
                        </a:rPr>
                        <a:t>3</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心脏瓣膜介入手术</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dirty="0">
                          <a:effectLst/>
                        </a:rPr>
                        <a:t>13</a:t>
                      </a:r>
                      <a:endParaRPr lang="en-US" altLang="zh-CN"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solidFill>
                            <a:schemeClr val="tx1"/>
                          </a:solidFill>
                          <a:effectLst/>
                        </a:rPr>
                        <a:t>冠状动脉介入手术</a:t>
                      </a:r>
                      <a:endParaRPr lang="zh-CN" altLang="en-US" sz="1200" b="1" i="0" u="none" strike="noStrike" dirty="0">
                        <a:solidFill>
                          <a:schemeClr val="tx1"/>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4"/>
                  </a:ext>
                </a:extLst>
              </a:tr>
              <a:tr h="321862">
                <a:tc>
                  <a:txBody>
                    <a:bodyPr/>
                    <a:lstStyle/>
                    <a:p>
                      <a:pPr algn="ctr" fontAlgn="ctr"/>
                      <a:r>
                        <a:rPr lang="en-US" altLang="zh-CN" sz="1200" b="1" u="none" strike="noStrike">
                          <a:effectLst/>
                        </a:rPr>
                        <a:t>4</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视力严重受损</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dirty="0">
                          <a:effectLst/>
                        </a:rPr>
                        <a:t>14</a:t>
                      </a:r>
                      <a:endParaRPr lang="en-US" altLang="zh-CN"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solidFill>
                            <a:schemeClr val="tx1"/>
                          </a:solidFill>
                          <a:effectLst/>
                        </a:rPr>
                        <a:t>微创冠状动脉搭桥手术（或称微创冠状动脉旁路移植术）</a:t>
                      </a:r>
                      <a:endParaRPr lang="zh-CN" altLang="en-US" sz="1200" b="1" i="0" u="none" strike="noStrike" dirty="0">
                        <a:solidFill>
                          <a:schemeClr val="tx1"/>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5"/>
                  </a:ext>
                </a:extLst>
              </a:tr>
              <a:tr h="280534">
                <a:tc>
                  <a:txBody>
                    <a:bodyPr/>
                    <a:lstStyle/>
                    <a:p>
                      <a:pPr algn="ctr" fontAlgn="ctr"/>
                      <a:r>
                        <a:rPr lang="en-US" altLang="zh-CN" sz="1200" b="1" u="none" strike="noStrike">
                          <a:effectLst/>
                        </a:rPr>
                        <a:t>5</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主动脉内手术</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a:effectLst/>
                        </a:rPr>
                        <a:t>15</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深度昏迷</a:t>
                      </a:r>
                      <a:r>
                        <a:rPr lang="en-US" altLang="zh-CN" sz="1200" b="1" u="none" strike="noStrike" dirty="0">
                          <a:effectLst/>
                        </a:rPr>
                        <a:t>72</a:t>
                      </a:r>
                      <a:r>
                        <a:rPr lang="zh-CN" altLang="en-US" sz="1200" b="1" u="none" strike="noStrike" dirty="0">
                          <a:effectLst/>
                        </a:rPr>
                        <a:t>小时</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6"/>
                  </a:ext>
                </a:extLst>
              </a:tr>
              <a:tr h="280534">
                <a:tc>
                  <a:txBody>
                    <a:bodyPr/>
                    <a:lstStyle/>
                    <a:p>
                      <a:pPr algn="ctr" fontAlgn="ctr"/>
                      <a:r>
                        <a:rPr lang="en-US" altLang="zh-CN" sz="1200" b="1" u="none" strike="noStrike">
                          <a:effectLst/>
                        </a:rPr>
                        <a:t>6</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脑垂体瘤、脑囊肿、脑动脉瘤及脑血管瘤</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a:effectLst/>
                        </a:rPr>
                        <a:t>16</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中度阿尔茨海默病</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7"/>
                  </a:ext>
                </a:extLst>
              </a:tr>
              <a:tr h="280534">
                <a:tc>
                  <a:txBody>
                    <a:bodyPr/>
                    <a:lstStyle/>
                    <a:p>
                      <a:pPr algn="ctr" fontAlgn="ctr"/>
                      <a:r>
                        <a:rPr lang="en-US" altLang="zh-CN" sz="1200" b="1" u="none" strike="noStrike">
                          <a:effectLst/>
                        </a:rPr>
                        <a:t>7</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a:effectLst/>
                        </a:rPr>
                        <a:t>单个肢体缺失</a:t>
                      </a:r>
                      <a:endParaRPr lang="zh-CN" altLang="en-US" sz="1200" b="1" i="0" u="none" strike="noStrike">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dirty="0">
                          <a:effectLst/>
                        </a:rPr>
                        <a:t>17</a:t>
                      </a:r>
                      <a:endParaRPr lang="en-US" altLang="zh-CN"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听力严重受损</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8"/>
                  </a:ext>
                </a:extLst>
              </a:tr>
              <a:tr h="280534">
                <a:tc>
                  <a:txBody>
                    <a:bodyPr/>
                    <a:lstStyle/>
                    <a:p>
                      <a:pPr algn="ctr" fontAlgn="ctr"/>
                      <a:r>
                        <a:rPr lang="en-US" altLang="zh-CN" sz="1200" b="1" u="none" strike="noStrike">
                          <a:effectLst/>
                        </a:rPr>
                        <a:t>8</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特定周围动脉狭窄的血管介入治疗</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a:effectLst/>
                        </a:rPr>
                        <a:t>18</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慢性肾功能损害</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09"/>
                  </a:ext>
                </a:extLst>
              </a:tr>
              <a:tr h="280534">
                <a:tc>
                  <a:txBody>
                    <a:bodyPr/>
                    <a:lstStyle/>
                    <a:p>
                      <a:pPr algn="ctr" fontAlgn="ctr"/>
                      <a:r>
                        <a:rPr lang="en-US" altLang="zh-CN" sz="1200" b="1" u="none" strike="noStrike">
                          <a:effectLst/>
                        </a:rPr>
                        <a:t>9</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a:effectLst/>
                        </a:rPr>
                        <a:t>可逆性再生障碍性贫血</a:t>
                      </a:r>
                      <a:endParaRPr lang="zh-CN" altLang="en-US" sz="1200" b="1" i="0" u="none" strike="noStrike">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a:effectLst/>
                        </a:rPr>
                        <a:t>19</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颈动脉狭窄介入治疗</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10"/>
                  </a:ext>
                </a:extLst>
              </a:tr>
              <a:tr h="280534">
                <a:tc>
                  <a:txBody>
                    <a:bodyPr/>
                    <a:lstStyle/>
                    <a:p>
                      <a:pPr algn="ctr" fontAlgn="ctr"/>
                      <a:r>
                        <a:rPr lang="en-US" altLang="zh-CN" sz="1200" b="1" u="none" strike="noStrike">
                          <a:effectLst/>
                        </a:rPr>
                        <a:t>10</a:t>
                      </a:r>
                      <a:endParaRPr lang="en-US" altLang="zh-CN" sz="1200" b="1" i="0" u="none" strike="noStrike">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人工耳蜗植入手术</a:t>
                      </a:r>
                      <a:endParaRPr lang="zh-CN" altLang="en-US"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ctr" fontAlgn="ctr"/>
                      <a:r>
                        <a:rPr lang="en-US" altLang="zh-CN" sz="1200" b="1" u="none" strike="noStrike" dirty="0">
                          <a:effectLst/>
                        </a:rPr>
                        <a:t>20</a:t>
                      </a:r>
                      <a:endParaRPr lang="en-US" altLang="zh-CN" sz="1200" b="1" i="0" u="none" strike="noStrike" dirty="0">
                        <a:solidFill>
                          <a:srgbClr val="000000"/>
                        </a:solidFill>
                        <a:effectLst/>
                        <a:latin typeface="宋体"/>
                      </a:endParaRPr>
                    </a:p>
                  </a:txBody>
                  <a:tcPr marL="9525" marR="9525" marT="9525" marB="0" anchor="ctr">
                    <a:solidFill>
                      <a:srgbClr val="FCF6F6"/>
                    </a:solidFill>
                  </a:tcPr>
                </a:tc>
                <a:tc>
                  <a:txBody>
                    <a:bodyPr/>
                    <a:lstStyle/>
                    <a:p>
                      <a:pPr algn="l" fontAlgn="ctr"/>
                      <a:r>
                        <a:rPr lang="zh-CN" altLang="en-US" sz="1200" b="1" u="none" strike="noStrike" dirty="0">
                          <a:effectLst/>
                        </a:rPr>
                        <a:t>颈动脉内膜切除手术</a:t>
                      </a:r>
                      <a:endParaRPr lang="zh-CN" altLang="en-US" sz="1200" b="1" i="0" u="none" strike="noStrike" dirty="0">
                        <a:solidFill>
                          <a:srgbClr val="000000"/>
                        </a:solidFill>
                        <a:effectLst/>
                        <a:latin typeface="宋体"/>
                      </a:endParaRPr>
                    </a:p>
                  </a:txBody>
                  <a:tcPr marL="9525" marR="9525" marT="9525" marB="0" anchor="ctr">
                    <a:solidFill>
                      <a:srgbClr val="FCF6F6"/>
                    </a:solidFill>
                  </a:tcPr>
                </a:tc>
                <a:extLst>
                  <a:ext uri="{0D108BD9-81ED-4DB2-BD59-A6C34878D82A}">
                    <a16:rowId xmlns:a16="http://schemas.microsoft.com/office/drawing/2014/main" val="10011"/>
                  </a:ext>
                </a:extLst>
              </a:tr>
            </a:tbl>
          </a:graphicData>
        </a:graphic>
      </p:graphicFrame>
      <p:sp>
        <p:nvSpPr>
          <p:cNvPr id="8" name="矩形 7">
            <a:extLst>
              <a:ext uri="{FF2B5EF4-FFF2-40B4-BE49-F238E27FC236}">
                <a16:creationId xmlns:a16="http://schemas.microsoft.com/office/drawing/2014/main" id="{39B26FF7-BC62-4035-A004-2A559E7F2A34}"/>
              </a:ext>
            </a:extLst>
          </p:cNvPr>
          <p:cNvSpPr/>
          <p:nvPr/>
        </p:nvSpPr>
        <p:spPr>
          <a:xfrm>
            <a:off x="611560" y="131319"/>
            <a:ext cx="3384260" cy="400110"/>
          </a:xfrm>
          <a:prstGeom prst="rect">
            <a:avLst/>
          </a:prstGeom>
        </p:spPr>
        <p:txBody>
          <a:bodyPr wrap="none">
            <a:spAutoFit/>
          </a:bodyPr>
          <a:lstStyle/>
          <a:p>
            <a:r>
              <a:rPr lang="zh-CN" altLang="en-US" sz="2000" b="1" dirty="0">
                <a:solidFill>
                  <a:srgbClr val="FF0000"/>
                </a:solidFill>
                <a:latin typeface="微软雅黑" pitchFamily="34" charset="-122"/>
                <a:ea typeface="微软雅黑" pitchFamily="34" charset="-122"/>
                <a:cs typeface="+mn-ea"/>
              </a:rPr>
              <a:t>臻爱</a:t>
            </a:r>
            <a:r>
              <a:rPr lang="en-US" altLang="zh-CN" sz="2000" b="1" dirty="0">
                <a:solidFill>
                  <a:srgbClr val="FF0000"/>
                </a:solidFill>
                <a:latin typeface="微软雅黑" pitchFamily="34" charset="-122"/>
                <a:ea typeface="微软雅黑" pitchFamily="34" charset="-122"/>
                <a:cs typeface="+mn-ea"/>
              </a:rPr>
              <a:t>/</a:t>
            </a:r>
            <a:r>
              <a:rPr lang="zh-CN" altLang="en-US" sz="2000" b="1" dirty="0">
                <a:solidFill>
                  <a:srgbClr val="FF0000"/>
                </a:solidFill>
                <a:latin typeface="微软雅黑" pitchFamily="34" charset="-122"/>
                <a:ea typeface="微软雅黑" pitchFamily="34" charset="-122"/>
                <a:cs typeface="+mn-ea"/>
              </a:rPr>
              <a:t>臻享守护轻症疾病病种</a:t>
            </a:r>
          </a:p>
        </p:txBody>
      </p:sp>
    </p:spTree>
    <p:extLst>
      <p:ext uri="{BB962C8B-B14F-4D97-AF65-F5344CB8AC3E}">
        <p14:creationId xmlns:p14="http://schemas.microsoft.com/office/powerpoint/2010/main" val="25285612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矩形 6">
            <a:extLst>
              <a:ext uri="{FF2B5EF4-FFF2-40B4-BE49-F238E27FC236}">
                <a16:creationId xmlns:a16="http://schemas.microsoft.com/office/drawing/2014/main" id="{30A298DE-636F-4EB5-924A-15CD63BA9596}"/>
              </a:ext>
            </a:extLst>
          </p:cNvPr>
          <p:cNvSpPr/>
          <p:nvPr/>
        </p:nvSpPr>
        <p:spPr>
          <a:xfrm>
            <a:off x="717709" y="135835"/>
            <a:ext cx="4781081" cy="377026"/>
          </a:xfrm>
          <a:prstGeom prst="rect">
            <a:avLst/>
          </a:prstGeom>
        </p:spPr>
        <p:txBody>
          <a:bodyPr wrap="square" lIns="68580" tIns="34290" rIns="68580" bIns="34290">
            <a:spAutoFit/>
          </a:bodyPr>
          <a:lstStyle/>
          <a:p>
            <a:r>
              <a:rPr lang="zh-CN" altLang="en-US" sz="2000" b="1" dirty="0">
                <a:solidFill>
                  <a:srgbClr val="FF0000"/>
                </a:solidFill>
                <a:latin typeface="微软雅黑" pitchFamily="34" charset="-122"/>
                <a:ea typeface="微软雅黑" pitchFamily="34" charset="-122"/>
                <a:cs typeface="+mn-ea"/>
                <a:sym typeface="微软雅黑"/>
              </a:rPr>
              <a:t>臻爱守护重大疾病保险</a:t>
            </a:r>
            <a:r>
              <a:rPr lang="en-US" altLang="zh-CN" sz="2000" b="1" dirty="0">
                <a:solidFill>
                  <a:srgbClr val="FF0000"/>
                </a:solidFill>
                <a:latin typeface="微软雅黑" pitchFamily="34" charset="-122"/>
                <a:ea typeface="微软雅黑" pitchFamily="34" charset="-122"/>
                <a:cs typeface="+mn-ea"/>
                <a:sym typeface="微软雅黑"/>
              </a:rPr>
              <a:t>——</a:t>
            </a:r>
            <a:r>
              <a:rPr lang="zh-CN" altLang="en-US" sz="2000" b="1" dirty="0">
                <a:solidFill>
                  <a:srgbClr val="FF0000"/>
                </a:solidFill>
                <a:latin typeface="微软雅黑" pitchFamily="34" charset="-122"/>
                <a:ea typeface="微软雅黑" pitchFamily="34" charset="-122"/>
                <a:cs typeface="+mn-ea"/>
                <a:sym typeface="微软雅黑"/>
              </a:rPr>
              <a:t>产品亮点五</a:t>
            </a:r>
            <a:endParaRPr lang="en-US" altLang="zh-CN" sz="2000" b="1" dirty="0">
              <a:solidFill>
                <a:srgbClr val="FF0000"/>
              </a:solidFill>
              <a:latin typeface="微软雅黑" pitchFamily="34" charset="-122"/>
              <a:ea typeface="微软雅黑" pitchFamily="34" charset="-122"/>
              <a:cs typeface="+mn-ea"/>
              <a:sym typeface="微软雅黑"/>
            </a:endParaRPr>
          </a:p>
        </p:txBody>
      </p:sp>
      <p:grpSp>
        <p:nvGrpSpPr>
          <p:cNvPr id="8" name="ddefc432-5c80-47e8-973a-9d763c5cbcf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8AD132CB-2D5B-4103-9E08-9E4CD69BFBF8}"/>
              </a:ext>
            </a:extLst>
          </p:cNvPr>
          <p:cNvGrpSpPr>
            <a:grpSpLocks noChangeAspect="1"/>
          </p:cNvGrpSpPr>
          <p:nvPr>
            <p:custDataLst>
              <p:tags r:id="rId1"/>
            </p:custDataLst>
          </p:nvPr>
        </p:nvGrpSpPr>
        <p:grpSpPr>
          <a:xfrm>
            <a:off x="717709" y="1926511"/>
            <a:ext cx="2986176" cy="2076587"/>
            <a:chOff x="3424238" y="1460501"/>
            <a:chExt cx="5689600" cy="3922713"/>
          </a:xfrm>
        </p:grpSpPr>
        <p:sp>
          <p:nvSpPr>
            <p:cNvPr id="9" name="îṣḻíďé">
              <a:extLst>
                <a:ext uri="{FF2B5EF4-FFF2-40B4-BE49-F238E27FC236}">
                  <a16:creationId xmlns:a16="http://schemas.microsoft.com/office/drawing/2014/main" id="{CD4CE39C-05A4-4EA1-9652-267E73ACFBF5}"/>
                </a:ext>
              </a:extLst>
            </p:cNvPr>
            <p:cNvSpPr/>
            <p:nvPr/>
          </p:nvSpPr>
          <p:spPr bwMode="auto">
            <a:xfrm>
              <a:off x="3621088" y="1627188"/>
              <a:ext cx="196850" cy="501650"/>
            </a:xfrm>
            <a:custGeom>
              <a:avLst/>
              <a:gdLst>
                <a:gd name="T0" fmla="*/ 13 w 13"/>
                <a:gd name="T1" fmla="*/ 9 h 33"/>
                <a:gd name="T2" fmla="*/ 13 w 13"/>
                <a:gd name="T3" fmla="*/ 33 h 33"/>
                <a:gd name="T4" fmla="*/ 5 w 13"/>
                <a:gd name="T5" fmla="*/ 31 h 33"/>
                <a:gd name="T6" fmla="*/ 0 w 13"/>
                <a:gd name="T7" fmla="*/ 24 h 33"/>
                <a:gd name="T8" fmla="*/ 0 w 13"/>
                <a:gd name="T9" fmla="*/ 0 h 33"/>
                <a:gd name="T10" fmla="*/ 5 w 13"/>
                <a:gd name="T11" fmla="*/ 6 h 33"/>
                <a:gd name="T12" fmla="*/ 13 w 13"/>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13" y="9"/>
                  </a:moveTo>
                  <a:cubicBezTo>
                    <a:pt x="13" y="33"/>
                    <a:pt x="13" y="33"/>
                    <a:pt x="13" y="33"/>
                  </a:cubicBezTo>
                  <a:cubicBezTo>
                    <a:pt x="10" y="33"/>
                    <a:pt x="7" y="32"/>
                    <a:pt x="5" y="31"/>
                  </a:cubicBezTo>
                  <a:cubicBezTo>
                    <a:pt x="2" y="29"/>
                    <a:pt x="0" y="26"/>
                    <a:pt x="0" y="24"/>
                  </a:cubicBezTo>
                  <a:cubicBezTo>
                    <a:pt x="0" y="0"/>
                    <a:pt x="0" y="0"/>
                    <a:pt x="0" y="0"/>
                  </a:cubicBezTo>
                  <a:cubicBezTo>
                    <a:pt x="0" y="2"/>
                    <a:pt x="2" y="5"/>
                    <a:pt x="5" y="6"/>
                  </a:cubicBezTo>
                  <a:cubicBezTo>
                    <a:pt x="7" y="8"/>
                    <a:pt x="10" y="9"/>
                    <a:pt x="13" y="9"/>
                  </a:cubicBezTo>
                  <a:close/>
                </a:path>
              </a:pathLst>
            </a:custGeom>
            <a:solidFill>
              <a:srgbClr val="831D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išlíḋé">
              <a:extLst>
                <a:ext uri="{FF2B5EF4-FFF2-40B4-BE49-F238E27FC236}">
                  <a16:creationId xmlns:a16="http://schemas.microsoft.com/office/drawing/2014/main" id="{DF52553B-B962-457F-9C4C-E3BD0B96A17C}"/>
                </a:ext>
              </a:extLst>
            </p:cNvPr>
            <p:cNvSpPr/>
            <p:nvPr/>
          </p:nvSpPr>
          <p:spPr bwMode="auto">
            <a:xfrm>
              <a:off x="5715000" y="1763713"/>
              <a:ext cx="258763" cy="517525"/>
            </a:xfrm>
            <a:custGeom>
              <a:avLst/>
              <a:gdLst>
                <a:gd name="T0" fmla="*/ 17 w 17"/>
                <a:gd name="T1" fmla="*/ 0 h 34"/>
                <a:gd name="T2" fmla="*/ 17 w 17"/>
                <a:gd name="T3" fmla="*/ 24 h 34"/>
                <a:gd name="T4" fmla="*/ 0 w 17"/>
                <a:gd name="T5" fmla="*/ 34 h 34"/>
                <a:gd name="T6" fmla="*/ 1 w 17"/>
                <a:gd name="T7" fmla="*/ 10 h 34"/>
                <a:gd name="T8" fmla="*/ 17 w 17"/>
                <a:gd name="T9" fmla="*/ 0 h 34"/>
              </a:gdLst>
              <a:ahLst/>
              <a:cxnLst>
                <a:cxn ang="0">
                  <a:pos x="T0" y="T1"/>
                </a:cxn>
                <a:cxn ang="0">
                  <a:pos x="T2" y="T3"/>
                </a:cxn>
                <a:cxn ang="0">
                  <a:pos x="T4" y="T5"/>
                </a:cxn>
                <a:cxn ang="0">
                  <a:pos x="T6" y="T7"/>
                </a:cxn>
                <a:cxn ang="0">
                  <a:pos x="T8" y="T9"/>
                </a:cxn>
              </a:cxnLst>
              <a:rect l="0" t="0" r="r" b="b"/>
              <a:pathLst>
                <a:path w="17" h="34">
                  <a:moveTo>
                    <a:pt x="17" y="0"/>
                  </a:moveTo>
                  <a:cubicBezTo>
                    <a:pt x="17" y="24"/>
                    <a:pt x="17" y="24"/>
                    <a:pt x="17" y="24"/>
                  </a:cubicBezTo>
                  <a:cubicBezTo>
                    <a:pt x="17" y="29"/>
                    <a:pt x="10" y="33"/>
                    <a:pt x="0" y="34"/>
                  </a:cubicBezTo>
                  <a:cubicBezTo>
                    <a:pt x="1" y="10"/>
                    <a:pt x="1" y="10"/>
                    <a:pt x="1" y="10"/>
                  </a:cubicBezTo>
                  <a:cubicBezTo>
                    <a:pt x="10" y="9"/>
                    <a:pt x="17" y="5"/>
                    <a:pt x="17" y="0"/>
                  </a:cubicBezTo>
                  <a:close/>
                </a:path>
              </a:pathLst>
            </a:custGeom>
            <a:solidFill>
              <a:srgbClr val="831D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î$ḷîḍê">
              <a:extLst>
                <a:ext uri="{FF2B5EF4-FFF2-40B4-BE49-F238E27FC236}">
                  <a16:creationId xmlns:a16="http://schemas.microsoft.com/office/drawing/2014/main" id="{F5E323C3-F528-470D-84B6-BD76D3680DBB}"/>
                </a:ext>
              </a:extLst>
            </p:cNvPr>
            <p:cNvSpPr/>
            <p:nvPr/>
          </p:nvSpPr>
          <p:spPr bwMode="auto">
            <a:xfrm>
              <a:off x="3605213" y="1460501"/>
              <a:ext cx="2382838" cy="455613"/>
            </a:xfrm>
            <a:custGeom>
              <a:avLst/>
              <a:gdLst>
                <a:gd name="T0" fmla="*/ 151 w 157"/>
                <a:gd name="T1" fmla="*/ 13 h 30"/>
                <a:gd name="T2" fmla="*/ 156 w 157"/>
                <a:gd name="T3" fmla="*/ 19 h 30"/>
                <a:gd name="T4" fmla="*/ 140 w 157"/>
                <a:gd name="T5" fmla="*/ 30 h 30"/>
                <a:gd name="T6" fmla="*/ 132 w 157"/>
                <a:gd name="T7" fmla="*/ 30 h 30"/>
                <a:gd name="T8" fmla="*/ 114 w 157"/>
                <a:gd name="T9" fmla="*/ 30 h 30"/>
                <a:gd name="T10" fmla="*/ 38 w 157"/>
                <a:gd name="T11" fmla="*/ 24 h 30"/>
                <a:gd name="T12" fmla="*/ 21 w 157"/>
                <a:gd name="T13" fmla="*/ 21 h 30"/>
                <a:gd name="T14" fmla="*/ 14 w 157"/>
                <a:gd name="T15" fmla="*/ 20 h 30"/>
                <a:gd name="T16" fmla="*/ 6 w 157"/>
                <a:gd name="T17" fmla="*/ 17 h 30"/>
                <a:gd name="T18" fmla="*/ 2 w 157"/>
                <a:gd name="T19" fmla="*/ 8 h 30"/>
                <a:gd name="T20" fmla="*/ 24 w 157"/>
                <a:gd name="T21" fmla="*/ 2 h 30"/>
                <a:gd name="T22" fmla="*/ 138 w 157"/>
                <a:gd name="T23" fmla="*/ 10 h 30"/>
                <a:gd name="T24" fmla="*/ 151 w 157"/>
                <a:gd name="T25"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30">
                  <a:moveTo>
                    <a:pt x="151" y="13"/>
                  </a:moveTo>
                  <a:cubicBezTo>
                    <a:pt x="154" y="15"/>
                    <a:pt x="156" y="17"/>
                    <a:pt x="156" y="19"/>
                  </a:cubicBezTo>
                  <a:cubicBezTo>
                    <a:pt x="157" y="24"/>
                    <a:pt x="150" y="29"/>
                    <a:pt x="140" y="30"/>
                  </a:cubicBezTo>
                  <a:cubicBezTo>
                    <a:pt x="137" y="30"/>
                    <a:pt x="134" y="30"/>
                    <a:pt x="132" y="30"/>
                  </a:cubicBezTo>
                  <a:cubicBezTo>
                    <a:pt x="126" y="30"/>
                    <a:pt x="120" y="30"/>
                    <a:pt x="114" y="30"/>
                  </a:cubicBezTo>
                  <a:cubicBezTo>
                    <a:pt x="88" y="29"/>
                    <a:pt x="63" y="27"/>
                    <a:pt x="38" y="24"/>
                  </a:cubicBezTo>
                  <a:cubicBezTo>
                    <a:pt x="33" y="23"/>
                    <a:pt x="27" y="22"/>
                    <a:pt x="21" y="21"/>
                  </a:cubicBezTo>
                  <a:cubicBezTo>
                    <a:pt x="19" y="21"/>
                    <a:pt x="16" y="21"/>
                    <a:pt x="14" y="20"/>
                  </a:cubicBezTo>
                  <a:cubicBezTo>
                    <a:pt x="11" y="20"/>
                    <a:pt x="8" y="19"/>
                    <a:pt x="6" y="17"/>
                  </a:cubicBezTo>
                  <a:cubicBezTo>
                    <a:pt x="1" y="15"/>
                    <a:pt x="0" y="11"/>
                    <a:pt x="2" y="8"/>
                  </a:cubicBezTo>
                  <a:cubicBezTo>
                    <a:pt x="5" y="3"/>
                    <a:pt x="15" y="0"/>
                    <a:pt x="24" y="2"/>
                  </a:cubicBezTo>
                  <a:cubicBezTo>
                    <a:pt x="61" y="8"/>
                    <a:pt x="98" y="11"/>
                    <a:pt x="138" y="10"/>
                  </a:cubicBezTo>
                  <a:cubicBezTo>
                    <a:pt x="143" y="10"/>
                    <a:pt x="148" y="11"/>
                    <a:pt x="151" y="13"/>
                  </a:cubicBezTo>
                  <a:close/>
                </a:path>
              </a:pathLst>
            </a:custGeom>
            <a:solidFill>
              <a:srgbClr val="CF2D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ṣľiďe">
              <a:extLst>
                <a:ext uri="{FF2B5EF4-FFF2-40B4-BE49-F238E27FC236}">
                  <a16:creationId xmlns:a16="http://schemas.microsoft.com/office/drawing/2014/main" id="{C5B8190E-5D87-44C0-8E7D-C56E7FF49EA2}"/>
                </a:ext>
              </a:extLst>
            </p:cNvPr>
            <p:cNvSpPr/>
            <p:nvPr/>
          </p:nvSpPr>
          <p:spPr bwMode="auto">
            <a:xfrm>
              <a:off x="3803650" y="1763713"/>
              <a:ext cx="1943100" cy="517525"/>
            </a:xfrm>
            <a:custGeom>
              <a:avLst/>
              <a:gdLst>
                <a:gd name="T0" fmla="*/ 126 w 126"/>
                <a:gd name="T1" fmla="*/ 10 h 34"/>
                <a:gd name="T2" fmla="*/ 125 w 126"/>
                <a:gd name="T3" fmla="*/ 34 h 34"/>
                <a:gd name="T4" fmla="*/ 118 w 126"/>
                <a:gd name="T5" fmla="*/ 34 h 34"/>
                <a:gd name="T6" fmla="*/ 100 w 126"/>
                <a:gd name="T7" fmla="*/ 34 h 34"/>
                <a:gd name="T8" fmla="*/ 24 w 126"/>
                <a:gd name="T9" fmla="*/ 28 h 34"/>
                <a:gd name="T10" fmla="*/ 7 w 126"/>
                <a:gd name="T11" fmla="*/ 26 h 34"/>
                <a:gd name="T12" fmla="*/ 0 w 126"/>
                <a:gd name="T13" fmla="*/ 24 h 34"/>
                <a:gd name="T14" fmla="*/ 0 w 126"/>
                <a:gd name="T15" fmla="*/ 0 h 34"/>
                <a:gd name="T16" fmla="*/ 7 w 126"/>
                <a:gd name="T17" fmla="*/ 1 h 34"/>
                <a:gd name="T18" fmla="*/ 24 w 126"/>
                <a:gd name="T19" fmla="*/ 4 h 34"/>
                <a:gd name="T20" fmla="*/ 100 w 126"/>
                <a:gd name="T21" fmla="*/ 10 h 34"/>
                <a:gd name="T22" fmla="*/ 118 w 126"/>
                <a:gd name="T23" fmla="*/ 10 h 34"/>
                <a:gd name="T24" fmla="*/ 126 w 126"/>
                <a:gd name="T2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34">
                  <a:moveTo>
                    <a:pt x="126" y="10"/>
                  </a:moveTo>
                  <a:cubicBezTo>
                    <a:pt x="125" y="34"/>
                    <a:pt x="125" y="34"/>
                    <a:pt x="125" y="34"/>
                  </a:cubicBezTo>
                  <a:cubicBezTo>
                    <a:pt x="123" y="34"/>
                    <a:pt x="120" y="34"/>
                    <a:pt x="118" y="34"/>
                  </a:cubicBezTo>
                  <a:cubicBezTo>
                    <a:pt x="112" y="34"/>
                    <a:pt x="106" y="34"/>
                    <a:pt x="100" y="34"/>
                  </a:cubicBezTo>
                  <a:cubicBezTo>
                    <a:pt x="74" y="33"/>
                    <a:pt x="49" y="31"/>
                    <a:pt x="24" y="28"/>
                  </a:cubicBezTo>
                  <a:cubicBezTo>
                    <a:pt x="18" y="27"/>
                    <a:pt x="13" y="27"/>
                    <a:pt x="7" y="26"/>
                  </a:cubicBezTo>
                  <a:cubicBezTo>
                    <a:pt x="5" y="25"/>
                    <a:pt x="2" y="25"/>
                    <a:pt x="0" y="24"/>
                  </a:cubicBezTo>
                  <a:cubicBezTo>
                    <a:pt x="0" y="0"/>
                    <a:pt x="0" y="0"/>
                    <a:pt x="0" y="0"/>
                  </a:cubicBezTo>
                  <a:cubicBezTo>
                    <a:pt x="2" y="1"/>
                    <a:pt x="5" y="1"/>
                    <a:pt x="7" y="1"/>
                  </a:cubicBezTo>
                  <a:cubicBezTo>
                    <a:pt x="13" y="2"/>
                    <a:pt x="19" y="3"/>
                    <a:pt x="24" y="4"/>
                  </a:cubicBezTo>
                  <a:cubicBezTo>
                    <a:pt x="49" y="7"/>
                    <a:pt x="74" y="9"/>
                    <a:pt x="100" y="10"/>
                  </a:cubicBezTo>
                  <a:cubicBezTo>
                    <a:pt x="106" y="10"/>
                    <a:pt x="112" y="10"/>
                    <a:pt x="118" y="10"/>
                  </a:cubicBezTo>
                  <a:cubicBezTo>
                    <a:pt x="120" y="10"/>
                    <a:pt x="123" y="10"/>
                    <a:pt x="126" y="10"/>
                  </a:cubicBezTo>
                  <a:close/>
                </a:path>
              </a:pathLst>
            </a:custGeom>
            <a:solidFill>
              <a:srgbClr val="831D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ïṥlide">
              <a:extLst>
                <a:ext uri="{FF2B5EF4-FFF2-40B4-BE49-F238E27FC236}">
                  <a16:creationId xmlns:a16="http://schemas.microsoft.com/office/drawing/2014/main" id="{0352E0DD-3AD8-4843-84A5-25B08FA80D2E}"/>
                </a:ext>
              </a:extLst>
            </p:cNvPr>
            <p:cNvSpPr/>
            <p:nvPr/>
          </p:nvSpPr>
          <p:spPr bwMode="auto">
            <a:xfrm>
              <a:off x="3940175" y="1825626"/>
              <a:ext cx="242888" cy="1504950"/>
            </a:xfrm>
            <a:custGeom>
              <a:avLst/>
              <a:gdLst>
                <a:gd name="T0" fmla="*/ 16 w 16"/>
                <a:gd name="T1" fmla="*/ 0 h 99"/>
                <a:gd name="T2" fmla="*/ 16 w 16"/>
                <a:gd name="T3" fmla="*/ 24 h 99"/>
                <a:gd name="T4" fmla="*/ 15 w 16"/>
                <a:gd name="T5" fmla="*/ 31 h 99"/>
                <a:gd name="T6" fmla="*/ 9 w 16"/>
                <a:gd name="T7" fmla="*/ 59 h 99"/>
                <a:gd name="T8" fmla="*/ 2 w 16"/>
                <a:gd name="T9" fmla="*/ 91 h 99"/>
                <a:gd name="T10" fmla="*/ 0 w 16"/>
                <a:gd name="T11" fmla="*/ 99 h 99"/>
                <a:gd name="T12" fmla="*/ 0 w 16"/>
                <a:gd name="T13" fmla="*/ 75 h 99"/>
                <a:gd name="T14" fmla="*/ 2 w 16"/>
                <a:gd name="T15" fmla="*/ 66 h 99"/>
                <a:gd name="T16" fmla="*/ 9 w 16"/>
                <a:gd name="T17" fmla="*/ 35 h 99"/>
                <a:gd name="T18" fmla="*/ 15 w 16"/>
                <a:gd name="T19" fmla="*/ 6 h 99"/>
                <a:gd name="T20" fmla="*/ 16 w 16"/>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9">
                  <a:moveTo>
                    <a:pt x="16" y="0"/>
                  </a:moveTo>
                  <a:cubicBezTo>
                    <a:pt x="16" y="24"/>
                    <a:pt x="16" y="24"/>
                    <a:pt x="16" y="24"/>
                  </a:cubicBezTo>
                  <a:cubicBezTo>
                    <a:pt x="16" y="26"/>
                    <a:pt x="15" y="28"/>
                    <a:pt x="15" y="31"/>
                  </a:cubicBezTo>
                  <a:cubicBezTo>
                    <a:pt x="13" y="38"/>
                    <a:pt x="11" y="47"/>
                    <a:pt x="9" y="59"/>
                  </a:cubicBezTo>
                  <a:cubicBezTo>
                    <a:pt x="6" y="71"/>
                    <a:pt x="3" y="83"/>
                    <a:pt x="2" y="91"/>
                  </a:cubicBezTo>
                  <a:cubicBezTo>
                    <a:pt x="1" y="95"/>
                    <a:pt x="0" y="98"/>
                    <a:pt x="0" y="99"/>
                  </a:cubicBezTo>
                  <a:cubicBezTo>
                    <a:pt x="0" y="75"/>
                    <a:pt x="0" y="75"/>
                    <a:pt x="0" y="75"/>
                  </a:cubicBezTo>
                  <a:cubicBezTo>
                    <a:pt x="0" y="73"/>
                    <a:pt x="1" y="70"/>
                    <a:pt x="2" y="66"/>
                  </a:cubicBezTo>
                  <a:cubicBezTo>
                    <a:pt x="3" y="59"/>
                    <a:pt x="6" y="47"/>
                    <a:pt x="9" y="35"/>
                  </a:cubicBezTo>
                  <a:cubicBezTo>
                    <a:pt x="11" y="23"/>
                    <a:pt x="14" y="13"/>
                    <a:pt x="15" y="6"/>
                  </a:cubicBezTo>
                  <a:cubicBezTo>
                    <a:pt x="15" y="4"/>
                    <a:pt x="16" y="2"/>
                    <a:pt x="16" y="0"/>
                  </a:cubicBezTo>
                  <a:close/>
                </a:path>
              </a:pathLst>
            </a:custGeom>
            <a:solidFill>
              <a:srgbClr val="01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íṡľîďè">
              <a:extLst>
                <a:ext uri="{FF2B5EF4-FFF2-40B4-BE49-F238E27FC236}">
                  <a16:creationId xmlns:a16="http://schemas.microsoft.com/office/drawing/2014/main" id="{EAC66EF8-38DE-486D-8360-789D0E4E47C7}"/>
                </a:ext>
              </a:extLst>
            </p:cNvPr>
            <p:cNvSpPr/>
            <p:nvPr/>
          </p:nvSpPr>
          <p:spPr bwMode="auto">
            <a:xfrm>
              <a:off x="3667125" y="2965451"/>
              <a:ext cx="14288" cy="395288"/>
            </a:xfrm>
            <a:custGeom>
              <a:avLst/>
              <a:gdLst>
                <a:gd name="T0" fmla="*/ 1 w 1"/>
                <a:gd name="T1" fmla="*/ 2 h 26"/>
                <a:gd name="T2" fmla="*/ 0 w 1"/>
                <a:gd name="T3" fmla="*/ 26 h 26"/>
                <a:gd name="T4" fmla="*/ 0 w 1"/>
                <a:gd name="T5" fmla="*/ 24 h 26"/>
                <a:gd name="T6" fmla="*/ 0 w 1"/>
                <a:gd name="T7" fmla="*/ 0 h 26"/>
                <a:gd name="T8" fmla="*/ 1 w 1"/>
                <a:gd name="T9" fmla="*/ 2 h 26"/>
              </a:gdLst>
              <a:ahLst/>
              <a:cxnLst>
                <a:cxn ang="0">
                  <a:pos x="T0" y="T1"/>
                </a:cxn>
                <a:cxn ang="0">
                  <a:pos x="T2" y="T3"/>
                </a:cxn>
                <a:cxn ang="0">
                  <a:pos x="T4" y="T5"/>
                </a:cxn>
                <a:cxn ang="0">
                  <a:pos x="T6" y="T7"/>
                </a:cxn>
                <a:cxn ang="0">
                  <a:pos x="T8" y="T9"/>
                </a:cxn>
              </a:cxnLst>
              <a:rect l="0" t="0" r="r" b="b"/>
              <a:pathLst>
                <a:path w="1" h="26">
                  <a:moveTo>
                    <a:pt x="1" y="2"/>
                  </a:moveTo>
                  <a:cubicBezTo>
                    <a:pt x="0" y="26"/>
                    <a:pt x="0" y="26"/>
                    <a:pt x="0" y="26"/>
                  </a:cubicBezTo>
                  <a:cubicBezTo>
                    <a:pt x="0" y="25"/>
                    <a:pt x="0" y="25"/>
                    <a:pt x="0" y="24"/>
                  </a:cubicBezTo>
                  <a:cubicBezTo>
                    <a:pt x="0" y="0"/>
                    <a:pt x="0" y="0"/>
                    <a:pt x="0" y="0"/>
                  </a:cubicBezTo>
                  <a:cubicBezTo>
                    <a:pt x="0" y="1"/>
                    <a:pt x="0" y="1"/>
                    <a:pt x="1" y="2"/>
                  </a:cubicBezTo>
                  <a:close/>
                </a:path>
              </a:pathLst>
            </a:custGeom>
            <a:solidFill>
              <a:srgbClr val="01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ŝľîďé">
              <a:extLst>
                <a:ext uri="{FF2B5EF4-FFF2-40B4-BE49-F238E27FC236}">
                  <a16:creationId xmlns:a16="http://schemas.microsoft.com/office/drawing/2014/main" id="{C0154945-ED72-4876-86A4-DED035E6762E}"/>
                </a:ext>
              </a:extLst>
            </p:cNvPr>
            <p:cNvSpPr/>
            <p:nvPr/>
          </p:nvSpPr>
          <p:spPr bwMode="auto">
            <a:xfrm>
              <a:off x="3940175" y="2965451"/>
              <a:ext cx="30163" cy="425450"/>
            </a:xfrm>
            <a:custGeom>
              <a:avLst/>
              <a:gdLst>
                <a:gd name="T0" fmla="*/ 19 w 19"/>
                <a:gd name="T1" fmla="*/ 38 h 268"/>
                <a:gd name="T2" fmla="*/ 19 w 19"/>
                <a:gd name="T3" fmla="*/ 268 h 268"/>
                <a:gd name="T4" fmla="*/ 0 w 19"/>
                <a:gd name="T5" fmla="*/ 230 h 268"/>
                <a:gd name="T6" fmla="*/ 0 w 19"/>
                <a:gd name="T7" fmla="*/ 0 h 268"/>
                <a:gd name="T8" fmla="*/ 19 w 19"/>
                <a:gd name="T9" fmla="*/ 38 h 268"/>
              </a:gdLst>
              <a:ahLst/>
              <a:cxnLst>
                <a:cxn ang="0">
                  <a:pos x="T0" y="T1"/>
                </a:cxn>
                <a:cxn ang="0">
                  <a:pos x="T2" y="T3"/>
                </a:cxn>
                <a:cxn ang="0">
                  <a:pos x="T4" y="T5"/>
                </a:cxn>
                <a:cxn ang="0">
                  <a:pos x="T6" y="T7"/>
                </a:cxn>
                <a:cxn ang="0">
                  <a:pos x="T8" y="T9"/>
                </a:cxn>
              </a:cxnLst>
              <a:rect l="0" t="0" r="r" b="b"/>
              <a:pathLst>
                <a:path w="19" h="268">
                  <a:moveTo>
                    <a:pt x="19" y="38"/>
                  </a:moveTo>
                  <a:lnTo>
                    <a:pt x="19" y="268"/>
                  </a:lnTo>
                  <a:lnTo>
                    <a:pt x="0" y="230"/>
                  </a:lnTo>
                  <a:lnTo>
                    <a:pt x="0" y="0"/>
                  </a:lnTo>
                  <a:lnTo>
                    <a:pt x="19" y="38"/>
                  </a:lnTo>
                  <a:close/>
                </a:path>
              </a:pathLst>
            </a:custGeom>
            <a:solidFill>
              <a:srgbClr val="6767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ṣļíde">
              <a:extLst>
                <a:ext uri="{FF2B5EF4-FFF2-40B4-BE49-F238E27FC236}">
                  <a16:creationId xmlns:a16="http://schemas.microsoft.com/office/drawing/2014/main" id="{6F58CF96-6C17-4043-9461-8CCB27E477B6}"/>
                </a:ext>
              </a:extLst>
            </p:cNvPr>
            <p:cNvSpPr/>
            <p:nvPr/>
          </p:nvSpPr>
          <p:spPr bwMode="auto">
            <a:xfrm>
              <a:off x="5092700" y="2919413"/>
              <a:ext cx="30163" cy="501650"/>
            </a:xfrm>
            <a:custGeom>
              <a:avLst/>
              <a:gdLst>
                <a:gd name="T0" fmla="*/ 2 w 2"/>
                <a:gd name="T1" fmla="*/ 0 h 33"/>
                <a:gd name="T2" fmla="*/ 2 w 2"/>
                <a:gd name="T3" fmla="*/ 24 h 33"/>
                <a:gd name="T4" fmla="*/ 0 w 2"/>
                <a:gd name="T5" fmla="*/ 33 h 33"/>
                <a:gd name="T6" fmla="*/ 0 w 2"/>
                <a:gd name="T7" fmla="*/ 9 h 33"/>
                <a:gd name="T8" fmla="*/ 2 w 2"/>
                <a:gd name="T9" fmla="*/ 0 h 33"/>
              </a:gdLst>
              <a:ahLst/>
              <a:cxnLst>
                <a:cxn ang="0">
                  <a:pos x="T0" y="T1"/>
                </a:cxn>
                <a:cxn ang="0">
                  <a:pos x="T2" y="T3"/>
                </a:cxn>
                <a:cxn ang="0">
                  <a:pos x="T4" y="T5"/>
                </a:cxn>
                <a:cxn ang="0">
                  <a:pos x="T6" y="T7"/>
                </a:cxn>
                <a:cxn ang="0">
                  <a:pos x="T8" y="T9"/>
                </a:cxn>
              </a:cxnLst>
              <a:rect l="0" t="0" r="r" b="b"/>
              <a:pathLst>
                <a:path w="2" h="33">
                  <a:moveTo>
                    <a:pt x="2" y="0"/>
                  </a:moveTo>
                  <a:cubicBezTo>
                    <a:pt x="2" y="24"/>
                    <a:pt x="2" y="24"/>
                    <a:pt x="2" y="24"/>
                  </a:cubicBezTo>
                  <a:cubicBezTo>
                    <a:pt x="1" y="28"/>
                    <a:pt x="0" y="31"/>
                    <a:pt x="0" y="33"/>
                  </a:cubicBezTo>
                  <a:cubicBezTo>
                    <a:pt x="0" y="9"/>
                    <a:pt x="0" y="9"/>
                    <a:pt x="0" y="9"/>
                  </a:cubicBezTo>
                  <a:cubicBezTo>
                    <a:pt x="0" y="7"/>
                    <a:pt x="1" y="4"/>
                    <a:pt x="2" y="0"/>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ṡľíďè">
              <a:extLst>
                <a:ext uri="{FF2B5EF4-FFF2-40B4-BE49-F238E27FC236}">
                  <a16:creationId xmlns:a16="http://schemas.microsoft.com/office/drawing/2014/main" id="{10E4C61D-A54B-4C0D-9973-BBDBEEFA9E70}"/>
                </a:ext>
              </a:extLst>
            </p:cNvPr>
            <p:cNvSpPr/>
            <p:nvPr/>
          </p:nvSpPr>
          <p:spPr bwMode="auto">
            <a:xfrm>
              <a:off x="5048250" y="3055938"/>
              <a:ext cx="44450" cy="411163"/>
            </a:xfrm>
            <a:custGeom>
              <a:avLst/>
              <a:gdLst>
                <a:gd name="T0" fmla="*/ 28 w 28"/>
                <a:gd name="T1" fmla="*/ 0 h 259"/>
                <a:gd name="T2" fmla="*/ 28 w 28"/>
                <a:gd name="T3" fmla="*/ 230 h 259"/>
                <a:gd name="T4" fmla="*/ 0 w 28"/>
                <a:gd name="T5" fmla="*/ 259 h 259"/>
                <a:gd name="T6" fmla="*/ 0 w 28"/>
                <a:gd name="T7" fmla="*/ 29 h 259"/>
                <a:gd name="T8" fmla="*/ 28 w 28"/>
                <a:gd name="T9" fmla="*/ 0 h 259"/>
              </a:gdLst>
              <a:ahLst/>
              <a:cxnLst>
                <a:cxn ang="0">
                  <a:pos x="T0" y="T1"/>
                </a:cxn>
                <a:cxn ang="0">
                  <a:pos x="T2" y="T3"/>
                </a:cxn>
                <a:cxn ang="0">
                  <a:pos x="T4" y="T5"/>
                </a:cxn>
                <a:cxn ang="0">
                  <a:pos x="T6" y="T7"/>
                </a:cxn>
                <a:cxn ang="0">
                  <a:pos x="T8" y="T9"/>
                </a:cxn>
              </a:cxnLst>
              <a:rect l="0" t="0" r="r" b="b"/>
              <a:pathLst>
                <a:path w="28" h="259">
                  <a:moveTo>
                    <a:pt x="28" y="0"/>
                  </a:moveTo>
                  <a:lnTo>
                    <a:pt x="28" y="230"/>
                  </a:lnTo>
                  <a:lnTo>
                    <a:pt x="0" y="259"/>
                  </a:lnTo>
                  <a:lnTo>
                    <a:pt x="0" y="29"/>
                  </a:lnTo>
                  <a:lnTo>
                    <a:pt x="28" y="0"/>
                  </a:lnTo>
                  <a:close/>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ṣḷïḍè">
              <a:extLst>
                <a:ext uri="{FF2B5EF4-FFF2-40B4-BE49-F238E27FC236}">
                  <a16:creationId xmlns:a16="http://schemas.microsoft.com/office/drawing/2014/main" id="{C975E8B8-5F83-465B-9ECF-F5FD26920A94}"/>
                </a:ext>
              </a:extLst>
            </p:cNvPr>
            <p:cNvSpPr/>
            <p:nvPr/>
          </p:nvSpPr>
          <p:spPr bwMode="auto">
            <a:xfrm>
              <a:off x="3940175" y="2828926"/>
              <a:ext cx="1182688" cy="273050"/>
            </a:xfrm>
            <a:custGeom>
              <a:avLst/>
              <a:gdLst>
                <a:gd name="T0" fmla="*/ 78 w 78"/>
                <a:gd name="T1" fmla="*/ 6 h 18"/>
                <a:gd name="T2" fmla="*/ 76 w 78"/>
                <a:gd name="T3" fmla="*/ 15 h 18"/>
                <a:gd name="T4" fmla="*/ 73 w 78"/>
                <a:gd name="T5" fmla="*/ 18 h 18"/>
                <a:gd name="T6" fmla="*/ 2 w 78"/>
                <a:gd name="T7" fmla="*/ 13 h 18"/>
                <a:gd name="T8" fmla="*/ 0 w 78"/>
                <a:gd name="T9" fmla="*/ 9 h 18"/>
                <a:gd name="T10" fmla="*/ 2 w 78"/>
                <a:gd name="T11" fmla="*/ 0 h 18"/>
                <a:gd name="T12" fmla="*/ 78 w 7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78" h="18">
                  <a:moveTo>
                    <a:pt x="78" y="6"/>
                  </a:moveTo>
                  <a:cubicBezTo>
                    <a:pt x="77" y="10"/>
                    <a:pt x="76" y="13"/>
                    <a:pt x="76" y="15"/>
                  </a:cubicBezTo>
                  <a:cubicBezTo>
                    <a:pt x="73" y="18"/>
                    <a:pt x="73" y="18"/>
                    <a:pt x="73" y="18"/>
                  </a:cubicBezTo>
                  <a:cubicBezTo>
                    <a:pt x="2" y="13"/>
                    <a:pt x="2" y="13"/>
                    <a:pt x="2" y="13"/>
                  </a:cubicBezTo>
                  <a:cubicBezTo>
                    <a:pt x="0" y="9"/>
                    <a:pt x="0" y="9"/>
                    <a:pt x="0" y="9"/>
                  </a:cubicBezTo>
                  <a:cubicBezTo>
                    <a:pt x="0" y="7"/>
                    <a:pt x="1" y="4"/>
                    <a:pt x="2" y="0"/>
                  </a:cubicBezTo>
                  <a:lnTo>
                    <a:pt x="78" y="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Sḷiďê">
              <a:extLst>
                <a:ext uri="{FF2B5EF4-FFF2-40B4-BE49-F238E27FC236}">
                  <a16:creationId xmlns:a16="http://schemas.microsoft.com/office/drawing/2014/main" id="{BA384CC4-4091-4076-85F7-463C6973F7A3}"/>
                </a:ext>
              </a:extLst>
            </p:cNvPr>
            <p:cNvSpPr/>
            <p:nvPr/>
          </p:nvSpPr>
          <p:spPr bwMode="auto">
            <a:xfrm>
              <a:off x="3970338" y="3025776"/>
              <a:ext cx="1077913" cy="441325"/>
            </a:xfrm>
            <a:custGeom>
              <a:avLst/>
              <a:gdLst>
                <a:gd name="T0" fmla="*/ 679 w 679"/>
                <a:gd name="T1" fmla="*/ 48 h 278"/>
                <a:gd name="T2" fmla="*/ 679 w 679"/>
                <a:gd name="T3" fmla="*/ 278 h 278"/>
                <a:gd name="T4" fmla="*/ 0 w 679"/>
                <a:gd name="T5" fmla="*/ 230 h 278"/>
                <a:gd name="T6" fmla="*/ 0 w 679"/>
                <a:gd name="T7" fmla="*/ 0 h 278"/>
                <a:gd name="T8" fmla="*/ 679 w 679"/>
                <a:gd name="T9" fmla="*/ 48 h 278"/>
              </a:gdLst>
              <a:ahLst/>
              <a:cxnLst>
                <a:cxn ang="0">
                  <a:pos x="T0" y="T1"/>
                </a:cxn>
                <a:cxn ang="0">
                  <a:pos x="T2" y="T3"/>
                </a:cxn>
                <a:cxn ang="0">
                  <a:pos x="T4" y="T5"/>
                </a:cxn>
                <a:cxn ang="0">
                  <a:pos x="T6" y="T7"/>
                </a:cxn>
                <a:cxn ang="0">
                  <a:pos x="T8" y="T9"/>
                </a:cxn>
              </a:cxnLst>
              <a:rect l="0" t="0" r="r" b="b"/>
              <a:pathLst>
                <a:path w="679" h="278">
                  <a:moveTo>
                    <a:pt x="679" y="48"/>
                  </a:moveTo>
                  <a:lnTo>
                    <a:pt x="679" y="278"/>
                  </a:lnTo>
                  <a:lnTo>
                    <a:pt x="0" y="230"/>
                  </a:lnTo>
                  <a:lnTo>
                    <a:pt x="0" y="0"/>
                  </a:lnTo>
                  <a:lnTo>
                    <a:pt x="679" y="48"/>
                  </a:ln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í$ľíḍé">
              <a:extLst>
                <a:ext uri="{FF2B5EF4-FFF2-40B4-BE49-F238E27FC236}">
                  <a16:creationId xmlns:a16="http://schemas.microsoft.com/office/drawing/2014/main" id="{117C4672-E7C8-435C-8130-B625DB811760}"/>
                </a:ext>
              </a:extLst>
            </p:cNvPr>
            <p:cNvSpPr/>
            <p:nvPr/>
          </p:nvSpPr>
          <p:spPr bwMode="auto">
            <a:xfrm>
              <a:off x="5335588" y="1916113"/>
              <a:ext cx="273050" cy="1566863"/>
            </a:xfrm>
            <a:custGeom>
              <a:avLst/>
              <a:gdLst>
                <a:gd name="T0" fmla="*/ 18 w 18"/>
                <a:gd name="T1" fmla="*/ 0 h 103"/>
                <a:gd name="T2" fmla="*/ 18 w 18"/>
                <a:gd name="T3" fmla="*/ 24 h 103"/>
                <a:gd name="T4" fmla="*/ 1 w 18"/>
                <a:gd name="T5" fmla="*/ 101 h 103"/>
                <a:gd name="T6" fmla="*/ 0 w 18"/>
                <a:gd name="T7" fmla="*/ 103 h 103"/>
                <a:gd name="T8" fmla="*/ 0 w 18"/>
                <a:gd name="T9" fmla="*/ 79 h 103"/>
                <a:gd name="T10" fmla="*/ 1 w 18"/>
                <a:gd name="T11" fmla="*/ 77 h 103"/>
                <a:gd name="T12" fmla="*/ 18 w 18"/>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8" h="103">
                  <a:moveTo>
                    <a:pt x="18" y="0"/>
                  </a:moveTo>
                  <a:cubicBezTo>
                    <a:pt x="18" y="24"/>
                    <a:pt x="18" y="24"/>
                    <a:pt x="18" y="24"/>
                  </a:cubicBezTo>
                  <a:cubicBezTo>
                    <a:pt x="14" y="37"/>
                    <a:pt x="6" y="76"/>
                    <a:pt x="1" y="101"/>
                  </a:cubicBezTo>
                  <a:cubicBezTo>
                    <a:pt x="1" y="102"/>
                    <a:pt x="1" y="102"/>
                    <a:pt x="0" y="103"/>
                  </a:cubicBezTo>
                  <a:cubicBezTo>
                    <a:pt x="0" y="79"/>
                    <a:pt x="0" y="79"/>
                    <a:pt x="0" y="79"/>
                  </a:cubicBezTo>
                  <a:cubicBezTo>
                    <a:pt x="1" y="78"/>
                    <a:pt x="1" y="77"/>
                    <a:pt x="1" y="77"/>
                  </a:cubicBezTo>
                  <a:cubicBezTo>
                    <a:pt x="6" y="52"/>
                    <a:pt x="14" y="13"/>
                    <a:pt x="18" y="0"/>
                  </a:cubicBezTo>
                  <a:close/>
                </a:path>
              </a:pathLst>
            </a:custGeom>
            <a:solidFill>
              <a:srgbClr val="01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îSḷïḓe">
              <a:extLst>
                <a:ext uri="{FF2B5EF4-FFF2-40B4-BE49-F238E27FC236}">
                  <a16:creationId xmlns:a16="http://schemas.microsoft.com/office/drawing/2014/main" id="{05C9441E-52F8-4D72-8DC9-A82353F0F3D8}"/>
                </a:ext>
              </a:extLst>
            </p:cNvPr>
            <p:cNvSpPr/>
            <p:nvPr/>
          </p:nvSpPr>
          <p:spPr bwMode="auto">
            <a:xfrm>
              <a:off x="4349750" y="3740151"/>
              <a:ext cx="44450" cy="427038"/>
            </a:xfrm>
            <a:custGeom>
              <a:avLst/>
              <a:gdLst>
                <a:gd name="T0" fmla="*/ 28 w 28"/>
                <a:gd name="T1" fmla="*/ 0 h 269"/>
                <a:gd name="T2" fmla="*/ 28 w 28"/>
                <a:gd name="T3" fmla="*/ 240 h 269"/>
                <a:gd name="T4" fmla="*/ 0 w 28"/>
                <a:gd name="T5" fmla="*/ 269 h 269"/>
                <a:gd name="T6" fmla="*/ 0 w 28"/>
                <a:gd name="T7" fmla="*/ 39 h 269"/>
                <a:gd name="T8" fmla="*/ 28 w 28"/>
                <a:gd name="T9" fmla="*/ 0 h 269"/>
              </a:gdLst>
              <a:ahLst/>
              <a:cxnLst>
                <a:cxn ang="0">
                  <a:pos x="T0" y="T1"/>
                </a:cxn>
                <a:cxn ang="0">
                  <a:pos x="T2" y="T3"/>
                </a:cxn>
                <a:cxn ang="0">
                  <a:pos x="T4" y="T5"/>
                </a:cxn>
                <a:cxn ang="0">
                  <a:pos x="T6" y="T7"/>
                </a:cxn>
                <a:cxn ang="0">
                  <a:pos x="T8" y="T9"/>
                </a:cxn>
              </a:cxnLst>
              <a:rect l="0" t="0" r="r" b="b"/>
              <a:pathLst>
                <a:path w="28" h="269">
                  <a:moveTo>
                    <a:pt x="28" y="0"/>
                  </a:moveTo>
                  <a:lnTo>
                    <a:pt x="28" y="240"/>
                  </a:lnTo>
                  <a:lnTo>
                    <a:pt x="0" y="269"/>
                  </a:lnTo>
                  <a:lnTo>
                    <a:pt x="0" y="39"/>
                  </a:lnTo>
                  <a:lnTo>
                    <a:pt x="28" y="0"/>
                  </a:lnTo>
                  <a:close/>
                </a:path>
              </a:pathLst>
            </a:custGeom>
            <a:solidFill>
              <a:srgbClr val="012D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ṣľiḑé">
              <a:extLst>
                <a:ext uri="{FF2B5EF4-FFF2-40B4-BE49-F238E27FC236}">
                  <a16:creationId xmlns:a16="http://schemas.microsoft.com/office/drawing/2014/main" id="{B3FCA1B6-789B-47CD-904C-5CD486F13A7F}"/>
                </a:ext>
              </a:extLst>
            </p:cNvPr>
            <p:cNvSpPr/>
            <p:nvPr/>
          </p:nvSpPr>
          <p:spPr bwMode="auto">
            <a:xfrm>
              <a:off x="4319588" y="3740151"/>
              <a:ext cx="74613" cy="61913"/>
            </a:xfrm>
            <a:custGeom>
              <a:avLst/>
              <a:gdLst>
                <a:gd name="T0" fmla="*/ 47 w 47"/>
                <a:gd name="T1" fmla="*/ 0 h 39"/>
                <a:gd name="T2" fmla="*/ 19 w 47"/>
                <a:gd name="T3" fmla="*/ 39 h 39"/>
                <a:gd name="T4" fmla="*/ 0 w 47"/>
                <a:gd name="T5" fmla="*/ 0 h 39"/>
                <a:gd name="T6" fmla="*/ 47 w 47"/>
                <a:gd name="T7" fmla="*/ 0 h 39"/>
              </a:gdLst>
              <a:ahLst/>
              <a:cxnLst>
                <a:cxn ang="0">
                  <a:pos x="T0" y="T1"/>
                </a:cxn>
                <a:cxn ang="0">
                  <a:pos x="T2" y="T3"/>
                </a:cxn>
                <a:cxn ang="0">
                  <a:pos x="T4" y="T5"/>
                </a:cxn>
                <a:cxn ang="0">
                  <a:pos x="T6" y="T7"/>
                </a:cxn>
              </a:cxnLst>
              <a:rect l="0" t="0" r="r" b="b"/>
              <a:pathLst>
                <a:path w="47" h="39">
                  <a:moveTo>
                    <a:pt x="47" y="0"/>
                  </a:moveTo>
                  <a:lnTo>
                    <a:pt x="19" y="39"/>
                  </a:lnTo>
                  <a:lnTo>
                    <a:pt x="0" y="0"/>
                  </a:lnTo>
                  <a:lnTo>
                    <a:pt x="47" y="0"/>
                  </a:lnTo>
                  <a:close/>
                </a:path>
              </a:pathLst>
            </a:custGeom>
            <a:solidFill>
              <a:srgbClr val="024F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ïšľïḓe">
              <a:extLst>
                <a:ext uri="{FF2B5EF4-FFF2-40B4-BE49-F238E27FC236}">
                  <a16:creationId xmlns:a16="http://schemas.microsoft.com/office/drawing/2014/main" id="{F00CB497-A4AE-4FAA-BFBD-1F6E6E3AB05F}"/>
                </a:ext>
              </a:extLst>
            </p:cNvPr>
            <p:cNvSpPr/>
            <p:nvPr/>
          </p:nvSpPr>
          <p:spPr bwMode="auto">
            <a:xfrm>
              <a:off x="4319588" y="3740151"/>
              <a:ext cx="30163" cy="427038"/>
            </a:xfrm>
            <a:custGeom>
              <a:avLst/>
              <a:gdLst>
                <a:gd name="T0" fmla="*/ 19 w 19"/>
                <a:gd name="T1" fmla="*/ 39 h 269"/>
                <a:gd name="T2" fmla="*/ 19 w 19"/>
                <a:gd name="T3" fmla="*/ 269 h 269"/>
                <a:gd name="T4" fmla="*/ 0 w 19"/>
                <a:gd name="T5" fmla="*/ 230 h 269"/>
                <a:gd name="T6" fmla="*/ 0 w 19"/>
                <a:gd name="T7" fmla="*/ 0 h 269"/>
                <a:gd name="T8" fmla="*/ 19 w 19"/>
                <a:gd name="T9" fmla="*/ 39 h 269"/>
              </a:gdLst>
              <a:ahLst/>
              <a:cxnLst>
                <a:cxn ang="0">
                  <a:pos x="T0" y="T1"/>
                </a:cxn>
                <a:cxn ang="0">
                  <a:pos x="T2" y="T3"/>
                </a:cxn>
                <a:cxn ang="0">
                  <a:pos x="T4" y="T5"/>
                </a:cxn>
                <a:cxn ang="0">
                  <a:pos x="T6" y="T7"/>
                </a:cxn>
                <a:cxn ang="0">
                  <a:pos x="T8" y="T9"/>
                </a:cxn>
              </a:cxnLst>
              <a:rect l="0" t="0" r="r" b="b"/>
              <a:pathLst>
                <a:path w="19" h="269">
                  <a:moveTo>
                    <a:pt x="19" y="39"/>
                  </a:moveTo>
                  <a:lnTo>
                    <a:pt x="19" y="269"/>
                  </a:lnTo>
                  <a:lnTo>
                    <a:pt x="0" y="230"/>
                  </a:lnTo>
                  <a:lnTo>
                    <a:pt x="0" y="0"/>
                  </a:lnTo>
                  <a:lnTo>
                    <a:pt x="19" y="39"/>
                  </a:lnTo>
                  <a:close/>
                </a:path>
              </a:pathLst>
            </a:custGeom>
            <a:solidFill>
              <a:srgbClr val="0128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ślidê">
              <a:extLst>
                <a:ext uri="{FF2B5EF4-FFF2-40B4-BE49-F238E27FC236}">
                  <a16:creationId xmlns:a16="http://schemas.microsoft.com/office/drawing/2014/main" id="{7160C42B-896F-4A03-B38B-7F26FC401241}"/>
                </a:ext>
              </a:extLst>
            </p:cNvPr>
            <p:cNvSpPr/>
            <p:nvPr/>
          </p:nvSpPr>
          <p:spPr bwMode="auto">
            <a:xfrm>
              <a:off x="4333875" y="3802063"/>
              <a:ext cx="15875" cy="379413"/>
            </a:xfrm>
            <a:custGeom>
              <a:avLst/>
              <a:gdLst>
                <a:gd name="T0" fmla="*/ 10 w 10"/>
                <a:gd name="T1" fmla="*/ 0 h 239"/>
                <a:gd name="T2" fmla="*/ 10 w 10"/>
                <a:gd name="T3" fmla="*/ 230 h 239"/>
                <a:gd name="T4" fmla="*/ 0 w 10"/>
                <a:gd name="T5" fmla="*/ 239 h 239"/>
                <a:gd name="T6" fmla="*/ 0 w 10"/>
                <a:gd name="T7" fmla="*/ 9 h 239"/>
                <a:gd name="T8" fmla="*/ 10 w 10"/>
                <a:gd name="T9" fmla="*/ 0 h 239"/>
              </a:gdLst>
              <a:ahLst/>
              <a:cxnLst>
                <a:cxn ang="0">
                  <a:pos x="T0" y="T1"/>
                </a:cxn>
                <a:cxn ang="0">
                  <a:pos x="T2" y="T3"/>
                </a:cxn>
                <a:cxn ang="0">
                  <a:pos x="T4" y="T5"/>
                </a:cxn>
                <a:cxn ang="0">
                  <a:pos x="T6" y="T7"/>
                </a:cxn>
                <a:cxn ang="0">
                  <a:pos x="T8" y="T9"/>
                </a:cxn>
              </a:cxnLst>
              <a:rect l="0" t="0" r="r" b="b"/>
              <a:pathLst>
                <a:path w="10" h="239">
                  <a:moveTo>
                    <a:pt x="10" y="0"/>
                  </a:moveTo>
                  <a:lnTo>
                    <a:pt x="10" y="230"/>
                  </a:lnTo>
                  <a:lnTo>
                    <a:pt x="0" y="239"/>
                  </a:lnTo>
                  <a:lnTo>
                    <a:pt x="0" y="9"/>
                  </a:lnTo>
                  <a:lnTo>
                    <a:pt x="10" y="0"/>
                  </a:lnTo>
                  <a:close/>
                </a:path>
              </a:pathLst>
            </a:custGeom>
            <a:solidFill>
              <a:srgbClr val="012D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ḷîdê">
              <a:extLst>
                <a:ext uri="{FF2B5EF4-FFF2-40B4-BE49-F238E27FC236}">
                  <a16:creationId xmlns:a16="http://schemas.microsoft.com/office/drawing/2014/main" id="{F9A72A2E-FA76-4979-A2D5-E1687A80B57E}"/>
                </a:ext>
              </a:extLst>
            </p:cNvPr>
            <p:cNvSpPr/>
            <p:nvPr/>
          </p:nvSpPr>
          <p:spPr bwMode="auto">
            <a:xfrm>
              <a:off x="3667125" y="2995613"/>
              <a:ext cx="423863" cy="1231900"/>
            </a:xfrm>
            <a:custGeom>
              <a:avLst/>
              <a:gdLst>
                <a:gd name="T0" fmla="*/ 267 w 267"/>
                <a:gd name="T1" fmla="*/ 546 h 776"/>
                <a:gd name="T2" fmla="*/ 267 w 267"/>
                <a:gd name="T3" fmla="*/ 776 h 776"/>
                <a:gd name="T4" fmla="*/ 0 w 267"/>
                <a:gd name="T5" fmla="*/ 230 h 776"/>
                <a:gd name="T6" fmla="*/ 9 w 267"/>
                <a:gd name="T7" fmla="*/ 0 h 776"/>
                <a:gd name="T8" fmla="*/ 267 w 267"/>
                <a:gd name="T9" fmla="*/ 546 h 776"/>
              </a:gdLst>
              <a:ahLst/>
              <a:cxnLst>
                <a:cxn ang="0">
                  <a:pos x="T0" y="T1"/>
                </a:cxn>
                <a:cxn ang="0">
                  <a:pos x="T2" y="T3"/>
                </a:cxn>
                <a:cxn ang="0">
                  <a:pos x="T4" y="T5"/>
                </a:cxn>
                <a:cxn ang="0">
                  <a:pos x="T6" y="T7"/>
                </a:cxn>
                <a:cxn ang="0">
                  <a:pos x="T8" y="T9"/>
                </a:cxn>
              </a:cxnLst>
              <a:rect l="0" t="0" r="r" b="b"/>
              <a:pathLst>
                <a:path w="267" h="776">
                  <a:moveTo>
                    <a:pt x="267" y="546"/>
                  </a:moveTo>
                  <a:lnTo>
                    <a:pt x="267" y="776"/>
                  </a:lnTo>
                  <a:lnTo>
                    <a:pt x="0" y="230"/>
                  </a:lnTo>
                  <a:lnTo>
                    <a:pt x="9" y="0"/>
                  </a:lnTo>
                  <a:lnTo>
                    <a:pt x="267" y="546"/>
                  </a:lnTo>
                  <a:close/>
                </a:path>
              </a:pathLst>
            </a:custGeom>
            <a:solidFill>
              <a:srgbClr val="0128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s1îďê">
              <a:extLst>
                <a:ext uri="{FF2B5EF4-FFF2-40B4-BE49-F238E27FC236}">
                  <a16:creationId xmlns:a16="http://schemas.microsoft.com/office/drawing/2014/main" id="{2874BBCD-5A94-4D20-8BA6-EE1083CDE0EC}"/>
                </a:ext>
              </a:extLst>
            </p:cNvPr>
            <p:cNvSpPr/>
            <p:nvPr/>
          </p:nvSpPr>
          <p:spPr bwMode="auto">
            <a:xfrm>
              <a:off x="4090988" y="3862388"/>
              <a:ext cx="228600" cy="411163"/>
            </a:xfrm>
            <a:custGeom>
              <a:avLst/>
              <a:gdLst>
                <a:gd name="T0" fmla="*/ 15 w 15"/>
                <a:gd name="T1" fmla="*/ 1 h 27"/>
                <a:gd name="T2" fmla="*/ 15 w 15"/>
                <a:gd name="T3" fmla="*/ 26 h 27"/>
                <a:gd name="T4" fmla="*/ 11 w 15"/>
                <a:gd name="T5" fmla="*/ 27 h 27"/>
                <a:gd name="T6" fmla="*/ 8 w 15"/>
                <a:gd name="T7" fmla="*/ 27 h 27"/>
                <a:gd name="T8" fmla="*/ 3 w 15"/>
                <a:gd name="T9" fmla="*/ 26 h 27"/>
                <a:gd name="T10" fmla="*/ 2 w 15"/>
                <a:gd name="T11" fmla="*/ 25 h 27"/>
                <a:gd name="T12" fmla="*/ 0 w 15"/>
                <a:gd name="T13" fmla="*/ 24 h 27"/>
                <a:gd name="T14" fmla="*/ 0 w 15"/>
                <a:gd name="T15" fmla="*/ 0 h 27"/>
                <a:gd name="T16" fmla="*/ 2 w 15"/>
                <a:gd name="T17" fmla="*/ 1 h 27"/>
                <a:gd name="T18" fmla="*/ 3 w 15"/>
                <a:gd name="T19" fmla="*/ 2 h 27"/>
                <a:gd name="T20" fmla="*/ 8 w 15"/>
                <a:gd name="T21" fmla="*/ 3 h 27"/>
                <a:gd name="T22" fmla="*/ 11 w 15"/>
                <a:gd name="T23" fmla="*/ 3 h 27"/>
                <a:gd name="T24" fmla="*/ 15 w 15"/>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7">
                  <a:moveTo>
                    <a:pt x="15" y="1"/>
                  </a:moveTo>
                  <a:cubicBezTo>
                    <a:pt x="15" y="26"/>
                    <a:pt x="15" y="26"/>
                    <a:pt x="15" y="26"/>
                  </a:cubicBezTo>
                  <a:cubicBezTo>
                    <a:pt x="14" y="26"/>
                    <a:pt x="13" y="27"/>
                    <a:pt x="11" y="27"/>
                  </a:cubicBezTo>
                  <a:cubicBezTo>
                    <a:pt x="10" y="27"/>
                    <a:pt x="9" y="27"/>
                    <a:pt x="8" y="27"/>
                  </a:cubicBezTo>
                  <a:cubicBezTo>
                    <a:pt x="6" y="27"/>
                    <a:pt x="4" y="27"/>
                    <a:pt x="3" y="26"/>
                  </a:cubicBezTo>
                  <a:cubicBezTo>
                    <a:pt x="2" y="26"/>
                    <a:pt x="2" y="26"/>
                    <a:pt x="2" y="25"/>
                  </a:cubicBezTo>
                  <a:cubicBezTo>
                    <a:pt x="1" y="25"/>
                    <a:pt x="1" y="24"/>
                    <a:pt x="0" y="24"/>
                  </a:cubicBezTo>
                  <a:cubicBezTo>
                    <a:pt x="0" y="0"/>
                    <a:pt x="0" y="0"/>
                    <a:pt x="0" y="0"/>
                  </a:cubicBezTo>
                  <a:cubicBezTo>
                    <a:pt x="1" y="0"/>
                    <a:pt x="1" y="1"/>
                    <a:pt x="2" y="1"/>
                  </a:cubicBezTo>
                  <a:cubicBezTo>
                    <a:pt x="2" y="1"/>
                    <a:pt x="2" y="2"/>
                    <a:pt x="3" y="2"/>
                  </a:cubicBezTo>
                  <a:cubicBezTo>
                    <a:pt x="4" y="3"/>
                    <a:pt x="6" y="3"/>
                    <a:pt x="8" y="3"/>
                  </a:cubicBezTo>
                  <a:cubicBezTo>
                    <a:pt x="9" y="3"/>
                    <a:pt x="10" y="3"/>
                    <a:pt x="11" y="3"/>
                  </a:cubicBezTo>
                  <a:cubicBezTo>
                    <a:pt x="13" y="3"/>
                    <a:pt x="14" y="2"/>
                    <a:pt x="15" y="1"/>
                  </a:cubicBezTo>
                  <a:close/>
                </a:path>
              </a:pathLst>
            </a:custGeom>
            <a:solidFill>
              <a:srgbClr val="01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şḻîḍê">
              <a:extLst>
                <a:ext uri="{FF2B5EF4-FFF2-40B4-BE49-F238E27FC236}">
                  <a16:creationId xmlns:a16="http://schemas.microsoft.com/office/drawing/2014/main" id="{65124EE4-8408-4A89-A2EC-B65DB38D731A}"/>
                </a:ext>
              </a:extLst>
            </p:cNvPr>
            <p:cNvSpPr/>
            <p:nvPr/>
          </p:nvSpPr>
          <p:spPr bwMode="auto">
            <a:xfrm>
              <a:off x="4562475" y="3117851"/>
              <a:ext cx="773113" cy="1139825"/>
            </a:xfrm>
            <a:custGeom>
              <a:avLst/>
              <a:gdLst>
                <a:gd name="T0" fmla="*/ 487 w 487"/>
                <a:gd name="T1" fmla="*/ 0 h 718"/>
                <a:gd name="T2" fmla="*/ 487 w 487"/>
                <a:gd name="T3" fmla="*/ 230 h 718"/>
                <a:gd name="T4" fmla="*/ 0 w 487"/>
                <a:gd name="T5" fmla="*/ 718 h 718"/>
                <a:gd name="T6" fmla="*/ 0 w 487"/>
                <a:gd name="T7" fmla="*/ 488 h 718"/>
                <a:gd name="T8" fmla="*/ 487 w 487"/>
                <a:gd name="T9" fmla="*/ 0 h 718"/>
              </a:gdLst>
              <a:ahLst/>
              <a:cxnLst>
                <a:cxn ang="0">
                  <a:pos x="T0" y="T1"/>
                </a:cxn>
                <a:cxn ang="0">
                  <a:pos x="T2" y="T3"/>
                </a:cxn>
                <a:cxn ang="0">
                  <a:pos x="T4" y="T5"/>
                </a:cxn>
                <a:cxn ang="0">
                  <a:pos x="T6" y="T7"/>
                </a:cxn>
                <a:cxn ang="0">
                  <a:pos x="T8" y="T9"/>
                </a:cxn>
              </a:cxnLst>
              <a:rect l="0" t="0" r="r" b="b"/>
              <a:pathLst>
                <a:path w="487" h="718">
                  <a:moveTo>
                    <a:pt x="487" y="0"/>
                  </a:moveTo>
                  <a:lnTo>
                    <a:pt x="487" y="230"/>
                  </a:lnTo>
                  <a:lnTo>
                    <a:pt x="0" y="718"/>
                  </a:lnTo>
                  <a:lnTo>
                    <a:pt x="0" y="488"/>
                  </a:lnTo>
                  <a:lnTo>
                    <a:pt x="487" y="0"/>
                  </a:lnTo>
                  <a:close/>
                </a:path>
              </a:pathLst>
            </a:custGeom>
            <a:solidFill>
              <a:srgbClr val="012D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ľïde">
              <a:extLst>
                <a:ext uri="{FF2B5EF4-FFF2-40B4-BE49-F238E27FC236}">
                  <a16:creationId xmlns:a16="http://schemas.microsoft.com/office/drawing/2014/main" id="{0219B2C4-FCBD-4751-91F7-C515C681BE6E}"/>
                </a:ext>
              </a:extLst>
            </p:cNvPr>
            <p:cNvSpPr/>
            <p:nvPr/>
          </p:nvSpPr>
          <p:spPr bwMode="auto">
            <a:xfrm>
              <a:off x="4090988" y="3862388"/>
              <a:ext cx="228600" cy="411163"/>
            </a:xfrm>
            <a:custGeom>
              <a:avLst/>
              <a:gdLst>
                <a:gd name="T0" fmla="*/ 15 w 15"/>
                <a:gd name="T1" fmla="*/ 1 h 27"/>
                <a:gd name="T2" fmla="*/ 15 w 15"/>
                <a:gd name="T3" fmla="*/ 26 h 27"/>
                <a:gd name="T4" fmla="*/ 11 w 15"/>
                <a:gd name="T5" fmla="*/ 27 h 27"/>
                <a:gd name="T6" fmla="*/ 8 w 15"/>
                <a:gd name="T7" fmla="*/ 27 h 27"/>
                <a:gd name="T8" fmla="*/ 3 w 15"/>
                <a:gd name="T9" fmla="*/ 26 h 27"/>
                <a:gd name="T10" fmla="*/ 2 w 15"/>
                <a:gd name="T11" fmla="*/ 25 h 27"/>
                <a:gd name="T12" fmla="*/ 0 w 15"/>
                <a:gd name="T13" fmla="*/ 24 h 27"/>
                <a:gd name="T14" fmla="*/ 0 w 15"/>
                <a:gd name="T15" fmla="*/ 0 h 27"/>
                <a:gd name="T16" fmla="*/ 2 w 15"/>
                <a:gd name="T17" fmla="*/ 1 h 27"/>
                <a:gd name="T18" fmla="*/ 3 w 15"/>
                <a:gd name="T19" fmla="*/ 2 h 27"/>
                <a:gd name="T20" fmla="*/ 8 w 15"/>
                <a:gd name="T21" fmla="*/ 3 h 27"/>
                <a:gd name="T22" fmla="*/ 11 w 15"/>
                <a:gd name="T23" fmla="*/ 3 h 27"/>
                <a:gd name="T24" fmla="*/ 15 w 15"/>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7">
                  <a:moveTo>
                    <a:pt x="15" y="1"/>
                  </a:moveTo>
                  <a:cubicBezTo>
                    <a:pt x="15" y="26"/>
                    <a:pt x="15" y="26"/>
                    <a:pt x="15" y="26"/>
                  </a:cubicBezTo>
                  <a:cubicBezTo>
                    <a:pt x="14" y="26"/>
                    <a:pt x="13" y="27"/>
                    <a:pt x="11" y="27"/>
                  </a:cubicBezTo>
                  <a:cubicBezTo>
                    <a:pt x="10" y="27"/>
                    <a:pt x="9" y="27"/>
                    <a:pt x="8" y="27"/>
                  </a:cubicBezTo>
                  <a:cubicBezTo>
                    <a:pt x="6" y="27"/>
                    <a:pt x="4" y="27"/>
                    <a:pt x="3" y="26"/>
                  </a:cubicBezTo>
                  <a:cubicBezTo>
                    <a:pt x="2" y="26"/>
                    <a:pt x="2" y="26"/>
                    <a:pt x="2" y="25"/>
                  </a:cubicBezTo>
                  <a:cubicBezTo>
                    <a:pt x="1" y="25"/>
                    <a:pt x="1" y="24"/>
                    <a:pt x="0" y="24"/>
                  </a:cubicBezTo>
                  <a:cubicBezTo>
                    <a:pt x="0" y="0"/>
                    <a:pt x="0" y="0"/>
                    <a:pt x="0" y="0"/>
                  </a:cubicBezTo>
                  <a:cubicBezTo>
                    <a:pt x="1" y="0"/>
                    <a:pt x="1" y="1"/>
                    <a:pt x="2" y="1"/>
                  </a:cubicBezTo>
                  <a:cubicBezTo>
                    <a:pt x="2" y="1"/>
                    <a:pt x="2" y="2"/>
                    <a:pt x="3" y="2"/>
                  </a:cubicBezTo>
                  <a:cubicBezTo>
                    <a:pt x="4" y="3"/>
                    <a:pt x="6" y="3"/>
                    <a:pt x="8" y="3"/>
                  </a:cubicBezTo>
                  <a:cubicBezTo>
                    <a:pt x="9" y="3"/>
                    <a:pt x="10" y="3"/>
                    <a:pt x="11" y="3"/>
                  </a:cubicBezTo>
                  <a:cubicBezTo>
                    <a:pt x="13" y="3"/>
                    <a:pt x="14" y="2"/>
                    <a:pt x="15" y="1"/>
                  </a:cubicBezTo>
                  <a:close/>
                </a:path>
              </a:pathLst>
            </a:custGeom>
            <a:solidFill>
              <a:srgbClr val="01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íśļiḓe">
              <a:extLst>
                <a:ext uri="{FF2B5EF4-FFF2-40B4-BE49-F238E27FC236}">
                  <a16:creationId xmlns:a16="http://schemas.microsoft.com/office/drawing/2014/main" id="{2C432D6F-51A9-41B3-AC3A-28D8C5582609}"/>
                </a:ext>
              </a:extLst>
            </p:cNvPr>
            <p:cNvSpPr/>
            <p:nvPr/>
          </p:nvSpPr>
          <p:spPr bwMode="auto">
            <a:xfrm>
              <a:off x="4303713" y="3846513"/>
              <a:ext cx="258763" cy="457200"/>
            </a:xfrm>
            <a:custGeom>
              <a:avLst/>
              <a:gdLst>
                <a:gd name="T0" fmla="*/ 17 w 17"/>
                <a:gd name="T1" fmla="*/ 3 h 30"/>
                <a:gd name="T2" fmla="*/ 17 w 17"/>
                <a:gd name="T3" fmla="*/ 27 h 30"/>
                <a:gd name="T4" fmla="*/ 15 w 17"/>
                <a:gd name="T5" fmla="*/ 28 h 30"/>
                <a:gd name="T6" fmla="*/ 8 w 17"/>
                <a:gd name="T7" fmla="*/ 29 h 30"/>
                <a:gd name="T8" fmla="*/ 5 w 17"/>
                <a:gd name="T9" fmla="*/ 29 h 30"/>
                <a:gd name="T10" fmla="*/ 3 w 17"/>
                <a:gd name="T11" fmla="*/ 28 h 30"/>
                <a:gd name="T12" fmla="*/ 1 w 17"/>
                <a:gd name="T13" fmla="*/ 27 h 30"/>
                <a:gd name="T14" fmla="*/ 0 w 17"/>
                <a:gd name="T15" fmla="*/ 24 h 30"/>
                <a:gd name="T16" fmla="*/ 1 w 17"/>
                <a:gd name="T17" fmla="*/ 0 h 30"/>
                <a:gd name="T18" fmla="*/ 1 w 17"/>
                <a:gd name="T19" fmla="*/ 2 h 30"/>
                <a:gd name="T20" fmla="*/ 3 w 17"/>
                <a:gd name="T21" fmla="*/ 4 h 30"/>
                <a:gd name="T22" fmla="*/ 5 w 17"/>
                <a:gd name="T23" fmla="*/ 5 h 30"/>
                <a:gd name="T24" fmla="*/ 8 w 17"/>
                <a:gd name="T25" fmla="*/ 5 h 30"/>
                <a:gd name="T26" fmla="*/ 15 w 17"/>
                <a:gd name="T27" fmla="*/ 4 h 30"/>
                <a:gd name="T28" fmla="*/ 17 w 17"/>
                <a:gd name="T2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0">
                  <a:moveTo>
                    <a:pt x="17" y="3"/>
                  </a:moveTo>
                  <a:cubicBezTo>
                    <a:pt x="17" y="27"/>
                    <a:pt x="17" y="27"/>
                    <a:pt x="17" y="27"/>
                  </a:cubicBezTo>
                  <a:cubicBezTo>
                    <a:pt x="16" y="28"/>
                    <a:pt x="15" y="28"/>
                    <a:pt x="15" y="28"/>
                  </a:cubicBezTo>
                  <a:cubicBezTo>
                    <a:pt x="13" y="29"/>
                    <a:pt x="10" y="30"/>
                    <a:pt x="8" y="29"/>
                  </a:cubicBezTo>
                  <a:cubicBezTo>
                    <a:pt x="7" y="29"/>
                    <a:pt x="6" y="29"/>
                    <a:pt x="5" y="29"/>
                  </a:cubicBezTo>
                  <a:cubicBezTo>
                    <a:pt x="4" y="29"/>
                    <a:pt x="4" y="28"/>
                    <a:pt x="3" y="28"/>
                  </a:cubicBezTo>
                  <a:cubicBezTo>
                    <a:pt x="2" y="28"/>
                    <a:pt x="2" y="27"/>
                    <a:pt x="1" y="27"/>
                  </a:cubicBezTo>
                  <a:cubicBezTo>
                    <a:pt x="1" y="26"/>
                    <a:pt x="0" y="25"/>
                    <a:pt x="0" y="24"/>
                  </a:cubicBezTo>
                  <a:cubicBezTo>
                    <a:pt x="1" y="0"/>
                    <a:pt x="1" y="0"/>
                    <a:pt x="1" y="0"/>
                  </a:cubicBezTo>
                  <a:cubicBezTo>
                    <a:pt x="1" y="1"/>
                    <a:pt x="1" y="2"/>
                    <a:pt x="1" y="2"/>
                  </a:cubicBezTo>
                  <a:cubicBezTo>
                    <a:pt x="2" y="3"/>
                    <a:pt x="2" y="3"/>
                    <a:pt x="3" y="4"/>
                  </a:cubicBezTo>
                  <a:cubicBezTo>
                    <a:pt x="4" y="4"/>
                    <a:pt x="4" y="4"/>
                    <a:pt x="5" y="5"/>
                  </a:cubicBezTo>
                  <a:cubicBezTo>
                    <a:pt x="6" y="5"/>
                    <a:pt x="7" y="5"/>
                    <a:pt x="8" y="5"/>
                  </a:cubicBezTo>
                  <a:cubicBezTo>
                    <a:pt x="11" y="5"/>
                    <a:pt x="13" y="5"/>
                    <a:pt x="15" y="4"/>
                  </a:cubicBezTo>
                  <a:cubicBezTo>
                    <a:pt x="16" y="4"/>
                    <a:pt x="16" y="3"/>
                    <a:pt x="17" y="3"/>
                  </a:cubicBezTo>
                  <a:close/>
                </a:path>
              </a:pathLst>
            </a:custGeom>
            <a:solidFill>
              <a:srgbClr val="01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ṩḻïďé">
              <a:extLst>
                <a:ext uri="{FF2B5EF4-FFF2-40B4-BE49-F238E27FC236}">
                  <a16:creationId xmlns:a16="http://schemas.microsoft.com/office/drawing/2014/main" id="{80F92A9F-785A-45D8-B832-2AD529EC91F2}"/>
                </a:ext>
              </a:extLst>
            </p:cNvPr>
            <p:cNvSpPr/>
            <p:nvPr/>
          </p:nvSpPr>
          <p:spPr bwMode="auto">
            <a:xfrm>
              <a:off x="3667125" y="1779588"/>
              <a:ext cx="682625" cy="2128838"/>
            </a:xfrm>
            <a:custGeom>
              <a:avLst/>
              <a:gdLst>
                <a:gd name="T0" fmla="*/ 34 w 45"/>
                <a:gd name="T1" fmla="*/ 3 h 140"/>
                <a:gd name="T2" fmla="*/ 33 w 45"/>
                <a:gd name="T3" fmla="*/ 9 h 140"/>
                <a:gd name="T4" fmla="*/ 27 w 45"/>
                <a:gd name="T5" fmla="*/ 38 h 140"/>
                <a:gd name="T6" fmla="*/ 20 w 45"/>
                <a:gd name="T7" fmla="*/ 69 h 140"/>
                <a:gd name="T8" fmla="*/ 18 w 45"/>
                <a:gd name="T9" fmla="*/ 78 h 140"/>
                <a:gd name="T10" fmla="*/ 20 w 45"/>
                <a:gd name="T11" fmla="*/ 82 h 140"/>
                <a:gd name="T12" fmla="*/ 43 w 45"/>
                <a:gd name="T13" fmla="*/ 129 h 140"/>
                <a:gd name="T14" fmla="*/ 45 w 45"/>
                <a:gd name="T15" fmla="*/ 133 h 140"/>
                <a:gd name="T16" fmla="*/ 44 w 45"/>
                <a:gd name="T17" fmla="*/ 134 h 140"/>
                <a:gd name="T18" fmla="*/ 43 w 45"/>
                <a:gd name="T19" fmla="*/ 138 h 140"/>
                <a:gd name="T20" fmla="*/ 39 w 45"/>
                <a:gd name="T21" fmla="*/ 140 h 140"/>
                <a:gd name="T22" fmla="*/ 36 w 45"/>
                <a:gd name="T23" fmla="*/ 140 h 140"/>
                <a:gd name="T24" fmla="*/ 31 w 45"/>
                <a:gd name="T25" fmla="*/ 139 h 140"/>
                <a:gd name="T26" fmla="*/ 30 w 45"/>
                <a:gd name="T27" fmla="*/ 138 h 140"/>
                <a:gd name="T28" fmla="*/ 28 w 45"/>
                <a:gd name="T29" fmla="*/ 137 h 140"/>
                <a:gd name="T30" fmla="*/ 1 w 45"/>
                <a:gd name="T31" fmla="*/ 80 h 140"/>
                <a:gd name="T32" fmla="*/ 0 w 45"/>
                <a:gd name="T33" fmla="*/ 78 h 140"/>
                <a:gd name="T34" fmla="*/ 17 w 45"/>
                <a:gd name="T35" fmla="*/ 0 h 140"/>
                <a:gd name="T36" fmla="*/ 34 w 45"/>
                <a:gd name="T37" fmla="*/ 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40">
                  <a:moveTo>
                    <a:pt x="34" y="3"/>
                  </a:moveTo>
                  <a:cubicBezTo>
                    <a:pt x="34" y="5"/>
                    <a:pt x="33" y="7"/>
                    <a:pt x="33" y="9"/>
                  </a:cubicBezTo>
                  <a:cubicBezTo>
                    <a:pt x="32" y="16"/>
                    <a:pt x="29" y="26"/>
                    <a:pt x="27" y="38"/>
                  </a:cubicBezTo>
                  <a:cubicBezTo>
                    <a:pt x="24" y="50"/>
                    <a:pt x="21" y="62"/>
                    <a:pt x="20" y="69"/>
                  </a:cubicBezTo>
                  <a:cubicBezTo>
                    <a:pt x="19" y="73"/>
                    <a:pt x="18" y="76"/>
                    <a:pt x="18" y="78"/>
                  </a:cubicBezTo>
                  <a:cubicBezTo>
                    <a:pt x="20" y="82"/>
                    <a:pt x="20" y="82"/>
                    <a:pt x="20" y="82"/>
                  </a:cubicBezTo>
                  <a:cubicBezTo>
                    <a:pt x="43" y="129"/>
                    <a:pt x="43" y="129"/>
                    <a:pt x="43" y="129"/>
                  </a:cubicBezTo>
                  <a:cubicBezTo>
                    <a:pt x="45" y="133"/>
                    <a:pt x="45" y="133"/>
                    <a:pt x="45" y="133"/>
                  </a:cubicBezTo>
                  <a:cubicBezTo>
                    <a:pt x="44" y="134"/>
                    <a:pt x="44" y="134"/>
                    <a:pt x="44" y="134"/>
                  </a:cubicBezTo>
                  <a:cubicBezTo>
                    <a:pt x="42" y="135"/>
                    <a:pt x="42" y="137"/>
                    <a:pt x="43" y="138"/>
                  </a:cubicBezTo>
                  <a:cubicBezTo>
                    <a:pt x="42" y="139"/>
                    <a:pt x="41" y="140"/>
                    <a:pt x="39" y="140"/>
                  </a:cubicBezTo>
                  <a:cubicBezTo>
                    <a:pt x="38" y="140"/>
                    <a:pt x="37" y="140"/>
                    <a:pt x="36" y="140"/>
                  </a:cubicBezTo>
                  <a:cubicBezTo>
                    <a:pt x="34" y="140"/>
                    <a:pt x="32" y="140"/>
                    <a:pt x="31" y="139"/>
                  </a:cubicBezTo>
                  <a:cubicBezTo>
                    <a:pt x="30" y="139"/>
                    <a:pt x="30" y="138"/>
                    <a:pt x="30" y="138"/>
                  </a:cubicBezTo>
                  <a:cubicBezTo>
                    <a:pt x="29" y="138"/>
                    <a:pt x="29" y="137"/>
                    <a:pt x="28" y="137"/>
                  </a:cubicBezTo>
                  <a:cubicBezTo>
                    <a:pt x="1" y="80"/>
                    <a:pt x="1" y="80"/>
                    <a:pt x="1" y="80"/>
                  </a:cubicBezTo>
                  <a:cubicBezTo>
                    <a:pt x="0" y="79"/>
                    <a:pt x="0" y="78"/>
                    <a:pt x="0" y="78"/>
                  </a:cubicBezTo>
                  <a:cubicBezTo>
                    <a:pt x="6" y="53"/>
                    <a:pt x="15" y="14"/>
                    <a:pt x="17" y="0"/>
                  </a:cubicBezTo>
                  <a:cubicBezTo>
                    <a:pt x="23" y="1"/>
                    <a:pt x="29" y="2"/>
                    <a:pt x="34" y="3"/>
                  </a:cubicBezTo>
                  <a:close/>
                </a:path>
              </a:pathLst>
            </a:custGeom>
            <a:solidFill>
              <a:srgbClr val="024F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ṧļíḍè">
              <a:extLst>
                <a:ext uri="{FF2B5EF4-FFF2-40B4-BE49-F238E27FC236}">
                  <a16:creationId xmlns:a16="http://schemas.microsoft.com/office/drawing/2014/main" id="{06EE19A4-D03A-4A95-8AB6-FE7BC13108E6}"/>
                </a:ext>
              </a:extLst>
            </p:cNvPr>
            <p:cNvSpPr/>
            <p:nvPr/>
          </p:nvSpPr>
          <p:spPr bwMode="auto">
            <a:xfrm>
              <a:off x="4303713" y="1916113"/>
              <a:ext cx="1304925" cy="2006600"/>
            </a:xfrm>
            <a:custGeom>
              <a:avLst/>
              <a:gdLst>
                <a:gd name="T0" fmla="*/ 86 w 86"/>
                <a:gd name="T1" fmla="*/ 0 h 132"/>
                <a:gd name="T2" fmla="*/ 69 w 86"/>
                <a:gd name="T3" fmla="*/ 77 h 132"/>
                <a:gd name="T4" fmla="*/ 68 w 86"/>
                <a:gd name="T5" fmla="*/ 79 h 132"/>
                <a:gd name="T6" fmla="*/ 17 w 86"/>
                <a:gd name="T7" fmla="*/ 130 h 132"/>
                <a:gd name="T8" fmla="*/ 15 w 86"/>
                <a:gd name="T9" fmla="*/ 131 h 132"/>
                <a:gd name="T10" fmla="*/ 8 w 86"/>
                <a:gd name="T11" fmla="*/ 132 h 132"/>
                <a:gd name="T12" fmla="*/ 5 w 86"/>
                <a:gd name="T13" fmla="*/ 132 h 132"/>
                <a:gd name="T14" fmla="*/ 3 w 86"/>
                <a:gd name="T15" fmla="*/ 131 h 132"/>
                <a:gd name="T16" fmla="*/ 1 w 86"/>
                <a:gd name="T17" fmla="*/ 129 h 132"/>
                <a:gd name="T18" fmla="*/ 2 w 86"/>
                <a:gd name="T19" fmla="*/ 125 h 132"/>
                <a:gd name="T20" fmla="*/ 3 w 86"/>
                <a:gd name="T21" fmla="*/ 124 h 132"/>
                <a:gd name="T22" fmla="*/ 6 w 86"/>
                <a:gd name="T23" fmla="*/ 120 h 132"/>
                <a:gd name="T24" fmla="*/ 49 w 86"/>
                <a:gd name="T25" fmla="*/ 78 h 132"/>
                <a:gd name="T26" fmla="*/ 52 w 86"/>
                <a:gd name="T27" fmla="*/ 75 h 132"/>
                <a:gd name="T28" fmla="*/ 54 w 86"/>
                <a:gd name="T29" fmla="*/ 66 h 132"/>
                <a:gd name="T30" fmla="*/ 60 w 86"/>
                <a:gd name="T31" fmla="*/ 34 h 132"/>
                <a:gd name="T32" fmla="*/ 67 w 86"/>
                <a:gd name="T33" fmla="*/ 6 h 132"/>
                <a:gd name="T34" fmla="*/ 68 w 86"/>
                <a:gd name="T35" fmla="*/ 0 h 132"/>
                <a:gd name="T36" fmla="*/ 86 w 86"/>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32">
                  <a:moveTo>
                    <a:pt x="86" y="0"/>
                  </a:moveTo>
                  <a:cubicBezTo>
                    <a:pt x="82" y="13"/>
                    <a:pt x="74" y="52"/>
                    <a:pt x="69" y="77"/>
                  </a:cubicBezTo>
                  <a:cubicBezTo>
                    <a:pt x="69" y="77"/>
                    <a:pt x="69" y="78"/>
                    <a:pt x="68" y="79"/>
                  </a:cubicBezTo>
                  <a:cubicBezTo>
                    <a:pt x="17" y="130"/>
                    <a:pt x="17" y="130"/>
                    <a:pt x="17" y="130"/>
                  </a:cubicBezTo>
                  <a:cubicBezTo>
                    <a:pt x="16" y="130"/>
                    <a:pt x="16" y="131"/>
                    <a:pt x="15" y="131"/>
                  </a:cubicBezTo>
                  <a:cubicBezTo>
                    <a:pt x="13" y="132"/>
                    <a:pt x="11" y="132"/>
                    <a:pt x="8" y="132"/>
                  </a:cubicBezTo>
                  <a:cubicBezTo>
                    <a:pt x="7" y="132"/>
                    <a:pt x="6" y="132"/>
                    <a:pt x="5" y="132"/>
                  </a:cubicBezTo>
                  <a:cubicBezTo>
                    <a:pt x="4" y="131"/>
                    <a:pt x="4" y="131"/>
                    <a:pt x="3" y="131"/>
                  </a:cubicBezTo>
                  <a:cubicBezTo>
                    <a:pt x="2" y="130"/>
                    <a:pt x="2" y="130"/>
                    <a:pt x="1" y="129"/>
                  </a:cubicBezTo>
                  <a:cubicBezTo>
                    <a:pt x="0" y="128"/>
                    <a:pt x="0" y="126"/>
                    <a:pt x="2" y="125"/>
                  </a:cubicBezTo>
                  <a:cubicBezTo>
                    <a:pt x="3" y="124"/>
                    <a:pt x="3" y="124"/>
                    <a:pt x="3" y="124"/>
                  </a:cubicBezTo>
                  <a:cubicBezTo>
                    <a:pt x="6" y="120"/>
                    <a:pt x="6" y="120"/>
                    <a:pt x="6" y="120"/>
                  </a:cubicBezTo>
                  <a:cubicBezTo>
                    <a:pt x="49" y="78"/>
                    <a:pt x="49" y="78"/>
                    <a:pt x="49" y="78"/>
                  </a:cubicBezTo>
                  <a:cubicBezTo>
                    <a:pt x="52" y="75"/>
                    <a:pt x="52" y="75"/>
                    <a:pt x="52" y="75"/>
                  </a:cubicBezTo>
                  <a:cubicBezTo>
                    <a:pt x="52" y="73"/>
                    <a:pt x="53" y="70"/>
                    <a:pt x="54" y="66"/>
                  </a:cubicBezTo>
                  <a:cubicBezTo>
                    <a:pt x="55" y="58"/>
                    <a:pt x="58" y="46"/>
                    <a:pt x="60" y="34"/>
                  </a:cubicBezTo>
                  <a:cubicBezTo>
                    <a:pt x="63" y="23"/>
                    <a:pt x="65" y="13"/>
                    <a:pt x="67" y="6"/>
                  </a:cubicBezTo>
                  <a:cubicBezTo>
                    <a:pt x="67" y="4"/>
                    <a:pt x="68" y="1"/>
                    <a:pt x="68" y="0"/>
                  </a:cubicBezTo>
                  <a:cubicBezTo>
                    <a:pt x="74" y="0"/>
                    <a:pt x="80" y="0"/>
                    <a:pt x="86" y="0"/>
                  </a:cubicBezTo>
                  <a:close/>
                </a:path>
              </a:pathLst>
            </a:custGeom>
            <a:solidFill>
              <a:srgbClr val="024F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ś1îḋê">
              <a:extLst>
                <a:ext uri="{FF2B5EF4-FFF2-40B4-BE49-F238E27FC236}">
                  <a16:creationId xmlns:a16="http://schemas.microsoft.com/office/drawing/2014/main" id="{64615449-D5D4-4D90-970C-196DCB050FAE}"/>
                </a:ext>
              </a:extLst>
            </p:cNvPr>
            <p:cNvSpPr/>
            <p:nvPr/>
          </p:nvSpPr>
          <p:spPr bwMode="auto">
            <a:xfrm>
              <a:off x="4319588" y="3908426"/>
              <a:ext cx="212725" cy="1352550"/>
            </a:xfrm>
            <a:custGeom>
              <a:avLst/>
              <a:gdLst>
                <a:gd name="T0" fmla="*/ 134 w 134"/>
                <a:gd name="T1" fmla="*/ 0 h 852"/>
                <a:gd name="T2" fmla="*/ 134 w 134"/>
                <a:gd name="T3" fmla="*/ 230 h 852"/>
                <a:gd name="T4" fmla="*/ 0 w 134"/>
                <a:gd name="T5" fmla="*/ 852 h 852"/>
                <a:gd name="T6" fmla="*/ 0 w 134"/>
                <a:gd name="T7" fmla="*/ 622 h 852"/>
                <a:gd name="T8" fmla="*/ 134 w 134"/>
                <a:gd name="T9" fmla="*/ 0 h 852"/>
              </a:gdLst>
              <a:ahLst/>
              <a:cxnLst>
                <a:cxn ang="0">
                  <a:pos x="T0" y="T1"/>
                </a:cxn>
                <a:cxn ang="0">
                  <a:pos x="T2" y="T3"/>
                </a:cxn>
                <a:cxn ang="0">
                  <a:pos x="T4" y="T5"/>
                </a:cxn>
                <a:cxn ang="0">
                  <a:pos x="T6" y="T7"/>
                </a:cxn>
                <a:cxn ang="0">
                  <a:pos x="T8" y="T9"/>
                </a:cxn>
              </a:cxnLst>
              <a:rect l="0" t="0" r="r" b="b"/>
              <a:pathLst>
                <a:path w="134" h="852">
                  <a:moveTo>
                    <a:pt x="134" y="0"/>
                  </a:moveTo>
                  <a:lnTo>
                    <a:pt x="134" y="230"/>
                  </a:lnTo>
                  <a:lnTo>
                    <a:pt x="0" y="852"/>
                  </a:lnTo>
                  <a:lnTo>
                    <a:pt x="0" y="622"/>
                  </a:lnTo>
                  <a:lnTo>
                    <a:pt x="134" y="0"/>
                  </a:lnTo>
                  <a:close/>
                </a:path>
              </a:pathLst>
            </a:custGeom>
            <a:solidFill>
              <a:srgbClr val="0129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sḷídê">
              <a:extLst>
                <a:ext uri="{FF2B5EF4-FFF2-40B4-BE49-F238E27FC236}">
                  <a16:creationId xmlns:a16="http://schemas.microsoft.com/office/drawing/2014/main" id="{97454BCB-ACE0-4988-95C6-87BBCD4B7FFC}"/>
                </a:ext>
              </a:extLst>
            </p:cNvPr>
            <p:cNvSpPr/>
            <p:nvPr/>
          </p:nvSpPr>
          <p:spPr bwMode="auto">
            <a:xfrm>
              <a:off x="3910013" y="3878263"/>
              <a:ext cx="622300" cy="1017588"/>
            </a:xfrm>
            <a:custGeom>
              <a:avLst/>
              <a:gdLst>
                <a:gd name="T0" fmla="*/ 41 w 41"/>
                <a:gd name="T1" fmla="*/ 2 h 67"/>
                <a:gd name="T2" fmla="*/ 27 w 41"/>
                <a:gd name="T3" fmla="*/ 67 h 67"/>
                <a:gd name="T4" fmla="*/ 0 w 41"/>
                <a:gd name="T5" fmla="*/ 64 h 67"/>
                <a:gd name="T6" fmla="*/ 14 w 41"/>
                <a:gd name="T7" fmla="*/ 0 h 67"/>
                <a:gd name="T8" fmla="*/ 15 w 41"/>
                <a:gd name="T9" fmla="*/ 1 h 67"/>
                <a:gd name="T10" fmla="*/ 20 w 41"/>
                <a:gd name="T11" fmla="*/ 2 h 67"/>
                <a:gd name="T12" fmla="*/ 23 w 41"/>
                <a:gd name="T13" fmla="*/ 2 h 67"/>
                <a:gd name="T14" fmla="*/ 27 w 41"/>
                <a:gd name="T15" fmla="*/ 0 h 67"/>
                <a:gd name="T16" fmla="*/ 29 w 41"/>
                <a:gd name="T17" fmla="*/ 2 h 67"/>
                <a:gd name="T18" fmla="*/ 31 w 41"/>
                <a:gd name="T19" fmla="*/ 3 h 67"/>
                <a:gd name="T20" fmla="*/ 34 w 41"/>
                <a:gd name="T21" fmla="*/ 3 h 67"/>
                <a:gd name="T22" fmla="*/ 41 w 41"/>
                <a:gd name="T23"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67">
                  <a:moveTo>
                    <a:pt x="41" y="2"/>
                  </a:moveTo>
                  <a:cubicBezTo>
                    <a:pt x="27" y="67"/>
                    <a:pt x="27" y="67"/>
                    <a:pt x="27" y="67"/>
                  </a:cubicBezTo>
                  <a:cubicBezTo>
                    <a:pt x="0" y="64"/>
                    <a:pt x="0" y="64"/>
                    <a:pt x="0" y="64"/>
                  </a:cubicBezTo>
                  <a:cubicBezTo>
                    <a:pt x="14" y="0"/>
                    <a:pt x="14" y="0"/>
                    <a:pt x="14" y="0"/>
                  </a:cubicBezTo>
                  <a:cubicBezTo>
                    <a:pt x="14" y="0"/>
                    <a:pt x="14" y="1"/>
                    <a:pt x="15" y="1"/>
                  </a:cubicBezTo>
                  <a:cubicBezTo>
                    <a:pt x="16" y="2"/>
                    <a:pt x="18" y="2"/>
                    <a:pt x="20" y="2"/>
                  </a:cubicBezTo>
                  <a:cubicBezTo>
                    <a:pt x="21" y="2"/>
                    <a:pt x="22" y="2"/>
                    <a:pt x="23" y="2"/>
                  </a:cubicBezTo>
                  <a:cubicBezTo>
                    <a:pt x="25" y="2"/>
                    <a:pt x="26" y="1"/>
                    <a:pt x="27" y="0"/>
                  </a:cubicBezTo>
                  <a:cubicBezTo>
                    <a:pt x="28" y="1"/>
                    <a:pt x="28" y="1"/>
                    <a:pt x="29" y="2"/>
                  </a:cubicBezTo>
                  <a:cubicBezTo>
                    <a:pt x="30" y="2"/>
                    <a:pt x="30" y="2"/>
                    <a:pt x="31" y="3"/>
                  </a:cubicBezTo>
                  <a:cubicBezTo>
                    <a:pt x="32" y="3"/>
                    <a:pt x="33" y="3"/>
                    <a:pt x="34" y="3"/>
                  </a:cubicBezTo>
                  <a:cubicBezTo>
                    <a:pt x="37" y="3"/>
                    <a:pt x="39" y="3"/>
                    <a:pt x="41" y="2"/>
                  </a:cubicBezTo>
                  <a:close/>
                </a:path>
              </a:pathLst>
            </a:custGeom>
            <a:solidFill>
              <a:srgbClr val="024F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š1îḋé">
              <a:extLst>
                <a:ext uri="{FF2B5EF4-FFF2-40B4-BE49-F238E27FC236}">
                  <a16:creationId xmlns:a16="http://schemas.microsoft.com/office/drawing/2014/main" id="{8EE68D28-993C-4060-B7C2-5819DB61CB9F}"/>
                </a:ext>
              </a:extLst>
            </p:cNvPr>
            <p:cNvSpPr/>
            <p:nvPr/>
          </p:nvSpPr>
          <p:spPr bwMode="auto">
            <a:xfrm>
              <a:off x="3910013" y="4851401"/>
              <a:ext cx="409575" cy="409575"/>
            </a:xfrm>
            <a:custGeom>
              <a:avLst/>
              <a:gdLst>
                <a:gd name="T0" fmla="*/ 258 w 258"/>
                <a:gd name="T1" fmla="*/ 28 h 258"/>
                <a:gd name="T2" fmla="*/ 258 w 258"/>
                <a:gd name="T3" fmla="*/ 258 h 258"/>
                <a:gd name="T4" fmla="*/ 0 w 258"/>
                <a:gd name="T5" fmla="*/ 239 h 258"/>
                <a:gd name="T6" fmla="*/ 0 w 258"/>
                <a:gd name="T7" fmla="*/ 0 h 258"/>
                <a:gd name="T8" fmla="*/ 258 w 258"/>
                <a:gd name="T9" fmla="*/ 28 h 258"/>
              </a:gdLst>
              <a:ahLst/>
              <a:cxnLst>
                <a:cxn ang="0">
                  <a:pos x="T0" y="T1"/>
                </a:cxn>
                <a:cxn ang="0">
                  <a:pos x="T2" y="T3"/>
                </a:cxn>
                <a:cxn ang="0">
                  <a:pos x="T4" y="T5"/>
                </a:cxn>
                <a:cxn ang="0">
                  <a:pos x="T6" y="T7"/>
                </a:cxn>
                <a:cxn ang="0">
                  <a:pos x="T8" y="T9"/>
                </a:cxn>
              </a:cxnLst>
              <a:rect l="0" t="0" r="r" b="b"/>
              <a:pathLst>
                <a:path w="258" h="258">
                  <a:moveTo>
                    <a:pt x="258" y="28"/>
                  </a:moveTo>
                  <a:lnTo>
                    <a:pt x="258" y="258"/>
                  </a:lnTo>
                  <a:lnTo>
                    <a:pt x="0" y="239"/>
                  </a:lnTo>
                  <a:lnTo>
                    <a:pt x="0" y="0"/>
                  </a:lnTo>
                  <a:lnTo>
                    <a:pt x="258" y="28"/>
                  </a:lnTo>
                  <a:close/>
                </a:path>
              </a:pathLst>
            </a:custGeom>
            <a:solidFill>
              <a:srgbClr val="0130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ṣľïdè">
              <a:extLst>
                <a:ext uri="{FF2B5EF4-FFF2-40B4-BE49-F238E27FC236}">
                  <a16:creationId xmlns:a16="http://schemas.microsoft.com/office/drawing/2014/main" id="{4C85F5DC-DBA5-48EB-8F86-338A89197D32}"/>
                </a:ext>
              </a:extLst>
            </p:cNvPr>
            <p:cNvSpPr/>
            <p:nvPr/>
          </p:nvSpPr>
          <p:spPr bwMode="auto">
            <a:xfrm>
              <a:off x="3803650" y="4972051"/>
              <a:ext cx="560388" cy="411163"/>
            </a:xfrm>
            <a:custGeom>
              <a:avLst/>
              <a:gdLst>
                <a:gd name="T0" fmla="*/ 353 w 353"/>
                <a:gd name="T1" fmla="*/ 29 h 259"/>
                <a:gd name="T2" fmla="*/ 353 w 353"/>
                <a:gd name="T3" fmla="*/ 259 h 259"/>
                <a:gd name="T4" fmla="*/ 0 w 353"/>
                <a:gd name="T5" fmla="*/ 230 h 259"/>
                <a:gd name="T6" fmla="*/ 0 w 353"/>
                <a:gd name="T7" fmla="*/ 0 h 259"/>
                <a:gd name="T8" fmla="*/ 353 w 353"/>
                <a:gd name="T9" fmla="*/ 29 h 259"/>
              </a:gdLst>
              <a:ahLst/>
              <a:cxnLst>
                <a:cxn ang="0">
                  <a:pos x="T0" y="T1"/>
                </a:cxn>
                <a:cxn ang="0">
                  <a:pos x="T2" y="T3"/>
                </a:cxn>
                <a:cxn ang="0">
                  <a:pos x="T4" y="T5"/>
                </a:cxn>
                <a:cxn ang="0">
                  <a:pos x="T6" y="T7"/>
                </a:cxn>
                <a:cxn ang="0">
                  <a:pos x="T8" y="T9"/>
                </a:cxn>
              </a:cxnLst>
              <a:rect l="0" t="0" r="r" b="b"/>
              <a:pathLst>
                <a:path w="353" h="259">
                  <a:moveTo>
                    <a:pt x="353" y="29"/>
                  </a:moveTo>
                  <a:lnTo>
                    <a:pt x="353" y="259"/>
                  </a:lnTo>
                  <a:lnTo>
                    <a:pt x="0" y="230"/>
                  </a:lnTo>
                  <a:lnTo>
                    <a:pt x="0" y="0"/>
                  </a:lnTo>
                  <a:lnTo>
                    <a:pt x="353" y="2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şḻidé">
              <a:extLst>
                <a:ext uri="{FF2B5EF4-FFF2-40B4-BE49-F238E27FC236}">
                  <a16:creationId xmlns:a16="http://schemas.microsoft.com/office/drawing/2014/main" id="{80AD5885-8A68-4221-BC33-21A2A76747C5}"/>
                </a:ext>
              </a:extLst>
            </p:cNvPr>
            <p:cNvSpPr/>
            <p:nvPr/>
          </p:nvSpPr>
          <p:spPr bwMode="auto">
            <a:xfrm>
              <a:off x="4364038" y="4895851"/>
              <a:ext cx="30163" cy="487363"/>
            </a:xfrm>
            <a:custGeom>
              <a:avLst/>
              <a:gdLst>
                <a:gd name="T0" fmla="*/ 19 w 19"/>
                <a:gd name="T1" fmla="*/ 0 h 307"/>
                <a:gd name="T2" fmla="*/ 19 w 19"/>
                <a:gd name="T3" fmla="*/ 230 h 307"/>
                <a:gd name="T4" fmla="*/ 0 w 19"/>
                <a:gd name="T5" fmla="*/ 307 h 307"/>
                <a:gd name="T6" fmla="*/ 0 w 19"/>
                <a:gd name="T7" fmla="*/ 77 h 307"/>
                <a:gd name="T8" fmla="*/ 19 w 19"/>
                <a:gd name="T9" fmla="*/ 0 h 307"/>
              </a:gdLst>
              <a:ahLst/>
              <a:cxnLst>
                <a:cxn ang="0">
                  <a:pos x="T0" y="T1"/>
                </a:cxn>
                <a:cxn ang="0">
                  <a:pos x="T2" y="T3"/>
                </a:cxn>
                <a:cxn ang="0">
                  <a:pos x="T4" y="T5"/>
                </a:cxn>
                <a:cxn ang="0">
                  <a:pos x="T6" y="T7"/>
                </a:cxn>
                <a:cxn ang="0">
                  <a:pos x="T8" y="T9"/>
                </a:cxn>
              </a:cxnLst>
              <a:rect l="0" t="0" r="r" b="b"/>
              <a:pathLst>
                <a:path w="19" h="307">
                  <a:moveTo>
                    <a:pt x="19" y="0"/>
                  </a:moveTo>
                  <a:lnTo>
                    <a:pt x="19" y="230"/>
                  </a:lnTo>
                  <a:lnTo>
                    <a:pt x="0" y="307"/>
                  </a:lnTo>
                  <a:lnTo>
                    <a:pt x="0" y="77"/>
                  </a:lnTo>
                  <a:lnTo>
                    <a:pt x="19"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iṥḷiḋê">
              <a:extLst>
                <a:ext uri="{FF2B5EF4-FFF2-40B4-BE49-F238E27FC236}">
                  <a16:creationId xmlns:a16="http://schemas.microsoft.com/office/drawing/2014/main" id="{82139F8A-865D-496F-9762-4C8C3E069EBD}"/>
                </a:ext>
              </a:extLst>
            </p:cNvPr>
            <p:cNvSpPr/>
            <p:nvPr/>
          </p:nvSpPr>
          <p:spPr bwMode="auto">
            <a:xfrm>
              <a:off x="3803650" y="4851401"/>
              <a:ext cx="590550" cy="166688"/>
            </a:xfrm>
            <a:custGeom>
              <a:avLst/>
              <a:gdLst>
                <a:gd name="T0" fmla="*/ 372 w 372"/>
                <a:gd name="T1" fmla="*/ 28 h 105"/>
                <a:gd name="T2" fmla="*/ 353 w 372"/>
                <a:gd name="T3" fmla="*/ 105 h 105"/>
                <a:gd name="T4" fmla="*/ 0 w 372"/>
                <a:gd name="T5" fmla="*/ 76 h 105"/>
                <a:gd name="T6" fmla="*/ 19 w 372"/>
                <a:gd name="T7" fmla="*/ 0 h 105"/>
                <a:gd name="T8" fmla="*/ 67 w 372"/>
                <a:gd name="T9" fmla="*/ 0 h 105"/>
                <a:gd name="T10" fmla="*/ 325 w 372"/>
                <a:gd name="T11" fmla="*/ 28 h 105"/>
                <a:gd name="T12" fmla="*/ 372 w 372"/>
                <a:gd name="T13" fmla="*/ 28 h 105"/>
              </a:gdLst>
              <a:ahLst/>
              <a:cxnLst>
                <a:cxn ang="0">
                  <a:pos x="T0" y="T1"/>
                </a:cxn>
                <a:cxn ang="0">
                  <a:pos x="T2" y="T3"/>
                </a:cxn>
                <a:cxn ang="0">
                  <a:pos x="T4" y="T5"/>
                </a:cxn>
                <a:cxn ang="0">
                  <a:pos x="T6" y="T7"/>
                </a:cxn>
                <a:cxn ang="0">
                  <a:pos x="T8" y="T9"/>
                </a:cxn>
                <a:cxn ang="0">
                  <a:pos x="T10" y="T11"/>
                </a:cxn>
                <a:cxn ang="0">
                  <a:pos x="T12" y="T13"/>
                </a:cxn>
              </a:cxnLst>
              <a:rect l="0" t="0" r="r" b="b"/>
              <a:pathLst>
                <a:path w="372" h="105">
                  <a:moveTo>
                    <a:pt x="372" y="28"/>
                  </a:moveTo>
                  <a:lnTo>
                    <a:pt x="353" y="105"/>
                  </a:lnTo>
                  <a:lnTo>
                    <a:pt x="0" y="76"/>
                  </a:lnTo>
                  <a:lnTo>
                    <a:pt x="19" y="0"/>
                  </a:lnTo>
                  <a:lnTo>
                    <a:pt x="67" y="0"/>
                  </a:lnTo>
                  <a:lnTo>
                    <a:pt x="325" y="28"/>
                  </a:lnTo>
                  <a:lnTo>
                    <a:pt x="372" y="28"/>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iṧ1îḓé">
              <a:extLst>
                <a:ext uri="{FF2B5EF4-FFF2-40B4-BE49-F238E27FC236}">
                  <a16:creationId xmlns:a16="http://schemas.microsoft.com/office/drawing/2014/main" id="{6A83064D-AEC3-44F2-ABB1-0338D2D879EE}"/>
                </a:ext>
              </a:extLst>
            </p:cNvPr>
            <p:cNvSpPr/>
            <p:nvPr/>
          </p:nvSpPr>
          <p:spPr bwMode="auto">
            <a:xfrm>
              <a:off x="7535863" y="1689101"/>
              <a:ext cx="15875" cy="425450"/>
            </a:xfrm>
            <a:custGeom>
              <a:avLst/>
              <a:gdLst>
                <a:gd name="T0" fmla="*/ 1 w 1"/>
                <a:gd name="T1" fmla="*/ 4 h 28"/>
                <a:gd name="T2" fmla="*/ 1 w 1"/>
                <a:gd name="T3" fmla="*/ 28 h 28"/>
                <a:gd name="T4" fmla="*/ 0 w 1"/>
                <a:gd name="T5" fmla="*/ 24 h 28"/>
                <a:gd name="T6" fmla="*/ 0 w 1"/>
                <a:gd name="T7" fmla="*/ 0 h 28"/>
                <a:gd name="T8" fmla="*/ 1 w 1"/>
                <a:gd name="T9" fmla="*/ 4 h 28"/>
              </a:gdLst>
              <a:ahLst/>
              <a:cxnLst>
                <a:cxn ang="0">
                  <a:pos x="T0" y="T1"/>
                </a:cxn>
                <a:cxn ang="0">
                  <a:pos x="T2" y="T3"/>
                </a:cxn>
                <a:cxn ang="0">
                  <a:pos x="T4" y="T5"/>
                </a:cxn>
                <a:cxn ang="0">
                  <a:pos x="T6" y="T7"/>
                </a:cxn>
                <a:cxn ang="0">
                  <a:pos x="T8" y="T9"/>
                </a:cxn>
              </a:cxnLst>
              <a:rect l="0" t="0" r="r" b="b"/>
              <a:pathLst>
                <a:path w="1" h="28">
                  <a:moveTo>
                    <a:pt x="1" y="4"/>
                  </a:moveTo>
                  <a:cubicBezTo>
                    <a:pt x="1" y="28"/>
                    <a:pt x="1" y="28"/>
                    <a:pt x="1" y="28"/>
                  </a:cubicBezTo>
                  <a:cubicBezTo>
                    <a:pt x="0" y="27"/>
                    <a:pt x="0" y="25"/>
                    <a:pt x="0" y="24"/>
                  </a:cubicBezTo>
                  <a:cubicBezTo>
                    <a:pt x="0" y="0"/>
                    <a:pt x="0" y="0"/>
                    <a:pt x="0" y="0"/>
                  </a:cubicBezTo>
                  <a:cubicBezTo>
                    <a:pt x="0" y="1"/>
                    <a:pt x="0" y="3"/>
                    <a:pt x="1" y="4"/>
                  </a:cubicBezTo>
                  <a:close/>
                </a:path>
              </a:pathLst>
            </a:custGeom>
            <a:solidFill>
              <a:srgbClr val="9F2E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sľïḍe">
              <a:extLst>
                <a:ext uri="{FF2B5EF4-FFF2-40B4-BE49-F238E27FC236}">
                  <a16:creationId xmlns:a16="http://schemas.microsoft.com/office/drawing/2014/main" id="{94811A24-09B4-4767-9179-DC87A697FC65}"/>
                </a:ext>
              </a:extLst>
            </p:cNvPr>
            <p:cNvSpPr/>
            <p:nvPr/>
          </p:nvSpPr>
          <p:spPr bwMode="auto">
            <a:xfrm>
              <a:off x="6094413" y="1946276"/>
              <a:ext cx="1638300" cy="1019175"/>
            </a:xfrm>
            <a:custGeom>
              <a:avLst/>
              <a:gdLst>
                <a:gd name="T0" fmla="*/ 108 w 108"/>
                <a:gd name="T1" fmla="*/ 0 h 67"/>
                <a:gd name="T2" fmla="*/ 108 w 108"/>
                <a:gd name="T3" fmla="*/ 24 h 67"/>
                <a:gd name="T4" fmla="*/ 99 w 108"/>
                <a:gd name="T5" fmla="*/ 28 h 67"/>
                <a:gd name="T6" fmla="*/ 58 w 108"/>
                <a:gd name="T7" fmla="*/ 44 h 67"/>
                <a:gd name="T8" fmla="*/ 12 w 108"/>
                <a:gd name="T9" fmla="*/ 62 h 67"/>
                <a:gd name="T10" fmla="*/ 0 w 108"/>
                <a:gd name="T11" fmla="*/ 67 h 67"/>
                <a:gd name="T12" fmla="*/ 0 w 108"/>
                <a:gd name="T13" fmla="*/ 43 h 67"/>
                <a:gd name="T14" fmla="*/ 12 w 108"/>
                <a:gd name="T15" fmla="*/ 38 h 67"/>
                <a:gd name="T16" fmla="*/ 58 w 108"/>
                <a:gd name="T17" fmla="*/ 20 h 67"/>
                <a:gd name="T18" fmla="*/ 99 w 108"/>
                <a:gd name="T19" fmla="*/ 4 h 67"/>
                <a:gd name="T20" fmla="*/ 108 w 108"/>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67">
                  <a:moveTo>
                    <a:pt x="108" y="0"/>
                  </a:moveTo>
                  <a:cubicBezTo>
                    <a:pt x="108" y="24"/>
                    <a:pt x="108" y="24"/>
                    <a:pt x="108" y="24"/>
                  </a:cubicBezTo>
                  <a:cubicBezTo>
                    <a:pt x="105" y="25"/>
                    <a:pt x="102" y="27"/>
                    <a:pt x="99" y="28"/>
                  </a:cubicBezTo>
                  <a:cubicBezTo>
                    <a:pt x="89" y="32"/>
                    <a:pt x="75" y="38"/>
                    <a:pt x="58" y="44"/>
                  </a:cubicBezTo>
                  <a:cubicBezTo>
                    <a:pt x="41" y="51"/>
                    <a:pt x="24" y="58"/>
                    <a:pt x="12" y="62"/>
                  </a:cubicBezTo>
                  <a:cubicBezTo>
                    <a:pt x="7" y="64"/>
                    <a:pt x="2" y="66"/>
                    <a:pt x="0" y="67"/>
                  </a:cubicBezTo>
                  <a:cubicBezTo>
                    <a:pt x="0" y="43"/>
                    <a:pt x="0" y="43"/>
                    <a:pt x="0" y="43"/>
                  </a:cubicBezTo>
                  <a:cubicBezTo>
                    <a:pt x="2" y="42"/>
                    <a:pt x="7" y="40"/>
                    <a:pt x="12" y="38"/>
                  </a:cubicBezTo>
                  <a:cubicBezTo>
                    <a:pt x="24" y="34"/>
                    <a:pt x="41" y="27"/>
                    <a:pt x="58" y="20"/>
                  </a:cubicBezTo>
                  <a:cubicBezTo>
                    <a:pt x="75" y="13"/>
                    <a:pt x="89" y="8"/>
                    <a:pt x="99" y="4"/>
                  </a:cubicBezTo>
                  <a:cubicBezTo>
                    <a:pt x="102" y="3"/>
                    <a:pt x="105" y="1"/>
                    <a:pt x="108" y="0"/>
                  </a:cubicBezTo>
                  <a:close/>
                </a:path>
              </a:pathLst>
            </a:custGeom>
            <a:solidFill>
              <a:srgbClr val="1A3A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şļïďê">
              <a:extLst>
                <a:ext uri="{FF2B5EF4-FFF2-40B4-BE49-F238E27FC236}">
                  <a16:creationId xmlns:a16="http://schemas.microsoft.com/office/drawing/2014/main" id="{4B708E64-57B4-4C67-B9B8-C3305366A82B}"/>
                </a:ext>
              </a:extLst>
            </p:cNvPr>
            <p:cNvSpPr/>
            <p:nvPr/>
          </p:nvSpPr>
          <p:spPr bwMode="auto">
            <a:xfrm>
              <a:off x="6034088" y="2600326"/>
              <a:ext cx="60325" cy="411163"/>
            </a:xfrm>
            <a:custGeom>
              <a:avLst/>
              <a:gdLst>
                <a:gd name="T0" fmla="*/ 38 w 38"/>
                <a:gd name="T1" fmla="*/ 0 h 259"/>
                <a:gd name="T2" fmla="*/ 38 w 38"/>
                <a:gd name="T3" fmla="*/ 230 h 259"/>
                <a:gd name="T4" fmla="*/ 0 w 38"/>
                <a:gd name="T5" fmla="*/ 259 h 259"/>
                <a:gd name="T6" fmla="*/ 9 w 38"/>
                <a:gd name="T7" fmla="*/ 29 h 259"/>
                <a:gd name="T8" fmla="*/ 38 w 38"/>
                <a:gd name="T9" fmla="*/ 0 h 259"/>
              </a:gdLst>
              <a:ahLst/>
              <a:cxnLst>
                <a:cxn ang="0">
                  <a:pos x="T0" y="T1"/>
                </a:cxn>
                <a:cxn ang="0">
                  <a:pos x="T2" y="T3"/>
                </a:cxn>
                <a:cxn ang="0">
                  <a:pos x="T4" y="T5"/>
                </a:cxn>
                <a:cxn ang="0">
                  <a:pos x="T6" y="T7"/>
                </a:cxn>
                <a:cxn ang="0">
                  <a:pos x="T8" y="T9"/>
                </a:cxn>
              </a:cxnLst>
              <a:rect l="0" t="0" r="r" b="b"/>
              <a:pathLst>
                <a:path w="38" h="259">
                  <a:moveTo>
                    <a:pt x="38" y="0"/>
                  </a:moveTo>
                  <a:lnTo>
                    <a:pt x="38" y="230"/>
                  </a:lnTo>
                  <a:lnTo>
                    <a:pt x="0" y="259"/>
                  </a:lnTo>
                  <a:lnTo>
                    <a:pt x="9" y="29"/>
                  </a:lnTo>
                  <a:lnTo>
                    <a:pt x="38" y="0"/>
                  </a:lnTo>
                  <a:close/>
                </a:path>
              </a:pathLst>
            </a:custGeom>
            <a:solidFill>
              <a:srgbClr val="1734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ṧlîḓè">
              <a:extLst>
                <a:ext uri="{FF2B5EF4-FFF2-40B4-BE49-F238E27FC236}">
                  <a16:creationId xmlns:a16="http://schemas.microsoft.com/office/drawing/2014/main" id="{B9100CD7-9614-4681-9C2D-E70C4BFAEC22}"/>
                </a:ext>
              </a:extLst>
            </p:cNvPr>
            <p:cNvSpPr/>
            <p:nvPr/>
          </p:nvSpPr>
          <p:spPr bwMode="auto">
            <a:xfrm>
              <a:off x="7551738" y="1749426"/>
              <a:ext cx="1092200" cy="1292225"/>
            </a:xfrm>
            <a:custGeom>
              <a:avLst/>
              <a:gdLst>
                <a:gd name="T0" fmla="*/ 72 w 72"/>
                <a:gd name="T1" fmla="*/ 61 h 85"/>
                <a:gd name="T2" fmla="*/ 72 w 72"/>
                <a:gd name="T3" fmla="*/ 85 h 85"/>
                <a:gd name="T4" fmla="*/ 67 w 72"/>
                <a:gd name="T5" fmla="*/ 82 h 85"/>
                <a:gd name="T6" fmla="*/ 55 w 72"/>
                <a:gd name="T7" fmla="*/ 74 h 85"/>
                <a:gd name="T8" fmla="*/ 12 w 72"/>
                <a:gd name="T9" fmla="*/ 37 h 85"/>
                <a:gd name="T10" fmla="*/ 4 w 72"/>
                <a:gd name="T11" fmla="*/ 28 h 85"/>
                <a:gd name="T12" fmla="*/ 0 w 72"/>
                <a:gd name="T13" fmla="*/ 24 h 85"/>
                <a:gd name="T14" fmla="*/ 0 w 72"/>
                <a:gd name="T15" fmla="*/ 0 h 85"/>
                <a:gd name="T16" fmla="*/ 4 w 72"/>
                <a:gd name="T17" fmla="*/ 4 h 85"/>
                <a:gd name="T18" fmla="*/ 12 w 72"/>
                <a:gd name="T19" fmla="*/ 13 h 85"/>
                <a:gd name="T20" fmla="*/ 55 w 72"/>
                <a:gd name="T21" fmla="*/ 50 h 85"/>
                <a:gd name="T22" fmla="*/ 67 w 72"/>
                <a:gd name="T23" fmla="*/ 57 h 85"/>
                <a:gd name="T24" fmla="*/ 72 w 72"/>
                <a:gd name="T25"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85">
                  <a:moveTo>
                    <a:pt x="72" y="61"/>
                  </a:moveTo>
                  <a:cubicBezTo>
                    <a:pt x="72" y="85"/>
                    <a:pt x="72" y="85"/>
                    <a:pt x="72" y="85"/>
                  </a:cubicBezTo>
                  <a:cubicBezTo>
                    <a:pt x="70" y="84"/>
                    <a:pt x="69" y="83"/>
                    <a:pt x="67" y="82"/>
                  </a:cubicBezTo>
                  <a:cubicBezTo>
                    <a:pt x="63" y="79"/>
                    <a:pt x="59" y="77"/>
                    <a:pt x="55" y="74"/>
                  </a:cubicBezTo>
                  <a:cubicBezTo>
                    <a:pt x="39" y="63"/>
                    <a:pt x="24" y="51"/>
                    <a:pt x="12" y="37"/>
                  </a:cubicBezTo>
                  <a:cubicBezTo>
                    <a:pt x="9" y="34"/>
                    <a:pt x="6" y="31"/>
                    <a:pt x="4" y="28"/>
                  </a:cubicBezTo>
                  <a:cubicBezTo>
                    <a:pt x="3" y="27"/>
                    <a:pt x="1" y="26"/>
                    <a:pt x="0" y="24"/>
                  </a:cubicBezTo>
                  <a:cubicBezTo>
                    <a:pt x="0" y="0"/>
                    <a:pt x="0" y="0"/>
                    <a:pt x="0" y="0"/>
                  </a:cubicBezTo>
                  <a:cubicBezTo>
                    <a:pt x="2" y="1"/>
                    <a:pt x="3" y="3"/>
                    <a:pt x="4" y="4"/>
                  </a:cubicBezTo>
                  <a:cubicBezTo>
                    <a:pt x="6" y="7"/>
                    <a:pt x="9" y="10"/>
                    <a:pt x="12" y="13"/>
                  </a:cubicBezTo>
                  <a:cubicBezTo>
                    <a:pt x="24" y="26"/>
                    <a:pt x="39" y="38"/>
                    <a:pt x="55" y="50"/>
                  </a:cubicBezTo>
                  <a:cubicBezTo>
                    <a:pt x="59" y="52"/>
                    <a:pt x="63" y="55"/>
                    <a:pt x="67" y="57"/>
                  </a:cubicBezTo>
                  <a:cubicBezTo>
                    <a:pt x="69" y="59"/>
                    <a:pt x="71" y="60"/>
                    <a:pt x="72" y="61"/>
                  </a:cubicBezTo>
                  <a:close/>
                </a:path>
              </a:pathLst>
            </a:custGeom>
            <a:solidFill>
              <a:srgbClr val="9F2E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s1iḋé">
              <a:extLst>
                <a:ext uri="{FF2B5EF4-FFF2-40B4-BE49-F238E27FC236}">
                  <a16:creationId xmlns:a16="http://schemas.microsoft.com/office/drawing/2014/main" id="{1CA6EA59-BB51-41A9-85AF-32F13D8BBDF6}"/>
                </a:ext>
              </a:extLst>
            </p:cNvPr>
            <p:cNvSpPr/>
            <p:nvPr/>
          </p:nvSpPr>
          <p:spPr bwMode="auto">
            <a:xfrm>
              <a:off x="8643938" y="2586038"/>
              <a:ext cx="439738" cy="515938"/>
            </a:xfrm>
            <a:custGeom>
              <a:avLst/>
              <a:gdLst>
                <a:gd name="T0" fmla="*/ 29 w 29"/>
                <a:gd name="T1" fmla="*/ 0 h 34"/>
                <a:gd name="T2" fmla="*/ 29 w 29"/>
                <a:gd name="T3" fmla="*/ 24 h 34"/>
                <a:gd name="T4" fmla="*/ 25 w 29"/>
                <a:gd name="T5" fmla="*/ 30 h 34"/>
                <a:gd name="T6" fmla="*/ 0 w 29"/>
                <a:gd name="T7" fmla="*/ 30 h 34"/>
                <a:gd name="T8" fmla="*/ 0 w 29"/>
                <a:gd name="T9" fmla="*/ 6 h 34"/>
                <a:gd name="T10" fmla="*/ 25 w 29"/>
                <a:gd name="T11" fmla="*/ 6 h 34"/>
                <a:gd name="T12" fmla="*/ 29 w 2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29" y="0"/>
                  </a:moveTo>
                  <a:cubicBezTo>
                    <a:pt x="29" y="24"/>
                    <a:pt x="29" y="24"/>
                    <a:pt x="29" y="24"/>
                  </a:cubicBezTo>
                  <a:cubicBezTo>
                    <a:pt x="29" y="26"/>
                    <a:pt x="28" y="29"/>
                    <a:pt x="25" y="30"/>
                  </a:cubicBezTo>
                  <a:cubicBezTo>
                    <a:pt x="19" y="34"/>
                    <a:pt x="8" y="34"/>
                    <a:pt x="0" y="30"/>
                  </a:cubicBezTo>
                  <a:cubicBezTo>
                    <a:pt x="0" y="6"/>
                    <a:pt x="0" y="6"/>
                    <a:pt x="0" y="6"/>
                  </a:cubicBezTo>
                  <a:cubicBezTo>
                    <a:pt x="8" y="10"/>
                    <a:pt x="19" y="10"/>
                    <a:pt x="25" y="6"/>
                  </a:cubicBezTo>
                  <a:cubicBezTo>
                    <a:pt x="28" y="4"/>
                    <a:pt x="29" y="2"/>
                    <a:pt x="29" y="0"/>
                  </a:cubicBezTo>
                  <a:close/>
                </a:path>
              </a:pathLst>
            </a:custGeom>
            <a:solidFill>
              <a:srgbClr val="9F2E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ṩļiḑè">
              <a:extLst>
                <a:ext uri="{FF2B5EF4-FFF2-40B4-BE49-F238E27FC236}">
                  <a16:creationId xmlns:a16="http://schemas.microsoft.com/office/drawing/2014/main" id="{694F8498-A3C1-431F-AD5C-7C89A97BF004}"/>
                </a:ext>
              </a:extLst>
            </p:cNvPr>
            <p:cNvSpPr/>
            <p:nvPr/>
          </p:nvSpPr>
          <p:spPr bwMode="auto">
            <a:xfrm>
              <a:off x="7491413" y="1520826"/>
              <a:ext cx="1622425" cy="1216025"/>
            </a:xfrm>
            <a:custGeom>
              <a:avLst/>
              <a:gdLst>
                <a:gd name="T0" fmla="*/ 31 w 107"/>
                <a:gd name="T1" fmla="*/ 4 h 80"/>
                <a:gd name="T2" fmla="*/ 35 w 107"/>
                <a:gd name="T3" fmla="*/ 7 h 80"/>
                <a:gd name="T4" fmla="*/ 100 w 107"/>
                <a:gd name="T5" fmla="*/ 62 h 80"/>
                <a:gd name="T6" fmla="*/ 101 w 107"/>
                <a:gd name="T7" fmla="*/ 76 h 80"/>
                <a:gd name="T8" fmla="*/ 76 w 107"/>
                <a:gd name="T9" fmla="*/ 76 h 80"/>
                <a:gd name="T10" fmla="*/ 71 w 107"/>
                <a:gd name="T11" fmla="*/ 72 h 80"/>
                <a:gd name="T12" fmla="*/ 59 w 107"/>
                <a:gd name="T13" fmla="*/ 65 h 80"/>
                <a:gd name="T14" fmla="*/ 16 w 107"/>
                <a:gd name="T15" fmla="*/ 28 h 80"/>
                <a:gd name="T16" fmla="*/ 8 w 107"/>
                <a:gd name="T17" fmla="*/ 19 h 80"/>
                <a:gd name="T18" fmla="*/ 4 w 107"/>
                <a:gd name="T19" fmla="*/ 15 h 80"/>
                <a:gd name="T20" fmla="*/ 13 w 107"/>
                <a:gd name="T21" fmla="*/ 2 h 80"/>
                <a:gd name="T22" fmla="*/ 31 w 107"/>
                <a:gd name="T2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80">
                  <a:moveTo>
                    <a:pt x="31" y="4"/>
                  </a:moveTo>
                  <a:cubicBezTo>
                    <a:pt x="32" y="5"/>
                    <a:pt x="34" y="6"/>
                    <a:pt x="35" y="7"/>
                  </a:cubicBezTo>
                  <a:cubicBezTo>
                    <a:pt x="52" y="28"/>
                    <a:pt x="73" y="46"/>
                    <a:pt x="100" y="62"/>
                  </a:cubicBezTo>
                  <a:cubicBezTo>
                    <a:pt x="106" y="66"/>
                    <a:pt x="107" y="72"/>
                    <a:pt x="101" y="76"/>
                  </a:cubicBezTo>
                  <a:cubicBezTo>
                    <a:pt x="95" y="80"/>
                    <a:pt x="84" y="80"/>
                    <a:pt x="76" y="76"/>
                  </a:cubicBezTo>
                  <a:cubicBezTo>
                    <a:pt x="75" y="75"/>
                    <a:pt x="73" y="74"/>
                    <a:pt x="71" y="72"/>
                  </a:cubicBezTo>
                  <a:cubicBezTo>
                    <a:pt x="67" y="70"/>
                    <a:pt x="63" y="67"/>
                    <a:pt x="59" y="65"/>
                  </a:cubicBezTo>
                  <a:cubicBezTo>
                    <a:pt x="43" y="53"/>
                    <a:pt x="28" y="41"/>
                    <a:pt x="16" y="28"/>
                  </a:cubicBezTo>
                  <a:cubicBezTo>
                    <a:pt x="13" y="25"/>
                    <a:pt x="10" y="22"/>
                    <a:pt x="8" y="19"/>
                  </a:cubicBezTo>
                  <a:cubicBezTo>
                    <a:pt x="7" y="18"/>
                    <a:pt x="6" y="16"/>
                    <a:pt x="4" y="15"/>
                  </a:cubicBezTo>
                  <a:cubicBezTo>
                    <a:pt x="0" y="10"/>
                    <a:pt x="4" y="4"/>
                    <a:pt x="13" y="2"/>
                  </a:cubicBezTo>
                  <a:cubicBezTo>
                    <a:pt x="19" y="0"/>
                    <a:pt x="26" y="1"/>
                    <a:pt x="31" y="4"/>
                  </a:cubicBezTo>
                  <a:close/>
                </a:path>
              </a:pathLst>
            </a:custGeom>
            <a:solidFill>
              <a:srgbClr val="FC49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ŝḻïḓê">
              <a:extLst>
                <a:ext uri="{FF2B5EF4-FFF2-40B4-BE49-F238E27FC236}">
                  <a16:creationId xmlns:a16="http://schemas.microsoft.com/office/drawing/2014/main" id="{3C0C15B8-62DD-4197-950A-0EA3778A4CF1}"/>
                </a:ext>
              </a:extLst>
            </p:cNvPr>
            <p:cNvSpPr/>
            <p:nvPr/>
          </p:nvSpPr>
          <p:spPr bwMode="auto">
            <a:xfrm>
              <a:off x="6762750" y="3087688"/>
              <a:ext cx="180975" cy="439738"/>
            </a:xfrm>
            <a:custGeom>
              <a:avLst/>
              <a:gdLst>
                <a:gd name="T0" fmla="*/ 12 w 12"/>
                <a:gd name="T1" fmla="*/ 0 h 29"/>
                <a:gd name="T2" fmla="*/ 12 w 12"/>
                <a:gd name="T3" fmla="*/ 24 h 29"/>
                <a:gd name="T4" fmla="*/ 0 w 12"/>
                <a:gd name="T5" fmla="*/ 29 h 29"/>
                <a:gd name="T6" fmla="*/ 0 w 12"/>
                <a:gd name="T7" fmla="*/ 5 h 29"/>
                <a:gd name="T8" fmla="*/ 12 w 12"/>
                <a:gd name="T9" fmla="*/ 0 h 29"/>
              </a:gdLst>
              <a:ahLst/>
              <a:cxnLst>
                <a:cxn ang="0">
                  <a:pos x="T0" y="T1"/>
                </a:cxn>
                <a:cxn ang="0">
                  <a:pos x="T2" y="T3"/>
                </a:cxn>
                <a:cxn ang="0">
                  <a:pos x="T4" y="T5"/>
                </a:cxn>
                <a:cxn ang="0">
                  <a:pos x="T6" y="T7"/>
                </a:cxn>
                <a:cxn ang="0">
                  <a:pos x="T8" y="T9"/>
                </a:cxn>
              </a:cxnLst>
              <a:rect l="0" t="0" r="r" b="b"/>
              <a:pathLst>
                <a:path w="12" h="29">
                  <a:moveTo>
                    <a:pt x="12" y="0"/>
                  </a:moveTo>
                  <a:cubicBezTo>
                    <a:pt x="12" y="24"/>
                    <a:pt x="12" y="24"/>
                    <a:pt x="12" y="24"/>
                  </a:cubicBezTo>
                  <a:cubicBezTo>
                    <a:pt x="6" y="26"/>
                    <a:pt x="2" y="28"/>
                    <a:pt x="0" y="29"/>
                  </a:cubicBezTo>
                  <a:cubicBezTo>
                    <a:pt x="0" y="5"/>
                    <a:pt x="0" y="5"/>
                    <a:pt x="0" y="5"/>
                  </a:cubicBezTo>
                  <a:cubicBezTo>
                    <a:pt x="2" y="4"/>
                    <a:pt x="6" y="2"/>
                    <a:pt x="12" y="0"/>
                  </a:cubicBezTo>
                  <a:close/>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ïšļïḓe">
              <a:extLst>
                <a:ext uri="{FF2B5EF4-FFF2-40B4-BE49-F238E27FC236}">
                  <a16:creationId xmlns:a16="http://schemas.microsoft.com/office/drawing/2014/main" id="{2B523A18-32AA-4F51-9D1E-05127BE3ACD4}"/>
                </a:ext>
              </a:extLst>
            </p:cNvPr>
            <p:cNvSpPr/>
            <p:nvPr/>
          </p:nvSpPr>
          <p:spPr bwMode="auto">
            <a:xfrm>
              <a:off x="6656388" y="3163888"/>
              <a:ext cx="106363" cy="379413"/>
            </a:xfrm>
            <a:custGeom>
              <a:avLst/>
              <a:gdLst>
                <a:gd name="T0" fmla="*/ 67 w 67"/>
                <a:gd name="T1" fmla="*/ 0 h 239"/>
                <a:gd name="T2" fmla="*/ 67 w 67"/>
                <a:gd name="T3" fmla="*/ 229 h 239"/>
                <a:gd name="T4" fmla="*/ 0 w 67"/>
                <a:gd name="T5" fmla="*/ 239 h 239"/>
                <a:gd name="T6" fmla="*/ 0 w 67"/>
                <a:gd name="T7" fmla="*/ 0 h 239"/>
                <a:gd name="T8" fmla="*/ 67 w 67"/>
                <a:gd name="T9" fmla="*/ 0 h 239"/>
              </a:gdLst>
              <a:ahLst/>
              <a:cxnLst>
                <a:cxn ang="0">
                  <a:pos x="T0" y="T1"/>
                </a:cxn>
                <a:cxn ang="0">
                  <a:pos x="T2" y="T3"/>
                </a:cxn>
                <a:cxn ang="0">
                  <a:pos x="T4" y="T5"/>
                </a:cxn>
                <a:cxn ang="0">
                  <a:pos x="T6" y="T7"/>
                </a:cxn>
                <a:cxn ang="0">
                  <a:pos x="T8" y="T9"/>
                </a:cxn>
              </a:cxnLst>
              <a:rect l="0" t="0" r="r" b="b"/>
              <a:pathLst>
                <a:path w="67" h="239">
                  <a:moveTo>
                    <a:pt x="67" y="0"/>
                  </a:moveTo>
                  <a:lnTo>
                    <a:pt x="67" y="229"/>
                  </a:lnTo>
                  <a:lnTo>
                    <a:pt x="0" y="239"/>
                  </a:lnTo>
                  <a:lnTo>
                    <a:pt x="0" y="0"/>
                  </a:lnTo>
                  <a:lnTo>
                    <a:pt x="67" y="0"/>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i$ļidé">
              <a:extLst>
                <a:ext uri="{FF2B5EF4-FFF2-40B4-BE49-F238E27FC236}">
                  <a16:creationId xmlns:a16="http://schemas.microsoft.com/office/drawing/2014/main" id="{8E935A8D-D18F-4E67-BC75-D19AF1BB178E}"/>
                </a:ext>
              </a:extLst>
            </p:cNvPr>
            <p:cNvSpPr/>
            <p:nvPr/>
          </p:nvSpPr>
          <p:spPr bwMode="auto">
            <a:xfrm>
              <a:off x="6034088" y="2646363"/>
              <a:ext cx="622300" cy="896938"/>
            </a:xfrm>
            <a:custGeom>
              <a:avLst/>
              <a:gdLst>
                <a:gd name="T0" fmla="*/ 392 w 392"/>
                <a:gd name="T1" fmla="*/ 326 h 565"/>
                <a:gd name="T2" fmla="*/ 392 w 392"/>
                <a:gd name="T3" fmla="*/ 565 h 565"/>
                <a:gd name="T4" fmla="*/ 0 w 392"/>
                <a:gd name="T5" fmla="*/ 230 h 565"/>
                <a:gd name="T6" fmla="*/ 9 w 392"/>
                <a:gd name="T7" fmla="*/ 0 h 565"/>
                <a:gd name="T8" fmla="*/ 392 w 392"/>
                <a:gd name="T9" fmla="*/ 326 h 565"/>
              </a:gdLst>
              <a:ahLst/>
              <a:cxnLst>
                <a:cxn ang="0">
                  <a:pos x="T0" y="T1"/>
                </a:cxn>
                <a:cxn ang="0">
                  <a:pos x="T2" y="T3"/>
                </a:cxn>
                <a:cxn ang="0">
                  <a:pos x="T4" y="T5"/>
                </a:cxn>
                <a:cxn ang="0">
                  <a:pos x="T6" y="T7"/>
                </a:cxn>
                <a:cxn ang="0">
                  <a:pos x="T8" y="T9"/>
                </a:cxn>
              </a:cxnLst>
              <a:rect l="0" t="0" r="r" b="b"/>
              <a:pathLst>
                <a:path w="392" h="565">
                  <a:moveTo>
                    <a:pt x="392" y="326"/>
                  </a:moveTo>
                  <a:lnTo>
                    <a:pt x="392" y="565"/>
                  </a:lnTo>
                  <a:lnTo>
                    <a:pt x="0" y="230"/>
                  </a:lnTo>
                  <a:lnTo>
                    <a:pt x="9" y="0"/>
                  </a:lnTo>
                  <a:lnTo>
                    <a:pt x="392" y="326"/>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śḻïďé">
              <a:extLst>
                <a:ext uri="{FF2B5EF4-FFF2-40B4-BE49-F238E27FC236}">
                  <a16:creationId xmlns:a16="http://schemas.microsoft.com/office/drawing/2014/main" id="{3EBEB84F-73AB-4B6B-A2E2-36AAA96A1F6A}"/>
                </a:ext>
              </a:extLst>
            </p:cNvPr>
            <p:cNvSpPr/>
            <p:nvPr/>
          </p:nvSpPr>
          <p:spPr bwMode="auto">
            <a:xfrm>
              <a:off x="6048375" y="2524126"/>
              <a:ext cx="895350" cy="639763"/>
            </a:xfrm>
            <a:custGeom>
              <a:avLst/>
              <a:gdLst>
                <a:gd name="T0" fmla="*/ 15 w 59"/>
                <a:gd name="T1" fmla="*/ 0 h 42"/>
                <a:gd name="T2" fmla="*/ 59 w 59"/>
                <a:gd name="T3" fmla="*/ 37 h 42"/>
                <a:gd name="T4" fmla="*/ 47 w 59"/>
                <a:gd name="T5" fmla="*/ 42 h 42"/>
                <a:gd name="T6" fmla="*/ 40 w 59"/>
                <a:gd name="T7" fmla="*/ 42 h 42"/>
                <a:gd name="T8" fmla="*/ 0 w 59"/>
                <a:gd name="T9" fmla="*/ 8 h 42"/>
                <a:gd name="T10" fmla="*/ 3 w 59"/>
                <a:gd name="T11" fmla="*/ 5 h 42"/>
                <a:gd name="T12" fmla="*/ 15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15" y="0"/>
                  </a:moveTo>
                  <a:cubicBezTo>
                    <a:pt x="59" y="37"/>
                    <a:pt x="59" y="37"/>
                    <a:pt x="59" y="37"/>
                  </a:cubicBezTo>
                  <a:cubicBezTo>
                    <a:pt x="53" y="39"/>
                    <a:pt x="49" y="41"/>
                    <a:pt x="47" y="42"/>
                  </a:cubicBezTo>
                  <a:cubicBezTo>
                    <a:pt x="40" y="42"/>
                    <a:pt x="40" y="42"/>
                    <a:pt x="40" y="42"/>
                  </a:cubicBezTo>
                  <a:cubicBezTo>
                    <a:pt x="0" y="8"/>
                    <a:pt x="0" y="8"/>
                    <a:pt x="0" y="8"/>
                  </a:cubicBezTo>
                  <a:cubicBezTo>
                    <a:pt x="3" y="5"/>
                    <a:pt x="3" y="5"/>
                    <a:pt x="3" y="5"/>
                  </a:cubicBezTo>
                  <a:cubicBezTo>
                    <a:pt x="5" y="4"/>
                    <a:pt x="10" y="2"/>
                    <a:pt x="15" y="0"/>
                  </a:cubicBez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íSḻïďê">
              <a:extLst>
                <a:ext uri="{FF2B5EF4-FFF2-40B4-BE49-F238E27FC236}">
                  <a16:creationId xmlns:a16="http://schemas.microsoft.com/office/drawing/2014/main" id="{3E46BB82-1671-4591-82E4-241E977E3075}"/>
                </a:ext>
              </a:extLst>
            </p:cNvPr>
            <p:cNvSpPr/>
            <p:nvPr/>
          </p:nvSpPr>
          <p:spPr bwMode="auto">
            <a:xfrm>
              <a:off x="5351463" y="2646363"/>
              <a:ext cx="696913" cy="1003300"/>
            </a:xfrm>
            <a:custGeom>
              <a:avLst/>
              <a:gdLst>
                <a:gd name="T0" fmla="*/ 439 w 439"/>
                <a:gd name="T1" fmla="*/ 0 h 632"/>
                <a:gd name="T2" fmla="*/ 430 w 439"/>
                <a:gd name="T3" fmla="*/ 230 h 632"/>
                <a:gd name="T4" fmla="*/ 0 w 439"/>
                <a:gd name="T5" fmla="*/ 632 h 632"/>
                <a:gd name="T6" fmla="*/ 0 w 439"/>
                <a:gd name="T7" fmla="*/ 393 h 632"/>
                <a:gd name="T8" fmla="*/ 439 w 439"/>
                <a:gd name="T9" fmla="*/ 0 h 632"/>
              </a:gdLst>
              <a:ahLst/>
              <a:cxnLst>
                <a:cxn ang="0">
                  <a:pos x="T0" y="T1"/>
                </a:cxn>
                <a:cxn ang="0">
                  <a:pos x="T2" y="T3"/>
                </a:cxn>
                <a:cxn ang="0">
                  <a:pos x="T4" y="T5"/>
                </a:cxn>
                <a:cxn ang="0">
                  <a:pos x="T6" y="T7"/>
                </a:cxn>
                <a:cxn ang="0">
                  <a:pos x="T8" y="T9"/>
                </a:cxn>
              </a:cxnLst>
              <a:rect l="0" t="0" r="r" b="b"/>
              <a:pathLst>
                <a:path w="439" h="632">
                  <a:moveTo>
                    <a:pt x="439" y="0"/>
                  </a:moveTo>
                  <a:lnTo>
                    <a:pt x="430" y="230"/>
                  </a:lnTo>
                  <a:lnTo>
                    <a:pt x="0" y="632"/>
                  </a:lnTo>
                  <a:lnTo>
                    <a:pt x="0" y="393"/>
                  </a:lnTo>
                  <a:lnTo>
                    <a:pt x="439" y="0"/>
                  </a:lnTo>
                  <a:close/>
                </a:path>
              </a:pathLst>
            </a:custGeom>
            <a:solidFill>
              <a:srgbClr val="1734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ṩľiḋè">
              <a:extLst>
                <a:ext uri="{FF2B5EF4-FFF2-40B4-BE49-F238E27FC236}">
                  <a16:creationId xmlns:a16="http://schemas.microsoft.com/office/drawing/2014/main" id="{B9873DFF-3B37-43F9-8FD0-0068685B8461}"/>
                </a:ext>
              </a:extLst>
            </p:cNvPr>
            <p:cNvSpPr/>
            <p:nvPr/>
          </p:nvSpPr>
          <p:spPr bwMode="auto">
            <a:xfrm>
              <a:off x="5032375" y="3284538"/>
              <a:ext cx="15875" cy="381000"/>
            </a:xfrm>
            <a:custGeom>
              <a:avLst/>
              <a:gdLst>
                <a:gd name="T0" fmla="*/ 1 w 1"/>
                <a:gd name="T1" fmla="*/ 0 h 25"/>
                <a:gd name="T2" fmla="*/ 1 w 1"/>
                <a:gd name="T3" fmla="*/ 24 h 25"/>
                <a:gd name="T4" fmla="*/ 0 w 1"/>
                <a:gd name="T5" fmla="*/ 25 h 25"/>
                <a:gd name="T6" fmla="*/ 0 w 1"/>
                <a:gd name="T7" fmla="*/ 1 h 25"/>
                <a:gd name="T8" fmla="*/ 1 w 1"/>
                <a:gd name="T9" fmla="*/ 0 h 25"/>
              </a:gdLst>
              <a:ahLst/>
              <a:cxnLst>
                <a:cxn ang="0">
                  <a:pos x="T0" y="T1"/>
                </a:cxn>
                <a:cxn ang="0">
                  <a:pos x="T2" y="T3"/>
                </a:cxn>
                <a:cxn ang="0">
                  <a:pos x="T4" y="T5"/>
                </a:cxn>
                <a:cxn ang="0">
                  <a:pos x="T6" y="T7"/>
                </a:cxn>
                <a:cxn ang="0">
                  <a:pos x="T8" y="T9"/>
                </a:cxn>
              </a:cxnLst>
              <a:rect l="0" t="0" r="r" b="b"/>
              <a:pathLst>
                <a:path w="1" h="25">
                  <a:moveTo>
                    <a:pt x="1" y="0"/>
                  </a:moveTo>
                  <a:cubicBezTo>
                    <a:pt x="1" y="24"/>
                    <a:pt x="1" y="24"/>
                    <a:pt x="1" y="24"/>
                  </a:cubicBezTo>
                  <a:cubicBezTo>
                    <a:pt x="0" y="24"/>
                    <a:pt x="0" y="25"/>
                    <a:pt x="0" y="25"/>
                  </a:cubicBezTo>
                  <a:cubicBezTo>
                    <a:pt x="0" y="1"/>
                    <a:pt x="0" y="1"/>
                    <a:pt x="0" y="1"/>
                  </a:cubicBezTo>
                  <a:cubicBezTo>
                    <a:pt x="0" y="1"/>
                    <a:pt x="0" y="0"/>
                    <a:pt x="1" y="0"/>
                  </a:cubicBezTo>
                  <a:close/>
                </a:path>
              </a:pathLst>
            </a:custGeom>
            <a:solidFill>
              <a:srgbClr val="1A3A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S1iḓê">
              <a:extLst>
                <a:ext uri="{FF2B5EF4-FFF2-40B4-BE49-F238E27FC236}">
                  <a16:creationId xmlns:a16="http://schemas.microsoft.com/office/drawing/2014/main" id="{7BB83674-5683-42C3-8D55-8AD47E0256BD}"/>
                </a:ext>
              </a:extLst>
            </p:cNvPr>
            <p:cNvSpPr/>
            <p:nvPr/>
          </p:nvSpPr>
          <p:spPr bwMode="auto">
            <a:xfrm>
              <a:off x="5289550" y="3270251"/>
              <a:ext cx="61913" cy="425450"/>
            </a:xfrm>
            <a:custGeom>
              <a:avLst/>
              <a:gdLst>
                <a:gd name="T0" fmla="*/ 39 w 39"/>
                <a:gd name="T1" fmla="*/ 0 h 268"/>
                <a:gd name="T2" fmla="*/ 39 w 39"/>
                <a:gd name="T3" fmla="*/ 239 h 268"/>
                <a:gd name="T4" fmla="*/ 0 w 39"/>
                <a:gd name="T5" fmla="*/ 268 h 268"/>
                <a:gd name="T6" fmla="*/ 0 w 39"/>
                <a:gd name="T7" fmla="*/ 38 h 268"/>
                <a:gd name="T8" fmla="*/ 39 w 39"/>
                <a:gd name="T9" fmla="*/ 0 h 268"/>
              </a:gdLst>
              <a:ahLst/>
              <a:cxnLst>
                <a:cxn ang="0">
                  <a:pos x="T0" y="T1"/>
                </a:cxn>
                <a:cxn ang="0">
                  <a:pos x="T2" y="T3"/>
                </a:cxn>
                <a:cxn ang="0">
                  <a:pos x="T4" y="T5"/>
                </a:cxn>
                <a:cxn ang="0">
                  <a:pos x="T6" y="T7"/>
                </a:cxn>
                <a:cxn ang="0">
                  <a:pos x="T8" y="T9"/>
                </a:cxn>
              </a:cxnLst>
              <a:rect l="0" t="0" r="r" b="b"/>
              <a:pathLst>
                <a:path w="39" h="268">
                  <a:moveTo>
                    <a:pt x="39" y="0"/>
                  </a:moveTo>
                  <a:lnTo>
                    <a:pt x="39" y="239"/>
                  </a:lnTo>
                  <a:lnTo>
                    <a:pt x="0" y="268"/>
                  </a:lnTo>
                  <a:lnTo>
                    <a:pt x="0" y="38"/>
                  </a:lnTo>
                  <a:lnTo>
                    <a:pt x="39" y="0"/>
                  </a:lnTo>
                  <a:close/>
                </a:path>
              </a:pathLst>
            </a:custGeom>
            <a:solidFill>
              <a:srgbClr val="1734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îšľïdê">
              <a:extLst>
                <a:ext uri="{FF2B5EF4-FFF2-40B4-BE49-F238E27FC236}">
                  <a16:creationId xmlns:a16="http://schemas.microsoft.com/office/drawing/2014/main" id="{CA754C4E-6F05-47EB-8328-B44CB7322E8C}"/>
                </a:ext>
              </a:extLst>
            </p:cNvPr>
            <p:cNvSpPr/>
            <p:nvPr/>
          </p:nvSpPr>
          <p:spPr bwMode="auto">
            <a:xfrm>
              <a:off x="5289550" y="3270251"/>
              <a:ext cx="106363" cy="60325"/>
            </a:xfrm>
            <a:custGeom>
              <a:avLst/>
              <a:gdLst>
                <a:gd name="T0" fmla="*/ 67 w 67"/>
                <a:gd name="T1" fmla="*/ 28 h 38"/>
                <a:gd name="T2" fmla="*/ 0 w 67"/>
                <a:gd name="T3" fmla="*/ 38 h 38"/>
                <a:gd name="T4" fmla="*/ 39 w 67"/>
                <a:gd name="T5" fmla="*/ 0 h 38"/>
                <a:gd name="T6" fmla="*/ 67 w 67"/>
                <a:gd name="T7" fmla="*/ 28 h 38"/>
              </a:gdLst>
              <a:ahLst/>
              <a:cxnLst>
                <a:cxn ang="0">
                  <a:pos x="T0" y="T1"/>
                </a:cxn>
                <a:cxn ang="0">
                  <a:pos x="T2" y="T3"/>
                </a:cxn>
                <a:cxn ang="0">
                  <a:pos x="T4" y="T5"/>
                </a:cxn>
                <a:cxn ang="0">
                  <a:pos x="T6" y="T7"/>
                </a:cxn>
              </a:cxnLst>
              <a:rect l="0" t="0" r="r" b="b"/>
              <a:pathLst>
                <a:path w="67" h="38">
                  <a:moveTo>
                    <a:pt x="67" y="28"/>
                  </a:moveTo>
                  <a:lnTo>
                    <a:pt x="0" y="38"/>
                  </a:lnTo>
                  <a:lnTo>
                    <a:pt x="39" y="0"/>
                  </a:lnTo>
                  <a:lnTo>
                    <a:pt x="67" y="28"/>
                  </a:lnTo>
                  <a:close/>
                </a:path>
              </a:pathLst>
            </a:custGeom>
            <a:solidFill>
              <a:srgbClr val="295B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sľiḍè">
              <a:extLst>
                <a:ext uri="{FF2B5EF4-FFF2-40B4-BE49-F238E27FC236}">
                  <a16:creationId xmlns:a16="http://schemas.microsoft.com/office/drawing/2014/main" id="{2A55A154-85A5-4B94-96F4-0D398057E212}"/>
                </a:ext>
              </a:extLst>
            </p:cNvPr>
            <p:cNvSpPr/>
            <p:nvPr/>
          </p:nvSpPr>
          <p:spPr bwMode="auto">
            <a:xfrm>
              <a:off x="5289550" y="3314701"/>
              <a:ext cx="106363" cy="381000"/>
            </a:xfrm>
            <a:custGeom>
              <a:avLst/>
              <a:gdLst>
                <a:gd name="T0" fmla="*/ 67 w 67"/>
                <a:gd name="T1" fmla="*/ 0 h 240"/>
                <a:gd name="T2" fmla="*/ 67 w 67"/>
                <a:gd name="T3" fmla="*/ 230 h 240"/>
                <a:gd name="T4" fmla="*/ 0 w 67"/>
                <a:gd name="T5" fmla="*/ 240 h 240"/>
                <a:gd name="T6" fmla="*/ 0 w 67"/>
                <a:gd name="T7" fmla="*/ 10 h 240"/>
                <a:gd name="T8" fmla="*/ 67 w 67"/>
                <a:gd name="T9" fmla="*/ 0 h 240"/>
              </a:gdLst>
              <a:ahLst/>
              <a:cxnLst>
                <a:cxn ang="0">
                  <a:pos x="T0" y="T1"/>
                </a:cxn>
                <a:cxn ang="0">
                  <a:pos x="T2" y="T3"/>
                </a:cxn>
                <a:cxn ang="0">
                  <a:pos x="T4" y="T5"/>
                </a:cxn>
                <a:cxn ang="0">
                  <a:pos x="T6" y="T7"/>
                </a:cxn>
                <a:cxn ang="0">
                  <a:pos x="T8" y="T9"/>
                </a:cxn>
              </a:cxnLst>
              <a:rect l="0" t="0" r="r" b="b"/>
              <a:pathLst>
                <a:path w="67" h="240">
                  <a:moveTo>
                    <a:pt x="67" y="0"/>
                  </a:moveTo>
                  <a:lnTo>
                    <a:pt x="67" y="230"/>
                  </a:lnTo>
                  <a:lnTo>
                    <a:pt x="0" y="240"/>
                  </a:lnTo>
                  <a:lnTo>
                    <a:pt x="0" y="10"/>
                  </a:lnTo>
                  <a:lnTo>
                    <a:pt x="67" y="0"/>
                  </a:lnTo>
                  <a:close/>
                </a:path>
              </a:pathLst>
            </a:custGeom>
            <a:solidFill>
              <a:srgbClr val="1938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îṧḷíḍé">
              <a:extLst>
                <a:ext uri="{FF2B5EF4-FFF2-40B4-BE49-F238E27FC236}">
                  <a16:creationId xmlns:a16="http://schemas.microsoft.com/office/drawing/2014/main" id="{5D723610-F50E-4F0F-A1CE-4910ED35D029}"/>
                </a:ext>
              </a:extLst>
            </p:cNvPr>
            <p:cNvSpPr/>
            <p:nvPr/>
          </p:nvSpPr>
          <p:spPr bwMode="auto">
            <a:xfrm>
              <a:off x="5259388" y="3330576"/>
              <a:ext cx="30163" cy="365125"/>
            </a:xfrm>
            <a:custGeom>
              <a:avLst/>
              <a:gdLst>
                <a:gd name="T0" fmla="*/ 19 w 19"/>
                <a:gd name="T1" fmla="*/ 0 h 230"/>
                <a:gd name="T2" fmla="*/ 19 w 19"/>
                <a:gd name="T3" fmla="*/ 230 h 230"/>
                <a:gd name="T4" fmla="*/ 0 w 19"/>
                <a:gd name="T5" fmla="*/ 230 h 230"/>
                <a:gd name="T6" fmla="*/ 10 w 19"/>
                <a:gd name="T7" fmla="*/ 0 h 230"/>
                <a:gd name="T8" fmla="*/ 19 w 19"/>
                <a:gd name="T9" fmla="*/ 0 h 230"/>
              </a:gdLst>
              <a:ahLst/>
              <a:cxnLst>
                <a:cxn ang="0">
                  <a:pos x="T0" y="T1"/>
                </a:cxn>
                <a:cxn ang="0">
                  <a:pos x="T2" y="T3"/>
                </a:cxn>
                <a:cxn ang="0">
                  <a:pos x="T4" y="T5"/>
                </a:cxn>
                <a:cxn ang="0">
                  <a:pos x="T6" y="T7"/>
                </a:cxn>
                <a:cxn ang="0">
                  <a:pos x="T8" y="T9"/>
                </a:cxn>
              </a:cxnLst>
              <a:rect l="0" t="0" r="r" b="b"/>
              <a:pathLst>
                <a:path w="19" h="230">
                  <a:moveTo>
                    <a:pt x="19" y="0"/>
                  </a:moveTo>
                  <a:lnTo>
                    <a:pt x="19" y="230"/>
                  </a:lnTo>
                  <a:lnTo>
                    <a:pt x="0" y="230"/>
                  </a:lnTo>
                  <a:lnTo>
                    <a:pt x="10" y="0"/>
                  </a:lnTo>
                  <a:lnTo>
                    <a:pt x="19" y="0"/>
                  </a:lnTo>
                  <a:close/>
                </a:path>
              </a:pathLst>
            </a:custGeom>
            <a:solidFill>
              <a:srgbClr val="1938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iS1îḍe">
              <a:extLst>
                <a:ext uri="{FF2B5EF4-FFF2-40B4-BE49-F238E27FC236}">
                  <a16:creationId xmlns:a16="http://schemas.microsoft.com/office/drawing/2014/main" id="{5688A9DF-554F-40FA-9C2D-DB89114BF9EB}"/>
                </a:ext>
              </a:extLst>
            </p:cNvPr>
            <p:cNvSpPr/>
            <p:nvPr/>
          </p:nvSpPr>
          <p:spPr bwMode="auto">
            <a:xfrm>
              <a:off x="5168900" y="3330576"/>
              <a:ext cx="106363" cy="409575"/>
            </a:xfrm>
            <a:custGeom>
              <a:avLst/>
              <a:gdLst>
                <a:gd name="T0" fmla="*/ 7 w 7"/>
                <a:gd name="T1" fmla="*/ 0 h 27"/>
                <a:gd name="T2" fmla="*/ 6 w 7"/>
                <a:gd name="T3" fmla="*/ 24 h 27"/>
                <a:gd name="T4" fmla="*/ 0 w 7"/>
                <a:gd name="T5" fmla="*/ 27 h 27"/>
                <a:gd name="T6" fmla="*/ 0 w 7"/>
                <a:gd name="T7" fmla="*/ 3 h 27"/>
                <a:gd name="T8" fmla="*/ 7 w 7"/>
                <a:gd name="T9" fmla="*/ 0 h 27"/>
              </a:gdLst>
              <a:ahLst/>
              <a:cxnLst>
                <a:cxn ang="0">
                  <a:pos x="T0" y="T1"/>
                </a:cxn>
                <a:cxn ang="0">
                  <a:pos x="T2" y="T3"/>
                </a:cxn>
                <a:cxn ang="0">
                  <a:pos x="T4" y="T5"/>
                </a:cxn>
                <a:cxn ang="0">
                  <a:pos x="T6" y="T7"/>
                </a:cxn>
                <a:cxn ang="0">
                  <a:pos x="T8" y="T9"/>
                </a:cxn>
              </a:cxnLst>
              <a:rect l="0" t="0" r="r" b="b"/>
              <a:pathLst>
                <a:path w="7" h="27">
                  <a:moveTo>
                    <a:pt x="7" y="0"/>
                  </a:moveTo>
                  <a:cubicBezTo>
                    <a:pt x="6" y="24"/>
                    <a:pt x="6" y="24"/>
                    <a:pt x="6" y="24"/>
                  </a:cubicBezTo>
                  <a:cubicBezTo>
                    <a:pt x="4" y="25"/>
                    <a:pt x="1" y="26"/>
                    <a:pt x="0" y="27"/>
                  </a:cubicBezTo>
                  <a:cubicBezTo>
                    <a:pt x="0" y="3"/>
                    <a:pt x="0" y="3"/>
                    <a:pt x="0" y="3"/>
                  </a:cubicBezTo>
                  <a:cubicBezTo>
                    <a:pt x="1" y="2"/>
                    <a:pt x="4" y="0"/>
                    <a:pt x="7" y="0"/>
                  </a:cubicBezTo>
                  <a:close/>
                </a:path>
              </a:pathLst>
            </a:custGeom>
            <a:solidFill>
              <a:srgbClr val="1A3A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šḻíḋe">
              <a:extLst>
                <a:ext uri="{FF2B5EF4-FFF2-40B4-BE49-F238E27FC236}">
                  <a16:creationId xmlns:a16="http://schemas.microsoft.com/office/drawing/2014/main" id="{F5F28212-8C7B-4DFF-9C46-61BD47C527B6}"/>
                </a:ext>
              </a:extLst>
            </p:cNvPr>
            <p:cNvSpPr/>
            <p:nvPr/>
          </p:nvSpPr>
          <p:spPr bwMode="auto">
            <a:xfrm>
              <a:off x="5032375" y="3300413"/>
              <a:ext cx="136525" cy="439738"/>
            </a:xfrm>
            <a:custGeom>
              <a:avLst/>
              <a:gdLst>
                <a:gd name="T0" fmla="*/ 9 w 9"/>
                <a:gd name="T1" fmla="*/ 5 h 29"/>
                <a:gd name="T2" fmla="*/ 9 w 9"/>
                <a:gd name="T3" fmla="*/ 29 h 29"/>
                <a:gd name="T4" fmla="*/ 4 w 9"/>
                <a:gd name="T5" fmla="*/ 28 h 29"/>
                <a:gd name="T6" fmla="*/ 3 w 9"/>
                <a:gd name="T7" fmla="*/ 28 h 29"/>
                <a:gd name="T8" fmla="*/ 2 w 9"/>
                <a:gd name="T9" fmla="*/ 27 h 29"/>
                <a:gd name="T10" fmla="*/ 0 w 9"/>
                <a:gd name="T11" fmla="*/ 24 h 29"/>
                <a:gd name="T12" fmla="*/ 0 w 9"/>
                <a:gd name="T13" fmla="*/ 0 h 29"/>
                <a:gd name="T14" fmla="*/ 2 w 9"/>
                <a:gd name="T15" fmla="*/ 3 h 29"/>
                <a:gd name="T16" fmla="*/ 3 w 9"/>
                <a:gd name="T17" fmla="*/ 4 h 29"/>
                <a:gd name="T18" fmla="*/ 4 w 9"/>
                <a:gd name="T19" fmla="*/ 4 h 29"/>
                <a:gd name="T20" fmla="*/ 9 w 9"/>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9">
                  <a:moveTo>
                    <a:pt x="9" y="5"/>
                  </a:moveTo>
                  <a:cubicBezTo>
                    <a:pt x="9" y="29"/>
                    <a:pt x="9" y="29"/>
                    <a:pt x="9" y="29"/>
                  </a:cubicBezTo>
                  <a:cubicBezTo>
                    <a:pt x="8" y="29"/>
                    <a:pt x="6" y="29"/>
                    <a:pt x="4" y="28"/>
                  </a:cubicBezTo>
                  <a:cubicBezTo>
                    <a:pt x="4" y="28"/>
                    <a:pt x="3" y="28"/>
                    <a:pt x="3" y="28"/>
                  </a:cubicBezTo>
                  <a:cubicBezTo>
                    <a:pt x="3" y="28"/>
                    <a:pt x="2" y="27"/>
                    <a:pt x="2" y="27"/>
                  </a:cubicBezTo>
                  <a:cubicBezTo>
                    <a:pt x="1" y="26"/>
                    <a:pt x="0" y="25"/>
                    <a:pt x="0" y="24"/>
                  </a:cubicBezTo>
                  <a:cubicBezTo>
                    <a:pt x="0" y="0"/>
                    <a:pt x="0" y="0"/>
                    <a:pt x="0" y="0"/>
                  </a:cubicBezTo>
                  <a:cubicBezTo>
                    <a:pt x="0" y="1"/>
                    <a:pt x="1" y="2"/>
                    <a:pt x="2" y="3"/>
                  </a:cubicBezTo>
                  <a:cubicBezTo>
                    <a:pt x="2" y="3"/>
                    <a:pt x="3" y="3"/>
                    <a:pt x="3" y="4"/>
                  </a:cubicBezTo>
                  <a:cubicBezTo>
                    <a:pt x="3" y="4"/>
                    <a:pt x="4" y="4"/>
                    <a:pt x="4" y="4"/>
                  </a:cubicBezTo>
                  <a:cubicBezTo>
                    <a:pt x="6" y="5"/>
                    <a:pt x="8" y="5"/>
                    <a:pt x="9" y="5"/>
                  </a:cubicBezTo>
                  <a:close/>
                </a:path>
              </a:pathLst>
            </a:custGeom>
            <a:solidFill>
              <a:srgbClr val="1A3A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ṩļiḋe">
              <a:extLst>
                <a:ext uri="{FF2B5EF4-FFF2-40B4-BE49-F238E27FC236}">
                  <a16:creationId xmlns:a16="http://schemas.microsoft.com/office/drawing/2014/main" id="{DE078B42-A06A-4DC9-8A49-54CEE788BAB3}"/>
                </a:ext>
              </a:extLst>
            </p:cNvPr>
            <p:cNvSpPr/>
            <p:nvPr/>
          </p:nvSpPr>
          <p:spPr bwMode="auto">
            <a:xfrm>
              <a:off x="5032375" y="1809751"/>
              <a:ext cx="2700338" cy="1566863"/>
            </a:xfrm>
            <a:custGeom>
              <a:avLst/>
              <a:gdLst>
                <a:gd name="T0" fmla="*/ 170 w 178"/>
                <a:gd name="T1" fmla="*/ 0 h 103"/>
                <a:gd name="T2" fmla="*/ 178 w 178"/>
                <a:gd name="T3" fmla="*/ 9 h 103"/>
                <a:gd name="T4" fmla="*/ 169 w 178"/>
                <a:gd name="T5" fmla="*/ 13 h 103"/>
                <a:gd name="T6" fmla="*/ 128 w 178"/>
                <a:gd name="T7" fmla="*/ 29 h 103"/>
                <a:gd name="T8" fmla="*/ 82 w 178"/>
                <a:gd name="T9" fmla="*/ 47 h 103"/>
                <a:gd name="T10" fmla="*/ 70 w 178"/>
                <a:gd name="T11" fmla="*/ 52 h 103"/>
                <a:gd name="T12" fmla="*/ 67 w 178"/>
                <a:gd name="T13" fmla="*/ 55 h 103"/>
                <a:gd name="T14" fmla="*/ 21 w 178"/>
                <a:gd name="T15" fmla="*/ 96 h 103"/>
                <a:gd name="T16" fmla="*/ 17 w 178"/>
                <a:gd name="T17" fmla="*/ 100 h 103"/>
                <a:gd name="T18" fmla="*/ 16 w 178"/>
                <a:gd name="T19" fmla="*/ 100 h 103"/>
                <a:gd name="T20" fmla="*/ 9 w 178"/>
                <a:gd name="T21" fmla="*/ 103 h 103"/>
                <a:gd name="T22" fmla="*/ 4 w 178"/>
                <a:gd name="T23" fmla="*/ 102 h 103"/>
                <a:gd name="T24" fmla="*/ 3 w 178"/>
                <a:gd name="T25" fmla="*/ 102 h 103"/>
                <a:gd name="T26" fmla="*/ 2 w 178"/>
                <a:gd name="T27" fmla="*/ 101 h 103"/>
                <a:gd name="T28" fmla="*/ 1 w 178"/>
                <a:gd name="T29" fmla="*/ 97 h 103"/>
                <a:gd name="T30" fmla="*/ 2 w 178"/>
                <a:gd name="T31" fmla="*/ 95 h 103"/>
                <a:gd name="T32" fmla="*/ 57 w 178"/>
                <a:gd name="T33" fmla="*/ 45 h 103"/>
                <a:gd name="T34" fmla="*/ 59 w 178"/>
                <a:gd name="T35" fmla="*/ 44 h 103"/>
                <a:gd name="T36" fmla="*/ 170 w 178"/>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8" h="103">
                  <a:moveTo>
                    <a:pt x="170" y="0"/>
                  </a:moveTo>
                  <a:cubicBezTo>
                    <a:pt x="172" y="3"/>
                    <a:pt x="175" y="6"/>
                    <a:pt x="178" y="9"/>
                  </a:cubicBezTo>
                  <a:cubicBezTo>
                    <a:pt x="175" y="10"/>
                    <a:pt x="172" y="12"/>
                    <a:pt x="169" y="13"/>
                  </a:cubicBezTo>
                  <a:cubicBezTo>
                    <a:pt x="159" y="17"/>
                    <a:pt x="145" y="22"/>
                    <a:pt x="128" y="29"/>
                  </a:cubicBezTo>
                  <a:cubicBezTo>
                    <a:pt x="111" y="36"/>
                    <a:pt x="94" y="43"/>
                    <a:pt x="82" y="47"/>
                  </a:cubicBezTo>
                  <a:cubicBezTo>
                    <a:pt x="77" y="49"/>
                    <a:pt x="72" y="51"/>
                    <a:pt x="70" y="52"/>
                  </a:cubicBezTo>
                  <a:cubicBezTo>
                    <a:pt x="67" y="55"/>
                    <a:pt x="67" y="55"/>
                    <a:pt x="67" y="55"/>
                  </a:cubicBezTo>
                  <a:cubicBezTo>
                    <a:pt x="21" y="96"/>
                    <a:pt x="21" y="96"/>
                    <a:pt x="21" y="96"/>
                  </a:cubicBezTo>
                  <a:cubicBezTo>
                    <a:pt x="17" y="100"/>
                    <a:pt x="17" y="100"/>
                    <a:pt x="17" y="100"/>
                  </a:cubicBezTo>
                  <a:cubicBezTo>
                    <a:pt x="16" y="100"/>
                    <a:pt x="16" y="100"/>
                    <a:pt x="16" y="100"/>
                  </a:cubicBezTo>
                  <a:cubicBezTo>
                    <a:pt x="13" y="100"/>
                    <a:pt x="10" y="102"/>
                    <a:pt x="9" y="103"/>
                  </a:cubicBezTo>
                  <a:cubicBezTo>
                    <a:pt x="8" y="103"/>
                    <a:pt x="6" y="103"/>
                    <a:pt x="4" y="102"/>
                  </a:cubicBezTo>
                  <a:cubicBezTo>
                    <a:pt x="4" y="102"/>
                    <a:pt x="3" y="102"/>
                    <a:pt x="3" y="102"/>
                  </a:cubicBezTo>
                  <a:cubicBezTo>
                    <a:pt x="3" y="101"/>
                    <a:pt x="2" y="101"/>
                    <a:pt x="2" y="101"/>
                  </a:cubicBezTo>
                  <a:cubicBezTo>
                    <a:pt x="1" y="100"/>
                    <a:pt x="0" y="98"/>
                    <a:pt x="1" y="97"/>
                  </a:cubicBezTo>
                  <a:cubicBezTo>
                    <a:pt x="1" y="96"/>
                    <a:pt x="1" y="96"/>
                    <a:pt x="2" y="95"/>
                  </a:cubicBezTo>
                  <a:cubicBezTo>
                    <a:pt x="57" y="45"/>
                    <a:pt x="57" y="45"/>
                    <a:pt x="57" y="45"/>
                  </a:cubicBezTo>
                  <a:cubicBezTo>
                    <a:pt x="57" y="45"/>
                    <a:pt x="58" y="44"/>
                    <a:pt x="59" y="44"/>
                  </a:cubicBezTo>
                  <a:cubicBezTo>
                    <a:pt x="95" y="30"/>
                    <a:pt x="151" y="8"/>
                    <a:pt x="170" y="0"/>
                  </a:cubicBezTo>
                  <a:close/>
                </a:path>
              </a:pathLst>
            </a:custGeom>
            <a:solidFill>
              <a:srgbClr val="295B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ṩḻïďé">
              <a:extLst>
                <a:ext uri="{FF2B5EF4-FFF2-40B4-BE49-F238E27FC236}">
                  <a16:creationId xmlns:a16="http://schemas.microsoft.com/office/drawing/2014/main" id="{F8B06808-C347-488E-B01F-DDD967CD1D99}"/>
                </a:ext>
              </a:extLst>
            </p:cNvPr>
            <p:cNvSpPr/>
            <p:nvPr/>
          </p:nvSpPr>
          <p:spPr bwMode="auto">
            <a:xfrm>
              <a:off x="5168900" y="3376613"/>
              <a:ext cx="0" cy="395288"/>
            </a:xfrm>
            <a:custGeom>
              <a:avLst/>
              <a:gdLst>
                <a:gd name="T0" fmla="*/ 0 h 26"/>
                <a:gd name="T1" fmla="*/ 24 h 26"/>
                <a:gd name="T2" fmla="*/ 26 h 26"/>
                <a:gd name="T3" fmla="*/ 2 h 26"/>
                <a:gd name="T4" fmla="*/ 0 h 26"/>
              </a:gdLst>
              <a:ahLst/>
              <a:cxnLst>
                <a:cxn ang="0">
                  <a:pos x="0" y="T0"/>
                </a:cxn>
                <a:cxn ang="0">
                  <a:pos x="0" y="T1"/>
                </a:cxn>
                <a:cxn ang="0">
                  <a:pos x="0" y="T2"/>
                </a:cxn>
                <a:cxn ang="0">
                  <a:pos x="0" y="T3"/>
                </a:cxn>
                <a:cxn ang="0">
                  <a:pos x="0" y="T4"/>
                </a:cxn>
              </a:cxnLst>
              <a:rect l="0" t="0" r="r" b="b"/>
              <a:pathLst>
                <a:path h="26">
                  <a:moveTo>
                    <a:pt x="0" y="0"/>
                  </a:moveTo>
                  <a:cubicBezTo>
                    <a:pt x="0" y="24"/>
                    <a:pt x="0" y="24"/>
                    <a:pt x="0" y="24"/>
                  </a:cubicBezTo>
                  <a:cubicBezTo>
                    <a:pt x="0" y="25"/>
                    <a:pt x="0" y="25"/>
                    <a:pt x="0" y="26"/>
                  </a:cubicBezTo>
                  <a:cubicBezTo>
                    <a:pt x="0" y="2"/>
                    <a:pt x="0" y="2"/>
                    <a:pt x="0" y="2"/>
                  </a:cubicBezTo>
                  <a:cubicBezTo>
                    <a:pt x="0" y="1"/>
                    <a:pt x="0" y="1"/>
                    <a:pt x="0" y="0"/>
                  </a:cubicBezTo>
                  <a:close/>
                </a:path>
              </a:pathLst>
            </a:custGeom>
            <a:solidFill>
              <a:srgbClr val="1A3A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ṡ1iḑè">
              <a:extLst>
                <a:ext uri="{FF2B5EF4-FFF2-40B4-BE49-F238E27FC236}">
                  <a16:creationId xmlns:a16="http://schemas.microsoft.com/office/drawing/2014/main" id="{BB48F422-2CAE-40FB-9818-0B42682A8E4C}"/>
                </a:ext>
              </a:extLst>
            </p:cNvPr>
            <p:cNvSpPr/>
            <p:nvPr/>
          </p:nvSpPr>
          <p:spPr bwMode="auto">
            <a:xfrm>
              <a:off x="5321300" y="2616201"/>
              <a:ext cx="3246438" cy="1230313"/>
            </a:xfrm>
            <a:custGeom>
              <a:avLst/>
              <a:gdLst>
                <a:gd name="T0" fmla="*/ 103 w 214"/>
                <a:gd name="T1" fmla="*/ 44 h 81"/>
                <a:gd name="T2" fmla="*/ 100 w 214"/>
                <a:gd name="T3" fmla="*/ 45 h 81"/>
                <a:gd name="T4" fmla="*/ 0 w 214"/>
                <a:gd name="T5" fmla="*/ 57 h 81"/>
                <a:gd name="T6" fmla="*/ 0 w 214"/>
                <a:gd name="T7" fmla="*/ 81 h 81"/>
                <a:gd name="T8" fmla="*/ 100 w 214"/>
                <a:gd name="T9" fmla="*/ 69 h 81"/>
                <a:gd name="T10" fmla="*/ 103 w 214"/>
                <a:gd name="T11" fmla="*/ 69 h 81"/>
                <a:gd name="T12" fmla="*/ 214 w 214"/>
                <a:gd name="T13" fmla="*/ 25 h 81"/>
                <a:gd name="T14" fmla="*/ 214 w 214"/>
                <a:gd name="T15" fmla="*/ 0 h 81"/>
                <a:gd name="T16" fmla="*/ 103 w 214"/>
                <a:gd name="T17"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81">
                  <a:moveTo>
                    <a:pt x="103" y="44"/>
                  </a:moveTo>
                  <a:cubicBezTo>
                    <a:pt x="102" y="45"/>
                    <a:pt x="101" y="45"/>
                    <a:pt x="100" y="45"/>
                  </a:cubicBezTo>
                  <a:cubicBezTo>
                    <a:pt x="0" y="57"/>
                    <a:pt x="0" y="57"/>
                    <a:pt x="0" y="57"/>
                  </a:cubicBezTo>
                  <a:cubicBezTo>
                    <a:pt x="0" y="81"/>
                    <a:pt x="0" y="81"/>
                    <a:pt x="0" y="81"/>
                  </a:cubicBezTo>
                  <a:cubicBezTo>
                    <a:pt x="100" y="69"/>
                    <a:pt x="100" y="69"/>
                    <a:pt x="100" y="69"/>
                  </a:cubicBezTo>
                  <a:cubicBezTo>
                    <a:pt x="101" y="69"/>
                    <a:pt x="102" y="69"/>
                    <a:pt x="103" y="69"/>
                  </a:cubicBezTo>
                  <a:cubicBezTo>
                    <a:pt x="139" y="54"/>
                    <a:pt x="194" y="32"/>
                    <a:pt x="214" y="25"/>
                  </a:cubicBezTo>
                  <a:cubicBezTo>
                    <a:pt x="214" y="0"/>
                    <a:pt x="214" y="0"/>
                    <a:pt x="214" y="0"/>
                  </a:cubicBezTo>
                  <a:cubicBezTo>
                    <a:pt x="194" y="8"/>
                    <a:pt x="139" y="30"/>
                    <a:pt x="103" y="44"/>
                  </a:cubicBezTo>
                  <a:close/>
                </a:path>
              </a:pathLst>
            </a:custGeom>
            <a:solidFill>
              <a:srgbClr val="1938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íṩļíḋé">
              <a:extLst>
                <a:ext uri="{FF2B5EF4-FFF2-40B4-BE49-F238E27FC236}">
                  <a16:creationId xmlns:a16="http://schemas.microsoft.com/office/drawing/2014/main" id="{F9D753BF-F71E-461D-9267-37F4A8A64F27}"/>
                </a:ext>
              </a:extLst>
            </p:cNvPr>
            <p:cNvSpPr/>
            <p:nvPr/>
          </p:nvSpPr>
          <p:spPr bwMode="auto">
            <a:xfrm>
              <a:off x="5168900" y="3406776"/>
              <a:ext cx="152400" cy="439738"/>
            </a:xfrm>
            <a:custGeom>
              <a:avLst/>
              <a:gdLst>
                <a:gd name="T0" fmla="*/ 10 w 10"/>
                <a:gd name="T1" fmla="*/ 5 h 29"/>
                <a:gd name="T2" fmla="*/ 10 w 10"/>
                <a:gd name="T3" fmla="*/ 29 h 29"/>
                <a:gd name="T4" fmla="*/ 7 w 10"/>
                <a:gd name="T5" fmla="*/ 29 h 29"/>
                <a:gd name="T6" fmla="*/ 2 w 10"/>
                <a:gd name="T7" fmla="*/ 28 h 29"/>
                <a:gd name="T8" fmla="*/ 1 w 10"/>
                <a:gd name="T9" fmla="*/ 27 h 29"/>
                <a:gd name="T10" fmla="*/ 0 w 10"/>
                <a:gd name="T11" fmla="*/ 25 h 29"/>
                <a:gd name="T12" fmla="*/ 0 w 10"/>
                <a:gd name="T13" fmla="*/ 24 h 29"/>
                <a:gd name="T14" fmla="*/ 0 w 10"/>
                <a:gd name="T15" fmla="*/ 0 h 29"/>
                <a:gd name="T16" fmla="*/ 0 w 10"/>
                <a:gd name="T17" fmla="*/ 1 h 29"/>
                <a:gd name="T18" fmla="*/ 1 w 10"/>
                <a:gd name="T19" fmla="*/ 3 h 29"/>
                <a:gd name="T20" fmla="*/ 2 w 10"/>
                <a:gd name="T21" fmla="*/ 3 h 29"/>
                <a:gd name="T22" fmla="*/ 7 w 10"/>
                <a:gd name="T23" fmla="*/ 5 h 29"/>
                <a:gd name="T24" fmla="*/ 10 w 10"/>
                <a:gd name="T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9">
                  <a:moveTo>
                    <a:pt x="10" y="5"/>
                  </a:moveTo>
                  <a:cubicBezTo>
                    <a:pt x="10" y="29"/>
                    <a:pt x="10" y="29"/>
                    <a:pt x="10" y="29"/>
                  </a:cubicBezTo>
                  <a:cubicBezTo>
                    <a:pt x="9" y="29"/>
                    <a:pt x="8" y="29"/>
                    <a:pt x="7" y="29"/>
                  </a:cubicBezTo>
                  <a:cubicBezTo>
                    <a:pt x="5" y="29"/>
                    <a:pt x="3" y="28"/>
                    <a:pt x="2" y="28"/>
                  </a:cubicBezTo>
                  <a:cubicBezTo>
                    <a:pt x="2" y="27"/>
                    <a:pt x="1" y="27"/>
                    <a:pt x="1" y="27"/>
                  </a:cubicBezTo>
                  <a:cubicBezTo>
                    <a:pt x="0" y="26"/>
                    <a:pt x="0" y="26"/>
                    <a:pt x="0" y="25"/>
                  </a:cubicBezTo>
                  <a:cubicBezTo>
                    <a:pt x="0" y="25"/>
                    <a:pt x="0" y="24"/>
                    <a:pt x="0" y="24"/>
                  </a:cubicBezTo>
                  <a:cubicBezTo>
                    <a:pt x="0" y="0"/>
                    <a:pt x="0" y="0"/>
                    <a:pt x="0" y="0"/>
                  </a:cubicBezTo>
                  <a:cubicBezTo>
                    <a:pt x="0" y="0"/>
                    <a:pt x="0" y="1"/>
                    <a:pt x="0" y="1"/>
                  </a:cubicBezTo>
                  <a:cubicBezTo>
                    <a:pt x="0" y="2"/>
                    <a:pt x="1" y="2"/>
                    <a:pt x="1" y="3"/>
                  </a:cubicBezTo>
                  <a:cubicBezTo>
                    <a:pt x="1" y="3"/>
                    <a:pt x="2" y="3"/>
                    <a:pt x="2" y="3"/>
                  </a:cubicBezTo>
                  <a:cubicBezTo>
                    <a:pt x="4" y="4"/>
                    <a:pt x="5" y="5"/>
                    <a:pt x="7" y="5"/>
                  </a:cubicBezTo>
                  <a:cubicBezTo>
                    <a:pt x="8" y="5"/>
                    <a:pt x="9" y="5"/>
                    <a:pt x="10" y="5"/>
                  </a:cubicBezTo>
                  <a:close/>
                </a:path>
              </a:pathLst>
            </a:custGeom>
            <a:solidFill>
              <a:srgbClr val="1A3A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şľíḋè">
              <a:extLst>
                <a:ext uri="{FF2B5EF4-FFF2-40B4-BE49-F238E27FC236}">
                  <a16:creationId xmlns:a16="http://schemas.microsoft.com/office/drawing/2014/main" id="{86E1C2B2-DB55-428F-802E-AE41C98E98F5}"/>
                </a:ext>
              </a:extLst>
            </p:cNvPr>
            <p:cNvSpPr/>
            <p:nvPr/>
          </p:nvSpPr>
          <p:spPr bwMode="auto">
            <a:xfrm>
              <a:off x="3636963" y="3284538"/>
              <a:ext cx="1638300" cy="760413"/>
            </a:xfrm>
            <a:custGeom>
              <a:avLst/>
              <a:gdLst>
                <a:gd name="T0" fmla="*/ 103 w 108"/>
                <a:gd name="T1" fmla="*/ 11 h 50"/>
                <a:gd name="T2" fmla="*/ 108 w 108"/>
                <a:gd name="T3" fmla="*/ 13 h 50"/>
                <a:gd name="T4" fmla="*/ 16 w 108"/>
                <a:gd name="T5" fmla="*/ 50 h 50"/>
                <a:gd name="T6" fmla="*/ 0 w 108"/>
                <a:gd name="T7" fmla="*/ 37 h 50"/>
                <a:gd name="T8" fmla="*/ 93 w 108"/>
                <a:gd name="T9" fmla="*/ 0 h 50"/>
                <a:gd name="T10" fmla="*/ 94 w 108"/>
                <a:gd name="T11" fmla="*/ 4 h 50"/>
                <a:gd name="T12" fmla="*/ 95 w 108"/>
                <a:gd name="T13" fmla="*/ 5 h 50"/>
                <a:gd name="T14" fmla="*/ 96 w 108"/>
                <a:gd name="T15" fmla="*/ 5 h 50"/>
                <a:gd name="T16" fmla="*/ 101 w 108"/>
                <a:gd name="T17" fmla="*/ 6 h 50"/>
                <a:gd name="T18" fmla="*/ 101 w 108"/>
                <a:gd name="T19" fmla="*/ 9 h 50"/>
                <a:gd name="T20" fmla="*/ 102 w 108"/>
                <a:gd name="T21" fmla="*/ 11 h 50"/>
                <a:gd name="T22" fmla="*/ 103 w 108"/>
                <a:gd name="T2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50">
                  <a:moveTo>
                    <a:pt x="103" y="11"/>
                  </a:moveTo>
                  <a:cubicBezTo>
                    <a:pt x="105" y="12"/>
                    <a:pt x="106" y="13"/>
                    <a:pt x="108" y="13"/>
                  </a:cubicBezTo>
                  <a:cubicBezTo>
                    <a:pt x="16" y="50"/>
                    <a:pt x="16" y="50"/>
                    <a:pt x="16" y="50"/>
                  </a:cubicBezTo>
                  <a:cubicBezTo>
                    <a:pt x="0" y="37"/>
                    <a:pt x="0" y="37"/>
                    <a:pt x="0" y="37"/>
                  </a:cubicBezTo>
                  <a:cubicBezTo>
                    <a:pt x="93" y="0"/>
                    <a:pt x="93" y="0"/>
                    <a:pt x="93" y="0"/>
                  </a:cubicBezTo>
                  <a:cubicBezTo>
                    <a:pt x="92" y="1"/>
                    <a:pt x="93" y="3"/>
                    <a:pt x="94" y="4"/>
                  </a:cubicBezTo>
                  <a:cubicBezTo>
                    <a:pt x="94" y="4"/>
                    <a:pt x="95" y="4"/>
                    <a:pt x="95" y="5"/>
                  </a:cubicBezTo>
                  <a:cubicBezTo>
                    <a:pt x="95" y="5"/>
                    <a:pt x="96" y="5"/>
                    <a:pt x="96" y="5"/>
                  </a:cubicBezTo>
                  <a:cubicBezTo>
                    <a:pt x="98" y="6"/>
                    <a:pt x="100" y="6"/>
                    <a:pt x="101" y="6"/>
                  </a:cubicBezTo>
                  <a:cubicBezTo>
                    <a:pt x="101" y="7"/>
                    <a:pt x="100" y="8"/>
                    <a:pt x="101" y="9"/>
                  </a:cubicBezTo>
                  <a:cubicBezTo>
                    <a:pt x="101" y="10"/>
                    <a:pt x="102" y="10"/>
                    <a:pt x="102" y="11"/>
                  </a:cubicBezTo>
                  <a:cubicBezTo>
                    <a:pt x="102" y="11"/>
                    <a:pt x="103" y="11"/>
                    <a:pt x="103" y="11"/>
                  </a:cubicBezTo>
                  <a:close/>
                </a:path>
              </a:pathLst>
            </a:custGeom>
            <a:solidFill>
              <a:srgbClr val="295B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ṥḻíḑê">
              <a:extLst>
                <a:ext uri="{FF2B5EF4-FFF2-40B4-BE49-F238E27FC236}">
                  <a16:creationId xmlns:a16="http://schemas.microsoft.com/office/drawing/2014/main" id="{C3A97280-3699-4AD4-A6EC-EC0424924214}"/>
                </a:ext>
              </a:extLst>
            </p:cNvPr>
            <p:cNvSpPr/>
            <p:nvPr/>
          </p:nvSpPr>
          <p:spPr bwMode="auto">
            <a:xfrm>
              <a:off x="5153025" y="2509838"/>
              <a:ext cx="3414713" cy="973138"/>
            </a:xfrm>
            <a:custGeom>
              <a:avLst/>
              <a:gdLst>
                <a:gd name="T0" fmla="*/ 213 w 225"/>
                <a:gd name="T1" fmla="*/ 0 h 64"/>
                <a:gd name="T2" fmla="*/ 225 w 225"/>
                <a:gd name="T3" fmla="*/ 7 h 64"/>
                <a:gd name="T4" fmla="*/ 114 w 225"/>
                <a:gd name="T5" fmla="*/ 51 h 64"/>
                <a:gd name="T6" fmla="*/ 111 w 225"/>
                <a:gd name="T7" fmla="*/ 52 h 64"/>
                <a:gd name="T8" fmla="*/ 11 w 225"/>
                <a:gd name="T9" fmla="*/ 64 h 64"/>
                <a:gd name="T10" fmla="*/ 8 w 225"/>
                <a:gd name="T11" fmla="*/ 64 h 64"/>
                <a:gd name="T12" fmla="*/ 3 w 225"/>
                <a:gd name="T13" fmla="*/ 62 h 64"/>
                <a:gd name="T14" fmla="*/ 2 w 225"/>
                <a:gd name="T15" fmla="*/ 62 h 64"/>
                <a:gd name="T16" fmla="*/ 1 w 225"/>
                <a:gd name="T17" fmla="*/ 60 h 64"/>
                <a:gd name="T18" fmla="*/ 1 w 225"/>
                <a:gd name="T19" fmla="*/ 57 h 64"/>
                <a:gd name="T20" fmla="*/ 8 w 225"/>
                <a:gd name="T21" fmla="*/ 54 h 64"/>
                <a:gd name="T22" fmla="*/ 9 w 225"/>
                <a:gd name="T23" fmla="*/ 54 h 64"/>
                <a:gd name="T24" fmla="*/ 16 w 225"/>
                <a:gd name="T25" fmla="*/ 53 h 64"/>
                <a:gd name="T26" fmla="*/ 99 w 225"/>
                <a:gd name="T27" fmla="*/ 43 h 64"/>
                <a:gd name="T28" fmla="*/ 106 w 225"/>
                <a:gd name="T29" fmla="*/ 43 h 64"/>
                <a:gd name="T30" fmla="*/ 118 w 225"/>
                <a:gd name="T31" fmla="*/ 38 h 64"/>
                <a:gd name="T32" fmla="*/ 163 w 225"/>
                <a:gd name="T33" fmla="*/ 20 h 64"/>
                <a:gd name="T34" fmla="*/ 204 w 225"/>
                <a:gd name="T35" fmla="*/ 3 h 64"/>
                <a:gd name="T36" fmla="*/ 213 w 225"/>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64">
                  <a:moveTo>
                    <a:pt x="213" y="0"/>
                  </a:moveTo>
                  <a:cubicBezTo>
                    <a:pt x="217" y="2"/>
                    <a:pt x="221" y="5"/>
                    <a:pt x="225" y="7"/>
                  </a:cubicBezTo>
                  <a:cubicBezTo>
                    <a:pt x="205" y="15"/>
                    <a:pt x="150" y="37"/>
                    <a:pt x="114" y="51"/>
                  </a:cubicBezTo>
                  <a:cubicBezTo>
                    <a:pt x="113" y="52"/>
                    <a:pt x="112" y="52"/>
                    <a:pt x="111" y="52"/>
                  </a:cubicBezTo>
                  <a:cubicBezTo>
                    <a:pt x="11" y="64"/>
                    <a:pt x="11" y="64"/>
                    <a:pt x="11" y="64"/>
                  </a:cubicBezTo>
                  <a:cubicBezTo>
                    <a:pt x="10" y="64"/>
                    <a:pt x="9" y="64"/>
                    <a:pt x="8" y="64"/>
                  </a:cubicBezTo>
                  <a:cubicBezTo>
                    <a:pt x="6" y="64"/>
                    <a:pt x="5" y="63"/>
                    <a:pt x="3" y="62"/>
                  </a:cubicBezTo>
                  <a:cubicBezTo>
                    <a:pt x="3" y="62"/>
                    <a:pt x="2" y="62"/>
                    <a:pt x="2" y="62"/>
                  </a:cubicBezTo>
                  <a:cubicBezTo>
                    <a:pt x="2" y="61"/>
                    <a:pt x="1" y="61"/>
                    <a:pt x="1" y="60"/>
                  </a:cubicBezTo>
                  <a:cubicBezTo>
                    <a:pt x="0" y="59"/>
                    <a:pt x="1" y="58"/>
                    <a:pt x="1" y="57"/>
                  </a:cubicBezTo>
                  <a:cubicBezTo>
                    <a:pt x="2" y="56"/>
                    <a:pt x="5" y="54"/>
                    <a:pt x="8" y="54"/>
                  </a:cubicBezTo>
                  <a:cubicBezTo>
                    <a:pt x="9" y="54"/>
                    <a:pt x="9" y="54"/>
                    <a:pt x="9" y="54"/>
                  </a:cubicBezTo>
                  <a:cubicBezTo>
                    <a:pt x="16" y="53"/>
                    <a:pt x="16" y="53"/>
                    <a:pt x="16" y="53"/>
                  </a:cubicBezTo>
                  <a:cubicBezTo>
                    <a:pt x="99" y="43"/>
                    <a:pt x="99" y="43"/>
                    <a:pt x="99" y="43"/>
                  </a:cubicBezTo>
                  <a:cubicBezTo>
                    <a:pt x="106" y="43"/>
                    <a:pt x="106" y="43"/>
                    <a:pt x="106" y="43"/>
                  </a:cubicBezTo>
                  <a:cubicBezTo>
                    <a:pt x="108" y="42"/>
                    <a:pt x="112" y="40"/>
                    <a:pt x="118" y="38"/>
                  </a:cubicBezTo>
                  <a:cubicBezTo>
                    <a:pt x="129" y="33"/>
                    <a:pt x="146" y="26"/>
                    <a:pt x="163" y="20"/>
                  </a:cubicBezTo>
                  <a:cubicBezTo>
                    <a:pt x="180" y="13"/>
                    <a:pt x="194" y="7"/>
                    <a:pt x="204" y="3"/>
                  </a:cubicBezTo>
                  <a:cubicBezTo>
                    <a:pt x="208" y="2"/>
                    <a:pt x="211" y="1"/>
                    <a:pt x="213" y="0"/>
                  </a:cubicBezTo>
                  <a:close/>
                </a:path>
              </a:pathLst>
            </a:custGeom>
            <a:solidFill>
              <a:srgbClr val="295B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ṩļîḋe">
              <a:extLst>
                <a:ext uri="{FF2B5EF4-FFF2-40B4-BE49-F238E27FC236}">
                  <a16:creationId xmlns:a16="http://schemas.microsoft.com/office/drawing/2014/main" id="{41268DFF-4E60-4D7B-8BC0-D925DEE4FFFC}"/>
                </a:ext>
              </a:extLst>
            </p:cNvPr>
            <p:cNvSpPr/>
            <p:nvPr/>
          </p:nvSpPr>
          <p:spPr bwMode="auto">
            <a:xfrm>
              <a:off x="3878263" y="3482976"/>
              <a:ext cx="1397000" cy="927100"/>
            </a:xfrm>
            <a:custGeom>
              <a:avLst/>
              <a:gdLst>
                <a:gd name="T0" fmla="*/ 880 w 880"/>
                <a:gd name="T1" fmla="*/ 0 h 584"/>
                <a:gd name="T2" fmla="*/ 880 w 880"/>
                <a:gd name="T3" fmla="*/ 229 h 584"/>
                <a:gd name="T4" fmla="*/ 0 w 880"/>
                <a:gd name="T5" fmla="*/ 584 h 584"/>
                <a:gd name="T6" fmla="*/ 0 w 880"/>
                <a:gd name="T7" fmla="*/ 354 h 584"/>
                <a:gd name="T8" fmla="*/ 880 w 880"/>
                <a:gd name="T9" fmla="*/ 0 h 584"/>
              </a:gdLst>
              <a:ahLst/>
              <a:cxnLst>
                <a:cxn ang="0">
                  <a:pos x="T0" y="T1"/>
                </a:cxn>
                <a:cxn ang="0">
                  <a:pos x="T2" y="T3"/>
                </a:cxn>
                <a:cxn ang="0">
                  <a:pos x="T4" y="T5"/>
                </a:cxn>
                <a:cxn ang="0">
                  <a:pos x="T6" y="T7"/>
                </a:cxn>
                <a:cxn ang="0">
                  <a:pos x="T8" y="T9"/>
                </a:cxn>
              </a:cxnLst>
              <a:rect l="0" t="0" r="r" b="b"/>
              <a:pathLst>
                <a:path w="880" h="584">
                  <a:moveTo>
                    <a:pt x="880" y="0"/>
                  </a:moveTo>
                  <a:lnTo>
                    <a:pt x="880" y="229"/>
                  </a:lnTo>
                  <a:lnTo>
                    <a:pt x="0" y="584"/>
                  </a:lnTo>
                  <a:lnTo>
                    <a:pt x="0" y="354"/>
                  </a:lnTo>
                  <a:lnTo>
                    <a:pt x="880" y="0"/>
                  </a:lnTo>
                  <a:close/>
                </a:path>
              </a:pathLst>
            </a:custGeom>
            <a:solidFill>
              <a:srgbClr val="193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S1íde">
              <a:extLst>
                <a:ext uri="{FF2B5EF4-FFF2-40B4-BE49-F238E27FC236}">
                  <a16:creationId xmlns:a16="http://schemas.microsoft.com/office/drawing/2014/main" id="{F44D5416-8519-4E7D-B736-A36B0436FC82}"/>
                </a:ext>
              </a:extLst>
            </p:cNvPr>
            <p:cNvSpPr/>
            <p:nvPr/>
          </p:nvSpPr>
          <p:spPr bwMode="auto">
            <a:xfrm>
              <a:off x="3636963" y="3846513"/>
              <a:ext cx="241300" cy="563563"/>
            </a:xfrm>
            <a:custGeom>
              <a:avLst/>
              <a:gdLst>
                <a:gd name="T0" fmla="*/ 152 w 152"/>
                <a:gd name="T1" fmla="*/ 125 h 355"/>
                <a:gd name="T2" fmla="*/ 152 w 152"/>
                <a:gd name="T3" fmla="*/ 355 h 355"/>
                <a:gd name="T4" fmla="*/ 0 w 152"/>
                <a:gd name="T5" fmla="*/ 230 h 355"/>
                <a:gd name="T6" fmla="*/ 0 w 152"/>
                <a:gd name="T7" fmla="*/ 0 h 355"/>
                <a:gd name="T8" fmla="*/ 152 w 152"/>
                <a:gd name="T9" fmla="*/ 125 h 355"/>
              </a:gdLst>
              <a:ahLst/>
              <a:cxnLst>
                <a:cxn ang="0">
                  <a:pos x="T0" y="T1"/>
                </a:cxn>
                <a:cxn ang="0">
                  <a:pos x="T2" y="T3"/>
                </a:cxn>
                <a:cxn ang="0">
                  <a:pos x="T4" y="T5"/>
                </a:cxn>
                <a:cxn ang="0">
                  <a:pos x="T6" y="T7"/>
                </a:cxn>
                <a:cxn ang="0">
                  <a:pos x="T8" y="T9"/>
                </a:cxn>
              </a:cxnLst>
              <a:rect l="0" t="0" r="r" b="b"/>
              <a:pathLst>
                <a:path w="152" h="355">
                  <a:moveTo>
                    <a:pt x="152" y="125"/>
                  </a:moveTo>
                  <a:lnTo>
                    <a:pt x="152" y="355"/>
                  </a:lnTo>
                  <a:lnTo>
                    <a:pt x="0" y="230"/>
                  </a:lnTo>
                  <a:lnTo>
                    <a:pt x="0" y="0"/>
                  </a:lnTo>
                  <a:lnTo>
                    <a:pt x="152" y="125"/>
                  </a:lnTo>
                  <a:close/>
                </a:path>
              </a:pathLst>
            </a:custGeom>
            <a:solidFill>
              <a:srgbClr val="1631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ŝlîďê">
              <a:extLst>
                <a:ext uri="{FF2B5EF4-FFF2-40B4-BE49-F238E27FC236}">
                  <a16:creationId xmlns:a16="http://schemas.microsoft.com/office/drawing/2014/main" id="{74CD1CA6-7605-4500-AA4A-8D458284C56D}"/>
                </a:ext>
              </a:extLst>
            </p:cNvPr>
            <p:cNvSpPr/>
            <p:nvPr/>
          </p:nvSpPr>
          <p:spPr bwMode="auto">
            <a:xfrm>
              <a:off x="3424238" y="3878263"/>
              <a:ext cx="317500" cy="622300"/>
            </a:xfrm>
            <a:custGeom>
              <a:avLst/>
              <a:gdLst>
                <a:gd name="T0" fmla="*/ 200 w 200"/>
                <a:gd name="T1" fmla="*/ 162 h 392"/>
                <a:gd name="T2" fmla="*/ 200 w 200"/>
                <a:gd name="T3" fmla="*/ 392 h 392"/>
                <a:gd name="T4" fmla="*/ 0 w 200"/>
                <a:gd name="T5" fmla="*/ 230 h 392"/>
                <a:gd name="T6" fmla="*/ 0 w 200"/>
                <a:gd name="T7" fmla="*/ 0 h 392"/>
                <a:gd name="T8" fmla="*/ 200 w 200"/>
                <a:gd name="T9" fmla="*/ 162 h 392"/>
              </a:gdLst>
              <a:ahLst/>
              <a:cxnLst>
                <a:cxn ang="0">
                  <a:pos x="T0" y="T1"/>
                </a:cxn>
                <a:cxn ang="0">
                  <a:pos x="T2" y="T3"/>
                </a:cxn>
                <a:cxn ang="0">
                  <a:pos x="T4" y="T5"/>
                </a:cxn>
                <a:cxn ang="0">
                  <a:pos x="T6" y="T7"/>
                </a:cxn>
                <a:cxn ang="0">
                  <a:pos x="T8" y="T9"/>
                </a:cxn>
              </a:cxnLst>
              <a:rect l="0" t="0" r="r" b="b"/>
              <a:pathLst>
                <a:path w="200" h="392">
                  <a:moveTo>
                    <a:pt x="200" y="162"/>
                  </a:moveTo>
                  <a:lnTo>
                    <a:pt x="200" y="392"/>
                  </a:lnTo>
                  <a:lnTo>
                    <a:pt x="0" y="230"/>
                  </a:lnTo>
                  <a:lnTo>
                    <a:pt x="0" y="0"/>
                  </a:lnTo>
                  <a:lnTo>
                    <a:pt x="200" y="162"/>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slïde">
              <a:extLst>
                <a:ext uri="{FF2B5EF4-FFF2-40B4-BE49-F238E27FC236}">
                  <a16:creationId xmlns:a16="http://schemas.microsoft.com/office/drawing/2014/main" id="{70D07AC4-95BC-49A6-98F1-EC3AB1DBCFFE}"/>
                </a:ext>
              </a:extLst>
            </p:cNvPr>
            <p:cNvSpPr/>
            <p:nvPr/>
          </p:nvSpPr>
          <p:spPr bwMode="auto">
            <a:xfrm>
              <a:off x="3741738" y="4075113"/>
              <a:ext cx="168275" cy="425450"/>
            </a:xfrm>
            <a:custGeom>
              <a:avLst/>
              <a:gdLst>
                <a:gd name="T0" fmla="*/ 106 w 106"/>
                <a:gd name="T1" fmla="*/ 0 h 268"/>
                <a:gd name="T2" fmla="*/ 106 w 106"/>
                <a:gd name="T3" fmla="*/ 230 h 268"/>
                <a:gd name="T4" fmla="*/ 0 w 106"/>
                <a:gd name="T5" fmla="*/ 268 h 268"/>
                <a:gd name="T6" fmla="*/ 0 w 106"/>
                <a:gd name="T7" fmla="*/ 38 h 268"/>
                <a:gd name="T8" fmla="*/ 106 w 106"/>
                <a:gd name="T9" fmla="*/ 0 h 268"/>
              </a:gdLst>
              <a:ahLst/>
              <a:cxnLst>
                <a:cxn ang="0">
                  <a:pos x="T0" y="T1"/>
                </a:cxn>
                <a:cxn ang="0">
                  <a:pos x="T2" y="T3"/>
                </a:cxn>
                <a:cxn ang="0">
                  <a:pos x="T4" y="T5"/>
                </a:cxn>
                <a:cxn ang="0">
                  <a:pos x="T6" y="T7"/>
                </a:cxn>
                <a:cxn ang="0">
                  <a:pos x="T8" y="T9"/>
                </a:cxn>
              </a:cxnLst>
              <a:rect l="0" t="0" r="r" b="b"/>
              <a:pathLst>
                <a:path w="106" h="268">
                  <a:moveTo>
                    <a:pt x="106" y="0"/>
                  </a:moveTo>
                  <a:lnTo>
                    <a:pt x="106" y="230"/>
                  </a:lnTo>
                  <a:lnTo>
                    <a:pt x="0" y="268"/>
                  </a:lnTo>
                  <a:lnTo>
                    <a:pt x="0" y="38"/>
                  </a:lnTo>
                  <a:lnTo>
                    <a:pt x="106"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ṧlîďè">
              <a:extLst>
                <a:ext uri="{FF2B5EF4-FFF2-40B4-BE49-F238E27FC236}">
                  <a16:creationId xmlns:a16="http://schemas.microsoft.com/office/drawing/2014/main" id="{1E472C69-BF8A-415E-B8DE-CCA9564F59D2}"/>
                </a:ext>
              </a:extLst>
            </p:cNvPr>
            <p:cNvSpPr/>
            <p:nvPr/>
          </p:nvSpPr>
          <p:spPr bwMode="auto">
            <a:xfrm>
              <a:off x="3424238" y="3802063"/>
              <a:ext cx="485775" cy="333375"/>
            </a:xfrm>
            <a:custGeom>
              <a:avLst/>
              <a:gdLst>
                <a:gd name="T0" fmla="*/ 114 w 306"/>
                <a:gd name="T1" fmla="*/ 0 h 210"/>
                <a:gd name="T2" fmla="*/ 134 w 306"/>
                <a:gd name="T3" fmla="*/ 28 h 210"/>
                <a:gd name="T4" fmla="*/ 286 w 306"/>
                <a:gd name="T5" fmla="*/ 153 h 210"/>
                <a:gd name="T6" fmla="*/ 306 w 306"/>
                <a:gd name="T7" fmla="*/ 172 h 210"/>
                <a:gd name="T8" fmla="*/ 200 w 306"/>
                <a:gd name="T9" fmla="*/ 210 h 210"/>
                <a:gd name="T10" fmla="*/ 0 w 306"/>
                <a:gd name="T11" fmla="*/ 48 h 210"/>
                <a:gd name="T12" fmla="*/ 114 w 306"/>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306" h="210">
                  <a:moveTo>
                    <a:pt x="114" y="0"/>
                  </a:moveTo>
                  <a:lnTo>
                    <a:pt x="134" y="28"/>
                  </a:lnTo>
                  <a:lnTo>
                    <a:pt x="286" y="153"/>
                  </a:lnTo>
                  <a:lnTo>
                    <a:pt x="306" y="172"/>
                  </a:lnTo>
                  <a:lnTo>
                    <a:pt x="200" y="210"/>
                  </a:lnTo>
                  <a:lnTo>
                    <a:pt x="0" y="48"/>
                  </a:lnTo>
                  <a:lnTo>
                    <a:pt x="114" y="0"/>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0" name="îšḻîḑê">
            <a:extLst>
              <a:ext uri="{FF2B5EF4-FFF2-40B4-BE49-F238E27FC236}">
                <a16:creationId xmlns:a16="http://schemas.microsoft.com/office/drawing/2014/main" id="{EE6FA8CD-7A9C-48E6-AA53-289C4FF2A615}"/>
              </a:ext>
            </a:extLst>
          </p:cNvPr>
          <p:cNvSpPr/>
          <p:nvPr/>
        </p:nvSpPr>
        <p:spPr bwMode="auto">
          <a:xfrm>
            <a:off x="4179817" y="1695989"/>
            <a:ext cx="5077702" cy="29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1218565">
              <a:lnSpc>
                <a:spcPct val="150000"/>
              </a:lnSpc>
            </a:pPr>
            <a:r>
              <a:rPr lang="zh-CN" altLang="en-US" b="1" dirty="0">
                <a:solidFill>
                  <a:schemeClr val="accent6"/>
                </a:solidFill>
                <a:latin typeface="微软雅黑" pitchFamily="34" charset="-122"/>
                <a:ea typeface="微软雅黑" pitchFamily="34" charset="-122"/>
              </a:rPr>
              <a:t>三重豁免</a:t>
            </a:r>
            <a:endParaRPr lang="en-US" altLang="zh-CN" b="1" dirty="0">
              <a:solidFill>
                <a:schemeClr val="accent6"/>
              </a:solidFill>
              <a:latin typeface="微软雅黑" pitchFamily="34" charset="-122"/>
              <a:ea typeface="微软雅黑" pitchFamily="34" charset="-122"/>
            </a:endParaRPr>
          </a:p>
          <a:p>
            <a:pPr defTabSz="1218565">
              <a:lnSpc>
                <a:spcPct val="150000"/>
              </a:lnSpc>
            </a:pPr>
            <a:r>
              <a:rPr lang="zh-CN" altLang="en-US" dirty="0">
                <a:solidFill>
                  <a:schemeClr val="tx2">
                    <a:lumMod val="50000"/>
                  </a:schemeClr>
                </a:solidFill>
                <a:latin typeface="微软雅黑" pitchFamily="34" charset="-122"/>
                <a:ea typeface="微软雅黑" pitchFamily="34" charset="-122"/>
              </a:rPr>
              <a:t>自带被保险人</a:t>
            </a:r>
            <a:r>
              <a:rPr lang="zh-CN" altLang="en-US" b="1" dirty="0">
                <a:solidFill>
                  <a:schemeClr val="accent6"/>
                </a:solidFill>
                <a:latin typeface="微软雅黑" pitchFamily="34" charset="-122"/>
                <a:ea typeface="微软雅黑" pitchFamily="34" charset="-122"/>
              </a:rPr>
              <a:t>轻症、中症、重疾（</a:t>
            </a:r>
            <a:r>
              <a:rPr lang="en-US" altLang="zh-CN" b="1" dirty="0">
                <a:solidFill>
                  <a:schemeClr val="accent6"/>
                </a:solidFill>
                <a:latin typeface="微软雅黑" pitchFamily="34" charset="-122"/>
                <a:ea typeface="微软雅黑" pitchFamily="34" charset="-122"/>
              </a:rPr>
              <a:t>160</a:t>
            </a:r>
            <a:r>
              <a:rPr lang="zh-CN" altLang="en-US" b="1" dirty="0">
                <a:solidFill>
                  <a:schemeClr val="accent6"/>
                </a:solidFill>
                <a:latin typeface="微软雅黑" pitchFamily="34" charset="-122"/>
                <a:ea typeface="微软雅黑" pitchFamily="34" charset="-122"/>
              </a:rPr>
              <a:t>种疾病）</a:t>
            </a:r>
            <a:r>
              <a:rPr lang="zh-CN" altLang="en-US" dirty="0">
                <a:solidFill>
                  <a:schemeClr val="tx2">
                    <a:lumMod val="50000"/>
                  </a:schemeClr>
                </a:solidFill>
                <a:latin typeface="微软雅黑" pitchFamily="34" charset="-122"/>
                <a:ea typeface="微软雅黑" pitchFamily="34" charset="-122"/>
              </a:rPr>
              <a:t>豁免保费功能，被豁免的保费</a:t>
            </a:r>
            <a:r>
              <a:rPr lang="zh-CN" altLang="en-US" b="1" dirty="0">
                <a:solidFill>
                  <a:schemeClr val="accent6"/>
                </a:solidFill>
                <a:latin typeface="微软雅黑" pitchFamily="34" charset="-122"/>
                <a:ea typeface="微软雅黑" pitchFamily="34" charset="-122"/>
              </a:rPr>
              <a:t>视为已缴纳</a:t>
            </a:r>
            <a:r>
              <a:rPr lang="zh-CN" altLang="en-US" dirty="0">
                <a:solidFill>
                  <a:schemeClr val="tx2">
                    <a:lumMod val="50000"/>
                  </a:schemeClr>
                </a:solidFill>
                <a:latin typeface="微软雅黑" pitchFamily="34" charset="-122"/>
                <a:ea typeface="微软雅黑" pitchFamily="34" charset="-122"/>
              </a:rPr>
              <a:t>。</a:t>
            </a:r>
            <a:endParaRPr lang="en-US" altLang="zh-CN" dirty="0">
              <a:solidFill>
                <a:schemeClr val="tx2">
                  <a:lumMod val="50000"/>
                </a:schemeClr>
              </a:solidFill>
              <a:latin typeface="微软雅黑" pitchFamily="34" charset="-122"/>
              <a:ea typeface="微软雅黑" pitchFamily="34" charset="-122"/>
            </a:endParaRPr>
          </a:p>
          <a:p>
            <a:pPr defTabSz="1218565">
              <a:lnSpc>
                <a:spcPct val="150000"/>
              </a:lnSpc>
            </a:pPr>
            <a:r>
              <a:rPr lang="zh-CN" altLang="en-US" b="1" dirty="0">
                <a:solidFill>
                  <a:schemeClr val="accent6"/>
                </a:solidFill>
                <a:latin typeface="微软雅黑" pitchFamily="34" charset="-122"/>
                <a:ea typeface="微软雅黑" pitchFamily="34" charset="-122"/>
              </a:rPr>
              <a:t>职业类别</a:t>
            </a:r>
            <a:endParaRPr lang="en-US" altLang="zh-CN" b="1" dirty="0">
              <a:solidFill>
                <a:schemeClr val="accent6"/>
              </a:solidFill>
              <a:latin typeface="微软雅黑" pitchFamily="34" charset="-122"/>
              <a:ea typeface="微软雅黑" pitchFamily="34" charset="-122"/>
            </a:endParaRPr>
          </a:p>
          <a:p>
            <a:pPr defTabSz="1218565">
              <a:lnSpc>
                <a:spcPct val="150000"/>
              </a:lnSpc>
            </a:pPr>
            <a:r>
              <a:rPr lang="en-US" altLang="zh-CN" dirty="0">
                <a:solidFill>
                  <a:schemeClr val="tx2">
                    <a:lumMod val="50000"/>
                  </a:schemeClr>
                </a:solidFill>
                <a:latin typeface="微软雅黑" pitchFamily="34" charset="-122"/>
                <a:ea typeface="微软雅黑" pitchFamily="34" charset="-122"/>
              </a:rPr>
              <a:t>1-6</a:t>
            </a:r>
            <a:r>
              <a:rPr lang="zh-CN" altLang="en-US" dirty="0">
                <a:solidFill>
                  <a:schemeClr val="tx2">
                    <a:lumMod val="50000"/>
                  </a:schemeClr>
                </a:solidFill>
                <a:latin typeface="微软雅黑" pitchFamily="34" charset="-122"/>
                <a:ea typeface="微软雅黑" pitchFamily="34" charset="-122"/>
              </a:rPr>
              <a:t>类职业保障全</a:t>
            </a:r>
            <a:endParaRPr lang="en-US" altLang="zh-CN" dirty="0">
              <a:solidFill>
                <a:schemeClr val="tx2">
                  <a:lumMod val="50000"/>
                </a:schemeClr>
              </a:solidFill>
              <a:latin typeface="微软雅黑" pitchFamily="34" charset="-122"/>
              <a:ea typeface="微软雅黑" pitchFamily="34" charset="-122"/>
            </a:endParaRPr>
          </a:p>
          <a:p>
            <a:pPr defTabSz="1218565">
              <a:lnSpc>
                <a:spcPct val="150000"/>
              </a:lnSpc>
            </a:pPr>
            <a:r>
              <a:rPr lang="zh-CN" altLang="en-US" b="1" dirty="0">
                <a:solidFill>
                  <a:schemeClr val="accent6"/>
                </a:solidFill>
                <a:latin typeface="微软雅黑" pitchFamily="34" charset="-122"/>
                <a:ea typeface="微软雅黑" pitchFamily="34" charset="-122"/>
              </a:rPr>
              <a:t>身故责任</a:t>
            </a:r>
            <a:endParaRPr lang="en-US" altLang="zh-CN" b="1" dirty="0">
              <a:solidFill>
                <a:schemeClr val="accent6"/>
              </a:solidFill>
              <a:latin typeface="微软雅黑" pitchFamily="34" charset="-122"/>
              <a:ea typeface="微软雅黑" pitchFamily="34" charset="-122"/>
            </a:endParaRPr>
          </a:p>
          <a:p>
            <a:pPr defTabSz="1218565">
              <a:lnSpc>
                <a:spcPct val="150000"/>
              </a:lnSpc>
            </a:pPr>
            <a:r>
              <a:rPr lang="zh-CN" altLang="en-US" dirty="0">
                <a:solidFill>
                  <a:schemeClr val="tx2">
                    <a:lumMod val="50000"/>
                  </a:schemeClr>
                </a:solidFill>
                <a:latin typeface="微软雅黑" pitchFamily="34" charset="-122"/>
                <a:ea typeface="微软雅黑" pitchFamily="34" charset="-122"/>
              </a:rPr>
              <a:t>赔付</a:t>
            </a:r>
            <a:r>
              <a:rPr lang="en-US" altLang="zh-CN" dirty="0">
                <a:solidFill>
                  <a:schemeClr val="tx2">
                    <a:lumMod val="50000"/>
                  </a:schemeClr>
                </a:solidFill>
                <a:latin typeface="微软雅黑" pitchFamily="34" charset="-122"/>
                <a:ea typeface="微软雅黑" pitchFamily="34" charset="-122"/>
              </a:rPr>
              <a:t>100%</a:t>
            </a:r>
            <a:r>
              <a:rPr lang="zh-CN" altLang="en-US" dirty="0">
                <a:solidFill>
                  <a:schemeClr val="tx2">
                    <a:lumMod val="50000"/>
                  </a:schemeClr>
                </a:solidFill>
                <a:latin typeface="微软雅黑" pitchFamily="34" charset="-122"/>
                <a:ea typeface="微软雅黑" pitchFamily="34" charset="-122"/>
              </a:rPr>
              <a:t>保额，身故无等待期</a:t>
            </a:r>
            <a:endParaRPr lang="en-US" altLang="zh-CN" dirty="0">
              <a:solidFill>
                <a:schemeClr val="tx2">
                  <a:lumMod val="50000"/>
                </a:schemeClr>
              </a:solidFill>
              <a:latin typeface="微软雅黑" pitchFamily="34" charset="-122"/>
              <a:ea typeface="微软雅黑" pitchFamily="34" charset="-122"/>
            </a:endParaRPr>
          </a:p>
          <a:p>
            <a:pPr defTabSz="1218565">
              <a:lnSpc>
                <a:spcPct val="150000"/>
              </a:lnSpc>
            </a:pPr>
            <a:r>
              <a:rPr lang="zh-CN" altLang="en-US" b="1" dirty="0">
                <a:solidFill>
                  <a:schemeClr val="accent6"/>
                </a:solidFill>
                <a:latin typeface="微软雅黑" pitchFamily="34" charset="-122"/>
                <a:ea typeface="微软雅黑" pitchFamily="34" charset="-122"/>
              </a:rPr>
              <a:t>保费减免</a:t>
            </a:r>
            <a:endParaRPr lang="en-US" altLang="zh-CN" b="1" dirty="0">
              <a:solidFill>
                <a:schemeClr val="accent6"/>
              </a:solidFill>
              <a:latin typeface="微软雅黑" pitchFamily="34" charset="-122"/>
              <a:ea typeface="微软雅黑" pitchFamily="34" charset="-122"/>
            </a:endParaRPr>
          </a:p>
          <a:p>
            <a:pPr defTabSz="1218565">
              <a:lnSpc>
                <a:spcPct val="150000"/>
              </a:lnSpc>
            </a:pPr>
            <a:r>
              <a:rPr lang="en-US" altLang="zh-CN" dirty="0">
                <a:solidFill>
                  <a:schemeClr val="tx2">
                    <a:lumMod val="50000"/>
                  </a:schemeClr>
                </a:solidFill>
                <a:latin typeface="微软雅黑" pitchFamily="34" charset="-122"/>
                <a:ea typeface="微软雅黑" pitchFamily="34" charset="-122"/>
              </a:rPr>
              <a:t>20</a:t>
            </a:r>
            <a:r>
              <a:rPr lang="zh-CN" altLang="en-US" dirty="0">
                <a:solidFill>
                  <a:schemeClr val="tx2">
                    <a:lumMod val="50000"/>
                  </a:schemeClr>
                </a:solidFill>
                <a:latin typeface="微软雅黑" pitchFamily="34" charset="-122"/>
                <a:ea typeface="微软雅黑" pitchFamily="34" charset="-122"/>
              </a:rPr>
              <a:t>万及</a:t>
            </a:r>
            <a:r>
              <a:rPr lang="en-US" altLang="zh-CN" dirty="0">
                <a:solidFill>
                  <a:schemeClr val="tx2">
                    <a:lumMod val="50000"/>
                  </a:schemeClr>
                </a:solidFill>
                <a:latin typeface="微软雅黑" pitchFamily="34" charset="-122"/>
                <a:ea typeface="微软雅黑" pitchFamily="34" charset="-122"/>
              </a:rPr>
              <a:t>20</a:t>
            </a:r>
            <a:r>
              <a:rPr lang="zh-CN" altLang="en-US" dirty="0">
                <a:solidFill>
                  <a:schemeClr val="tx2">
                    <a:lumMod val="50000"/>
                  </a:schemeClr>
                </a:solidFill>
                <a:latin typeface="微软雅黑" pitchFamily="34" charset="-122"/>
                <a:ea typeface="微软雅黑" pitchFamily="34" charset="-122"/>
              </a:rPr>
              <a:t>万以上保额</a:t>
            </a:r>
            <a:r>
              <a:rPr lang="en-US" altLang="zh-CN" dirty="0">
                <a:solidFill>
                  <a:schemeClr val="tx2">
                    <a:lumMod val="50000"/>
                  </a:schemeClr>
                </a:solidFill>
                <a:latin typeface="微软雅黑" pitchFamily="34" charset="-122"/>
                <a:ea typeface="微软雅黑" pitchFamily="34" charset="-122"/>
              </a:rPr>
              <a:t>19</a:t>
            </a:r>
            <a:r>
              <a:rPr lang="zh-CN" altLang="en-US" dirty="0">
                <a:solidFill>
                  <a:schemeClr val="tx2">
                    <a:lumMod val="50000"/>
                  </a:schemeClr>
                </a:solidFill>
                <a:latin typeface="微软雅黑" pitchFamily="34" charset="-122"/>
                <a:ea typeface="微软雅黑" pitchFamily="34" charset="-122"/>
              </a:rPr>
              <a:t>年缴费</a:t>
            </a:r>
            <a:endParaRPr lang="en-US" altLang="zh-CN" dirty="0">
              <a:solidFill>
                <a:schemeClr val="tx2">
                  <a:lumMod val="50000"/>
                </a:schemeClr>
              </a:solidFill>
              <a:latin typeface="微软雅黑" pitchFamily="34" charset="-122"/>
              <a:ea typeface="微软雅黑" pitchFamily="34" charset="-122"/>
            </a:endParaRPr>
          </a:p>
          <a:p>
            <a:pPr defTabSz="1218565">
              <a:lnSpc>
                <a:spcPct val="150000"/>
              </a:lnSpc>
            </a:pPr>
            <a:endParaRPr lang="en-US" altLang="zh-CN" dirty="0">
              <a:solidFill>
                <a:schemeClr val="tx2">
                  <a:lumMod val="50000"/>
                </a:schemeClr>
              </a:solidFill>
              <a:latin typeface="微软雅黑" pitchFamily="34" charset="-122"/>
              <a:ea typeface="微软雅黑" pitchFamily="34" charset="-122"/>
            </a:endParaRPr>
          </a:p>
        </p:txBody>
      </p:sp>
      <p:sp>
        <p:nvSpPr>
          <p:cNvPr id="71" name="文本框 293">
            <a:extLst>
              <a:ext uri="{FF2B5EF4-FFF2-40B4-BE49-F238E27FC236}">
                <a16:creationId xmlns:a16="http://schemas.microsoft.com/office/drawing/2014/main" id="{291EDEE1-CF2D-41A4-B873-B8C72B640F52}"/>
              </a:ext>
            </a:extLst>
          </p:cNvPr>
          <p:cNvSpPr txBox="1"/>
          <p:nvPr/>
        </p:nvSpPr>
        <p:spPr>
          <a:xfrm>
            <a:off x="3701285" y="680499"/>
            <a:ext cx="2894179" cy="523220"/>
          </a:xfrm>
          <a:prstGeom prst="rect">
            <a:avLst/>
          </a:prstGeom>
          <a:noFill/>
        </p:spPr>
        <p:txBody>
          <a:bodyPr wrap="square" rtlCol="0">
            <a:spAutoFit/>
          </a:bodyPr>
          <a:lstStyle>
            <a:defPPr>
              <a:defRPr lang="zh-CN"/>
            </a:defPPr>
            <a:lvl1pPr algn="ctr">
              <a:defRPr sz="2800" b="1">
                <a:solidFill>
                  <a:srgbClr val="C00000"/>
                </a:solidFill>
                <a:latin typeface="微软雅黑" panose="020B0503020204020204" pitchFamily="34" charset="-122"/>
                <a:cs typeface="Roboto Condensed Light" charset="0"/>
              </a:defRPr>
            </a:lvl1pPr>
          </a:lstStyle>
          <a:p>
            <a:r>
              <a:rPr lang="zh-CN" altLang="en-US" dirty="0">
                <a:ea typeface="微软雅黑" pitchFamily="34" charset="-122"/>
              </a:rPr>
              <a:t>其他保障全</a:t>
            </a:r>
          </a:p>
        </p:txBody>
      </p:sp>
    </p:spTree>
    <p:extLst>
      <p:ext uri="{BB962C8B-B14F-4D97-AF65-F5344CB8AC3E}">
        <p14:creationId xmlns:p14="http://schemas.microsoft.com/office/powerpoint/2010/main" val="1810064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graphicFrame>
        <p:nvGraphicFramePr>
          <p:cNvPr id="7" name="表格 6">
            <a:extLst>
              <a:ext uri="{FF2B5EF4-FFF2-40B4-BE49-F238E27FC236}">
                <a16:creationId xmlns:a16="http://schemas.microsoft.com/office/drawing/2014/main" id="{34ADC0BA-E0ED-4599-A7DD-602524F3B0AD}"/>
              </a:ext>
            </a:extLst>
          </p:cNvPr>
          <p:cNvGraphicFramePr>
            <a:graphicFrameLocks noGrp="1"/>
          </p:cNvGraphicFramePr>
          <p:nvPr>
            <p:extLst>
              <p:ext uri="{D42A27DB-BD31-4B8C-83A1-F6EECF244321}">
                <p14:modId xmlns:p14="http://schemas.microsoft.com/office/powerpoint/2010/main" val="2481145070"/>
              </p:ext>
            </p:extLst>
          </p:nvPr>
        </p:nvGraphicFramePr>
        <p:xfrm>
          <a:off x="176599" y="555526"/>
          <a:ext cx="8790801" cy="4152929"/>
        </p:xfrm>
        <a:graphic>
          <a:graphicData uri="http://schemas.openxmlformats.org/drawingml/2006/table">
            <a:tbl>
              <a:tblPr>
                <a:tableStyleId>{21E4AEA4-8DFA-4A89-87EB-49C32662AFE0}</a:tableStyleId>
              </a:tblPr>
              <a:tblGrid>
                <a:gridCol w="653897">
                  <a:extLst>
                    <a:ext uri="{9D8B030D-6E8A-4147-A177-3AD203B41FA5}">
                      <a16:colId xmlns:a16="http://schemas.microsoft.com/office/drawing/2014/main" val="20000"/>
                    </a:ext>
                  </a:extLst>
                </a:gridCol>
                <a:gridCol w="1809486">
                  <a:extLst>
                    <a:ext uri="{9D8B030D-6E8A-4147-A177-3AD203B41FA5}">
                      <a16:colId xmlns:a16="http://schemas.microsoft.com/office/drawing/2014/main" val="20001"/>
                    </a:ext>
                  </a:extLst>
                </a:gridCol>
                <a:gridCol w="4011423">
                  <a:extLst>
                    <a:ext uri="{9D8B030D-6E8A-4147-A177-3AD203B41FA5}">
                      <a16:colId xmlns:a16="http://schemas.microsoft.com/office/drawing/2014/main" val="20002"/>
                    </a:ext>
                  </a:extLst>
                </a:gridCol>
                <a:gridCol w="2315995">
                  <a:extLst>
                    <a:ext uri="{9D8B030D-6E8A-4147-A177-3AD203B41FA5}">
                      <a16:colId xmlns:a16="http://schemas.microsoft.com/office/drawing/2014/main" val="20003"/>
                    </a:ext>
                  </a:extLst>
                </a:gridCol>
              </a:tblGrid>
              <a:tr h="328591">
                <a:tc>
                  <a:txBody>
                    <a:bodyPr/>
                    <a:lstStyle/>
                    <a:p>
                      <a:pPr algn="ctr" rtl="0" fontAlgn="ctr"/>
                      <a:r>
                        <a:rPr lang="zh-CN" altLang="en-US" sz="1500" b="1" i="0" u="none" strike="noStrike" dirty="0">
                          <a:solidFill>
                            <a:schemeClr val="bg1"/>
                          </a:solidFill>
                          <a:effectLst/>
                        </a:rPr>
                        <a:t>等待期</a:t>
                      </a:r>
                      <a:endParaRPr lang="zh-CN" altLang="en-US" sz="15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C00000"/>
                    </a:solidFill>
                  </a:tcPr>
                </a:tc>
                <a:tc gridSpan="2">
                  <a:txBody>
                    <a:bodyPr/>
                    <a:lstStyle/>
                    <a:p>
                      <a:pPr algn="ctr" rtl="0" fontAlgn="ctr"/>
                      <a:r>
                        <a:rPr lang="zh-CN" altLang="en-US" sz="1500" b="1" i="0" u="none" strike="noStrike" dirty="0">
                          <a:solidFill>
                            <a:schemeClr val="bg1"/>
                          </a:solidFill>
                          <a:effectLst/>
                        </a:rPr>
                        <a:t>主要保险责任</a:t>
                      </a:r>
                      <a:endParaRPr lang="zh-CN" altLang="en-US" sz="15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C00000"/>
                    </a:solidFill>
                  </a:tcPr>
                </a:tc>
                <a:tc hMerge="1">
                  <a:txBody>
                    <a:bodyPr/>
                    <a:lstStyle/>
                    <a:p>
                      <a:endParaRPr lang="zh-CN" altLang="en-US"/>
                    </a:p>
                  </a:txBody>
                  <a:tcPr/>
                </a:tc>
                <a:tc>
                  <a:txBody>
                    <a:bodyPr/>
                    <a:lstStyle/>
                    <a:p>
                      <a:pPr algn="ctr" rtl="0" fontAlgn="ctr"/>
                      <a:r>
                        <a:rPr lang="zh-CN" altLang="en-US" sz="1500" b="1" i="0" u="none" strike="noStrike" dirty="0">
                          <a:solidFill>
                            <a:schemeClr val="bg1"/>
                          </a:solidFill>
                          <a:effectLst/>
                        </a:rPr>
                        <a:t>        发生赔付后</a:t>
                      </a:r>
                      <a:endParaRPr lang="zh-CN" altLang="en-US" sz="15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C00000"/>
                    </a:solidFill>
                  </a:tcPr>
                </a:tc>
                <a:extLst>
                  <a:ext uri="{0D108BD9-81ED-4DB2-BD59-A6C34878D82A}">
                    <a16:rowId xmlns:a16="http://schemas.microsoft.com/office/drawing/2014/main" val="10000"/>
                  </a:ext>
                </a:extLst>
              </a:tr>
              <a:tr h="622014">
                <a:tc rowSpan="7">
                  <a:txBody>
                    <a:bodyPr/>
                    <a:lstStyle/>
                    <a:p>
                      <a:pPr algn="ctr" rtl="0" fontAlgn="ctr"/>
                      <a:r>
                        <a:rPr lang="en-US" altLang="zh-CN" sz="1400" b="1" u="none" strike="noStrike" dirty="0">
                          <a:solidFill>
                            <a:schemeClr val="bg1"/>
                          </a:solidFill>
                          <a:effectLst/>
                        </a:rPr>
                        <a:t>90</a:t>
                      </a:r>
                      <a:r>
                        <a:rPr lang="zh-CN" altLang="en-US" sz="1400" b="1" u="none" strike="noStrike" dirty="0">
                          <a:solidFill>
                            <a:schemeClr val="bg1"/>
                          </a:solidFill>
                          <a:effectLst/>
                        </a:rPr>
                        <a:t>天</a:t>
                      </a:r>
                      <a:br>
                        <a:rPr lang="zh-CN" altLang="en-US" sz="1400" b="1" u="none" strike="noStrike" dirty="0">
                          <a:solidFill>
                            <a:schemeClr val="bg1"/>
                          </a:solidFill>
                          <a:effectLst/>
                        </a:rPr>
                      </a:br>
                      <a:r>
                        <a:rPr lang="zh-CN" altLang="en-US" sz="900" b="1" u="none" strike="noStrike" dirty="0">
                          <a:solidFill>
                            <a:schemeClr val="bg1"/>
                          </a:solidFill>
                          <a:effectLst/>
                        </a:rPr>
                        <a:t>（意外</a:t>
                      </a:r>
                      <a:endParaRPr lang="en-US" altLang="zh-CN" sz="900" b="1" u="none" strike="noStrike" dirty="0">
                        <a:solidFill>
                          <a:schemeClr val="bg1"/>
                        </a:solidFill>
                        <a:effectLst/>
                      </a:endParaRPr>
                    </a:p>
                    <a:p>
                      <a:pPr algn="ctr" rtl="0" fontAlgn="ctr"/>
                      <a:r>
                        <a:rPr lang="zh-CN" altLang="en-US" sz="900" b="1" u="none" strike="noStrike" dirty="0">
                          <a:solidFill>
                            <a:schemeClr val="bg1"/>
                          </a:solidFill>
                          <a:effectLst/>
                        </a:rPr>
                        <a:t>无等待期）</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D04236"/>
                    </a:solidFill>
                  </a:tcPr>
                </a:tc>
                <a:tc>
                  <a:txBody>
                    <a:bodyPr/>
                    <a:lstStyle/>
                    <a:p>
                      <a:pPr algn="l" rtl="0" fontAlgn="ctr"/>
                      <a:r>
                        <a:rPr lang="zh-CN" altLang="en-US" sz="1400" b="1" u="none" strike="noStrike" dirty="0">
                          <a:solidFill>
                            <a:schemeClr val="bg1"/>
                          </a:solidFill>
                          <a:effectLst/>
                        </a:rPr>
                        <a:t>  轻症疾病保险金</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D04236"/>
                    </a:solidFill>
                  </a:tcPr>
                </a:tc>
                <a:tc>
                  <a:txBody>
                    <a:bodyPr/>
                    <a:lstStyle/>
                    <a:p>
                      <a:pPr algn="l" rtl="0" fontAlgn="ctr"/>
                      <a:r>
                        <a:rPr lang="zh-CN" altLang="en-US" sz="1200" u="none" strike="noStrike" dirty="0">
                          <a:effectLst/>
                        </a:rPr>
                        <a:t>  每次给付基本保额</a:t>
                      </a:r>
                      <a:r>
                        <a:rPr lang="en-US" sz="1200" u="none" strike="noStrike" dirty="0">
                          <a:effectLst/>
                        </a:rPr>
                        <a:t>x20%</a:t>
                      </a:r>
                      <a:endParaRPr lang="en-US" sz="1100" b="1" i="0" u="none" strike="noStrike" dirty="0">
                        <a:solidFill>
                          <a:srgbClr val="F78009"/>
                        </a:solidFill>
                        <a:effectLst/>
                        <a:latin typeface="微软雅黑" panose="020B0503020204020204" pitchFamily="34" charset="-122"/>
                        <a:ea typeface="微软雅黑" panose="020B0503020204020204" pitchFamily="34" charset="-122"/>
                      </a:endParaRPr>
                    </a:p>
                  </a:txBody>
                  <a:tcPr marL="5088" marR="5088" marT="5088" marB="0" anchor="ctr"/>
                </a:tc>
                <a:tc>
                  <a:txBody>
                    <a:bodyPr/>
                    <a:lstStyle/>
                    <a:p>
                      <a:pPr algn="l" rtl="0" fontAlgn="ctr"/>
                      <a:r>
                        <a:rPr lang="zh-CN" altLang="en-US" sz="1200" u="none" strike="noStrike" kern="1200" dirty="0">
                          <a:solidFill>
                            <a:schemeClr val="dk1"/>
                          </a:solidFill>
                          <a:effectLst/>
                          <a:latin typeface="+mn-lt"/>
                          <a:ea typeface="+mn-ea"/>
                          <a:cs typeface="+mn-cs"/>
                        </a:rPr>
                        <a:t>“臻爱守护”最多赔付</a:t>
                      </a:r>
                      <a:r>
                        <a:rPr lang="en-US" altLang="zh-CN" sz="1200" b="1" u="none" strike="noStrike" kern="1200" dirty="0">
                          <a:solidFill>
                            <a:srgbClr val="D04236"/>
                          </a:solidFill>
                          <a:effectLst/>
                          <a:latin typeface="+mn-lt"/>
                          <a:ea typeface="+mn-ea"/>
                          <a:cs typeface="+mn-cs"/>
                        </a:rPr>
                        <a:t>2</a:t>
                      </a:r>
                      <a:r>
                        <a:rPr lang="zh-CN" altLang="en-US" sz="1200" b="1" u="none" strike="noStrike" kern="1200" dirty="0">
                          <a:solidFill>
                            <a:srgbClr val="D04236"/>
                          </a:solidFill>
                          <a:effectLst/>
                          <a:latin typeface="+mn-lt"/>
                          <a:ea typeface="+mn-ea"/>
                          <a:cs typeface="+mn-cs"/>
                        </a:rPr>
                        <a:t>次</a:t>
                      </a:r>
                      <a:endParaRPr lang="en-US" altLang="zh-CN" sz="1200" b="1" u="none" strike="noStrike" kern="1200" dirty="0">
                        <a:solidFill>
                          <a:srgbClr val="D04236"/>
                        </a:solidFill>
                        <a:effectLst/>
                        <a:latin typeface="+mn-lt"/>
                        <a:ea typeface="+mn-ea"/>
                        <a:cs typeface="+mn-cs"/>
                      </a:endParaRPr>
                    </a:p>
                    <a:p>
                      <a:pPr algn="l" rtl="0" fontAlgn="ctr"/>
                      <a:r>
                        <a:rPr lang="zh-CN" altLang="en-US" sz="1200" u="none" strike="noStrike" kern="1200" dirty="0">
                          <a:solidFill>
                            <a:schemeClr val="dk1"/>
                          </a:solidFill>
                          <a:effectLst/>
                          <a:latin typeface="+mn-lt"/>
                          <a:ea typeface="+mn-ea"/>
                          <a:cs typeface="+mn-cs"/>
                        </a:rPr>
                        <a:t>“臻享守护”最多赔付</a:t>
                      </a:r>
                      <a:r>
                        <a:rPr lang="en-US" altLang="zh-CN" sz="1200" b="1" u="none" strike="noStrike" kern="1200" dirty="0">
                          <a:solidFill>
                            <a:srgbClr val="D04236"/>
                          </a:solidFill>
                          <a:effectLst/>
                          <a:latin typeface="+mn-lt"/>
                          <a:ea typeface="+mn-ea"/>
                          <a:cs typeface="+mn-cs"/>
                        </a:rPr>
                        <a:t>3</a:t>
                      </a:r>
                      <a:r>
                        <a:rPr lang="zh-CN" altLang="en-US" sz="1200" b="1" u="none" strike="noStrike" kern="1200" dirty="0">
                          <a:solidFill>
                            <a:srgbClr val="D04236"/>
                          </a:solidFill>
                          <a:effectLst/>
                          <a:latin typeface="+mn-lt"/>
                          <a:ea typeface="+mn-ea"/>
                          <a:cs typeface="+mn-cs"/>
                        </a:rPr>
                        <a:t>次</a:t>
                      </a:r>
                      <a:endParaRPr lang="en-US" altLang="zh-CN" sz="1200" b="1" u="none" strike="noStrike" kern="1200" dirty="0">
                        <a:solidFill>
                          <a:srgbClr val="D04236"/>
                        </a:solidFill>
                        <a:effectLst/>
                        <a:latin typeface="+mn-lt"/>
                        <a:ea typeface="+mn-ea"/>
                        <a:cs typeface="+mn-cs"/>
                      </a:endParaRPr>
                    </a:p>
                    <a:p>
                      <a:pPr algn="l" rtl="0" fontAlgn="ctr"/>
                      <a:r>
                        <a:rPr lang="zh-CN" altLang="en-US" sz="1200" u="none" strike="noStrike" dirty="0">
                          <a:effectLst/>
                        </a:rPr>
                        <a:t>    赔付满</a:t>
                      </a:r>
                      <a:r>
                        <a:rPr lang="en-US" altLang="zh-CN" sz="1200" u="none" strike="noStrike" dirty="0">
                          <a:effectLst/>
                        </a:rPr>
                        <a:t>2/3</a:t>
                      </a:r>
                      <a:r>
                        <a:rPr lang="zh-CN" altLang="en-US" sz="1200" u="none" strike="noStrike" dirty="0">
                          <a:effectLst/>
                        </a:rPr>
                        <a:t>次后，本项责任终止</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extLst>
                  <a:ext uri="{0D108BD9-81ED-4DB2-BD59-A6C34878D82A}">
                    <a16:rowId xmlns:a16="http://schemas.microsoft.com/office/drawing/2014/main" val="10001"/>
                  </a:ext>
                </a:extLst>
              </a:tr>
              <a:tr h="533635">
                <a:tc vMerge="1">
                  <a:txBody>
                    <a:bodyPr/>
                    <a:lstStyle/>
                    <a:p>
                      <a:endParaRPr lang="zh-CN" altLang="en-US"/>
                    </a:p>
                  </a:txBody>
                  <a:tcPr/>
                </a:tc>
                <a:tc>
                  <a:txBody>
                    <a:bodyPr/>
                    <a:lstStyle/>
                    <a:p>
                      <a:pPr algn="l" rtl="0"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  中症疾病保险金</a:t>
                      </a:r>
                    </a:p>
                  </a:txBody>
                  <a:tcPr marL="5088" marR="5088" marT="5088" marB="0" anchor="ctr">
                    <a:solidFill>
                      <a:srgbClr val="D04236"/>
                    </a:solidFill>
                  </a:tcPr>
                </a:tc>
                <a:tc>
                  <a:txBody>
                    <a:bodyPr/>
                    <a:lstStyle/>
                    <a:p>
                      <a:pPr marL="0" algn="l" defTabSz="914355" rtl="0" eaLnBrk="1" fontAlgn="ctr" latinLnBrk="0" hangingPunct="1"/>
                      <a:r>
                        <a:rPr lang="zh-CN" altLang="en-US" sz="1200" u="none" strike="noStrike" kern="1200" dirty="0">
                          <a:solidFill>
                            <a:schemeClr val="dk1"/>
                          </a:solidFill>
                          <a:effectLst/>
                          <a:latin typeface="+mn-lt"/>
                          <a:ea typeface="+mn-ea"/>
                          <a:cs typeface="+mn-cs"/>
                        </a:rPr>
                        <a:t>  每次给付基本保额</a:t>
                      </a:r>
                      <a:r>
                        <a:rPr lang="en-US" altLang="zh-CN" sz="1200" u="none" strike="noStrike" kern="1200" dirty="0">
                          <a:solidFill>
                            <a:schemeClr val="dk1"/>
                          </a:solidFill>
                          <a:effectLst/>
                          <a:latin typeface="+mn-lt"/>
                          <a:ea typeface="+mn-ea"/>
                          <a:cs typeface="+mn-cs"/>
                        </a:rPr>
                        <a:t>x50%</a:t>
                      </a:r>
                      <a:endParaRPr lang="zh-CN" altLang="en-US" sz="1200" u="none" strike="noStrike" kern="1200" dirty="0">
                        <a:solidFill>
                          <a:schemeClr val="dk1"/>
                        </a:solidFill>
                        <a:effectLst/>
                        <a:latin typeface="+mn-lt"/>
                        <a:ea typeface="+mn-ea"/>
                        <a:cs typeface="+mn-cs"/>
                      </a:endParaRPr>
                    </a:p>
                  </a:txBody>
                  <a:tcPr marL="5088" marR="5088" marT="5088" marB="0" anchor="ctr"/>
                </a:tc>
                <a:tc>
                  <a:txBody>
                    <a:bodyPr/>
                    <a:lstStyle/>
                    <a:p>
                      <a:pPr marL="0" algn="l" defTabSz="914355" rtl="0" eaLnBrk="1" fontAlgn="ctr" latinLnBrk="0" hangingPunct="1"/>
                      <a:r>
                        <a:rPr lang="zh-CN" altLang="en-US" sz="1200" u="none" strike="noStrike" kern="1200" dirty="0">
                          <a:solidFill>
                            <a:schemeClr val="dk1"/>
                          </a:solidFill>
                          <a:effectLst/>
                          <a:latin typeface="+mn-lt"/>
                          <a:ea typeface="+mn-ea"/>
                          <a:cs typeface="+mn-cs"/>
                        </a:rPr>
                        <a:t>最多给付</a:t>
                      </a:r>
                      <a:r>
                        <a:rPr lang="en-US" altLang="zh-CN" sz="1200" u="none" strike="noStrike" kern="1200" dirty="0">
                          <a:solidFill>
                            <a:srgbClr val="E3413E"/>
                          </a:solidFill>
                          <a:effectLst/>
                          <a:latin typeface="+mn-lt"/>
                          <a:ea typeface="+mn-ea"/>
                          <a:cs typeface="+mn-cs"/>
                        </a:rPr>
                        <a:t>2</a:t>
                      </a:r>
                      <a:r>
                        <a:rPr lang="zh-CN" altLang="en-US" sz="1200" b="1" u="none" strike="noStrike" kern="1200" dirty="0">
                          <a:solidFill>
                            <a:srgbClr val="E3413E"/>
                          </a:solidFill>
                          <a:effectLst/>
                          <a:latin typeface="+mn-lt"/>
                          <a:ea typeface="+mn-ea"/>
                          <a:cs typeface="+mn-cs"/>
                        </a:rPr>
                        <a:t>次</a:t>
                      </a:r>
                      <a:endParaRPr lang="en-US" altLang="zh-CN" sz="1200" b="1" u="none" strike="noStrike" kern="1200" dirty="0">
                        <a:solidFill>
                          <a:srgbClr val="E3413E"/>
                        </a:solidFill>
                        <a:effectLst/>
                        <a:latin typeface="+mn-lt"/>
                        <a:ea typeface="+mn-ea"/>
                        <a:cs typeface="+mn-cs"/>
                      </a:endParaRPr>
                    </a:p>
                    <a:p>
                      <a:pPr marL="0" marR="0" indent="0" algn="l" defTabSz="914355" rtl="0" eaLnBrk="1" fontAlgn="ctr" latinLnBrk="0" hangingPunct="1">
                        <a:lnSpc>
                          <a:spcPct val="100000"/>
                        </a:lnSpc>
                        <a:spcBef>
                          <a:spcPts val="0"/>
                        </a:spcBef>
                        <a:spcAft>
                          <a:spcPts val="0"/>
                        </a:spcAft>
                        <a:buClrTx/>
                        <a:buSzTx/>
                        <a:buFontTx/>
                        <a:buNone/>
                        <a:tabLst/>
                        <a:defRPr/>
                      </a:pPr>
                      <a:r>
                        <a:rPr lang="zh-CN" altLang="zh-CN" sz="1200" u="none" strike="noStrike" kern="1200" dirty="0">
                          <a:solidFill>
                            <a:schemeClr val="dk1"/>
                          </a:solidFill>
                          <a:effectLst/>
                          <a:latin typeface="+mn-lt"/>
                          <a:ea typeface="+mn-ea"/>
                          <a:cs typeface="+mn-cs"/>
                        </a:rPr>
                        <a:t>给付满两次后，本项保险责任终止。</a:t>
                      </a:r>
                    </a:p>
                  </a:txBody>
                  <a:tcPr marL="5088" marR="5088" marT="5088" marB="0" anchor="ctr"/>
                </a:tc>
                <a:extLst>
                  <a:ext uri="{0D108BD9-81ED-4DB2-BD59-A6C34878D82A}">
                    <a16:rowId xmlns:a16="http://schemas.microsoft.com/office/drawing/2014/main" val="10002"/>
                  </a:ext>
                </a:extLst>
              </a:tr>
              <a:tr h="523699">
                <a:tc vMerge="1">
                  <a:txBody>
                    <a:bodyPr/>
                    <a:lstStyle/>
                    <a:p>
                      <a:endParaRPr lang="zh-CN" altLang="en-US"/>
                    </a:p>
                  </a:txBody>
                  <a:tcPr/>
                </a:tc>
                <a:tc rowSpan="2">
                  <a:txBody>
                    <a:bodyPr/>
                    <a:lstStyle/>
                    <a:p>
                      <a:pPr algn="l" rtl="0" fontAlgn="ctr"/>
                      <a:r>
                        <a:rPr lang="zh-CN" altLang="en-US" sz="1400" b="1" u="none" strike="noStrike" dirty="0">
                          <a:solidFill>
                            <a:schemeClr val="bg1"/>
                          </a:solidFill>
                          <a:effectLst/>
                        </a:rPr>
                        <a:t>  重大疾病保险金</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D04236"/>
                    </a:solidFill>
                  </a:tcPr>
                </a:tc>
                <a:tc>
                  <a:txBody>
                    <a:bodyPr/>
                    <a:lstStyle/>
                    <a:p>
                      <a:pPr algn="l" rtl="0" fontAlgn="ctr"/>
                      <a:r>
                        <a:rPr lang="zh-CN" altLang="en-US" sz="1200" u="none" strike="noStrike" dirty="0">
                          <a:effectLst/>
                        </a:rPr>
                        <a:t>  初次重大疾病保险金</a:t>
                      </a:r>
                      <a:r>
                        <a:rPr lang="en-US" altLang="zh-CN" sz="1200" u="none" strike="noStrike" dirty="0">
                          <a:effectLst/>
                        </a:rPr>
                        <a:t>=</a:t>
                      </a:r>
                      <a:r>
                        <a:rPr lang="zh-CN" altLang="en-US" sz="1200" u="none" strike="noStrike" dirty="0">
                          <a:effectLst/>
                        </a:rPr>
                        <a:t>基本保额</a:t>
                      </a:r>
                      <a:r>
                        <a:rPr lang="en-US" altLang="zh-CN" sz="1200" u="none" strike="noStrike" dirty="0">
                          <a:effectLst/>
                        </a:rPr>
                        <a:t>x100%</a:t>
                      </a:r>
                      <a:endParaRPr lang="zh-CN" altLang="en-US" sz="1200" b="1" i="0" u="none" strike="noStrike" dirty="0">
                        <a:solidFill>
                          <a:srgbClr val="F78009"/>
                        </a:solidFill>
                        <a:effectLst/>
                        <a:latin typeface="微软雅黑" panose="020B0503020204020204" pitchFamily="34" charset="-122"/>
                        <a:ea typeface="微软雅黑" panose="020B0503020204020204" pitchFamily="34" charset="-122"/>
                      </a:endParaRPr>
                    </a:p>
                  </a:txBody>
                  <a:tcPr marL="5088" marR="5088" marT="5088" marB="0" anchor="ctr"/>
                </a:tc>
                <a:tc>
                  <a:txBody>
                    <a:bodyPr/>
                    <a:lstStyle/>
                    <a:p>
                      <a:pPr algn="l" rtl="0" fontAlgn="ctr"/>
                      <a:r>
                        <a:rPr lang="zh-CN" altLang="en-US" sz="1200" u="none" strike="noStrike" dirty="0">
                          <a:effectLst/>
                        </a:rPr>
                        <a:t>   轻症</a:t>
                      </a:r>
                      <a:r>
                        <a:rPr lang="en-US" altLang="zh-CN" sz="1200" u="none" strike="noStrike" dirty="0">
                          <a:effectLst/>
                        </a:rPr>
                        <a:t>/</a:t>
                      </a:r>
                      <a:r>
                        <a:rPr lang="zh-CN" altLang="en-US" sz="1200" u="none" strike="noStrike" dirty="0">
                          <a:effectLst/>
                        </a:rPr>
                        <a:t>中症</a:t>
                      </a:r>
                      <a:r>
                        <a:rPr lang="en-US" altLang="zh-CN" sz="1200" u="none" strike="noStrike" dirty="0">
                          <a:effectLst/>
                        </a:rPr>
                        <a:t>/</a:t>
                      </a:r>
                      <a:r>
                        <a:rPr lang="zh-CN" altLang="en-US" sz="1200" u="none" strike="noStrike" dirty="0">
                          <a:effectLst/>
                        </a:rPr>
                        <a:t>身故责任终止</a:t>
                      </a:r>
                      <a:endParaRPr lang="en-US" altLang="zh-CN" sz="1200" u="none" strike="noStrike" dirty="0">
                        <a:effectLst/>
                      </a:endParaRPr>
                    </a:p>
                    <a:p>
                      <a:pPr algn="l" rtl="0" fontAlgn="ctr"/>
                      <a:r>
                        <a:rPr lang="zh-CN" altLang="en-US" sz="1200" u="none" strike="noStrike" dirty="0">
                          <a:effectLst/>
                        </a:rPr>
                        <a:t>   现金价值降为零</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extLst>
                  <a:ext uri="{0D108BD9-81ED-4DB2-BD59-A6C34878D82A}">
                    <a16:rowId xmlns:a16="http://schemas.microsoft.com/office/drawing/2014/main" val="10003"/>
                  </a:ext>
                </a:extLst>
              </a:tr>
              <a:tr h="397791">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u="none" strike="noStrike" dirty="0">
                          <a:effectLst/>
                        </a:rPr>
                        <a:t>  第二次重大疾病保险金</a:t>
                      </a:r>
                      <a:r>
                        <a:rPr lang="en-US" altLang="zh-CN" sz="1200" u="none" strike="noStrike" dirty="0">
                          <a:effectLst/>
                        </a:rPr>
                        <a:t>=</a:t>
                      </a:r>
                      <a:r>
                        <a:rPr lang="zh-CN" altLang="en-US" sz="1200" u="none" strike="noStrike" dirty="0">
                          <a:effectLst/>
                        </a:rPr>
                        <a:t>基本保额</a:t>
                      </a:r>
                      <a:r>
                        <a:rPr lang="en-US" altLang="zh-CN" sz="1200" u="none" strike="noStrike" kern="1200" dirty="0">
                          <a:effectLst/>
                        </a:rPr>
                        <a:t>x</a:t>
                      </a:r>
                      <a:r>
                        <a:rPr lang="en-US" altLang="zh-CN" sz="1200" u="none" strike="noStrike" dirty="0">
                          <a:effectLst/>
                        </a:rPr>
                        <a:t>100%</a:t>
                      </a:r>
                      <a:endParaRPr lang="zh-CN" altLang="en-US" sz="1200" b="1" i="0" u="none" strike="noStrike" dirty="0">
                        <a:solidFill>
                          <a:srgbClr val="F78009"/>
                        </a:solidFill>
                        <a:effectLst/>
                        <a:latin typeface="微软雅黑" panose="020B0503020204020204" pitchFamily="34" charset="-122"/>
                        <a:ea typeface="微软雅黑" panose="020B0503020204020204" pitchFamily="34" charset="-122"/>
                      </a:endParaRPr>
                    </a:p>
                  </a:txBody>
                  <a:tcPr marL="5088" marR="5088" marT="5088" marB="0" anchor="ctr"/>
                </a:tc>
                <a:tc>
                  <a:txBody>
                    <a:bodyPr/>
                    <a:lstStyle/>
                    <a:p>
                      <a:pPr algn="l" rtl="0" fontAlgn="ctr"/>
                      <a:r>
                        <a:rPr lang="zh-CN" altLang="en-US" sz="1200" u="none" strike="noStrike" dirty="0">
                          <a:effectLst/>
                        </a:rPr>
                        <a:t>  两次重疾间隔期需大于 </a:t>
                      </a:r>
                      <a:r>
                        <a:rPr lang="en-US" altLang="zh-CN" sz="1200" u="none" strike="noStrike" dirty="0">
                          <a:effectLst/>
                        </a:rPr>
                        <a:t>365</a:t>
                      </a:r>
                      <a:r>
                        <a:rPr lang="zh-CN" altLang="en-US" sz="1200" u="none" strike="noStrike" dirty="0">
                          <a:effectLst/>
                        </a:rPr>
                        <a:t>天</a:t>
                      </a:r>
                      <a:endParaRPr lang="en-US" altLang="zh-CN" sz="1200" u="none" strike="noStrike" dirty="0">
                        <a:effectLst/>
                      </a:endParaRPr>
                    </a:p>
                    <a:p>
                      <a:pPr algn="l" rtl="0" fontAlgn="ctr"/>
                      <a:r>
                        <a:rPr lang="en-US" altLang="zh-CN" sz="1200" u="none" strike="noStrike" baseline="0" dirty="0">
                          <a:effectLst/>
                        </a:rPr>
                        <a:t> </a:t>
                      </a:r>
                      <a:r>
                        <a:rPr lang="zh-CN" altLang="en-US" sz="1200" u="none" strike="noStrike" dirty="0">
                          <a:effectLst/>
                        </a:rPr>
                        <a:t> 合同终止</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extLst>
                  <a:ext uri="{0D108BD9-81ED-4DB2-BD59-A6C34878D82A}">
                    <a16:rowId xmlns:a16="http://schemas.microsoft.com/office/drawing/2014/main" val="10004"/>
                  </a:ext>
                </a:extLst>
              </a:tr>
              <a:tr h="796642">
                <a:tc vMerge="1">
                  <a:txBody>
                    <a:bodyPr/>
                    <a:lstStyle/>
                    <a:p>
                      <a:endParaRPr lang="zh-CN" altLang="en-US"/>
                    </a:p>
                  </a:txBody>
                  <a:tcPr/>
                </a:tc>
                <a:tc>
                  <a:txBody>
                    <a:bodyPr/>
                    <a:lstStyle/>
                    <a:p>
                      <a:pPr algn="l" rtl="0" fontAlgn="ctr"/>
                      <a:r>
                        <a:rPr lang="zh-CN" altLang="en-US" sz="1400" b="1" u="none" strike="noStrike" dirty="0">
                          <a:solidFill>
                            <a:schemeClr val="bg1"/>
                          </a:solidFill>
                          <a:effectLst/>
                        </a:rPr>
                        <a:t> 少儿特定疾病保险金</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D04236"/>
                    </a:solidFill>
                  </a:tcPr>
                </a:tc>
                <a:tc>
                  <a:txBody>
                    <a:bodyPr/>
                    <a:lstStyle/>
                    <a:p>
                      <a:r>
                        <a:rPr lang="zh-CN" altLang="zh-CN" sz="1200" dirty="0"/>
                        <a:t>在年满</a:t>
                      </a:r>
                      <a:r>
                        <a:rPr lang="en-US" altLang="zh-CN" sz="1200" b="1" dirty="0">
                          <a:solidFill>
                            <a:srgbClr val="E3413E"/>
                          </a:solidFill>
                        </a:rPr>
                        <a:t>18</a:t>
                      </a:r>
                      <a:r>
                        <a:rPr lang="zh-CN" altLang="zh-CN" sz="1200" b="1" dirty="0">
                          <a:solidFill>
                            <a:srgbClr val="E3413E"/>
                          </a:solidFill>
                        </a:rPr>
                        <a:t>周岁前</a:t>
                      </a:r>
                      <a:r>
                        <a:rPr lang="zh-CN" altLang="zh-CN" sz="1100" dirty="0"/>
                        <a:t>（不含</a:t>
                      </a:r>
                      <a:r>
                        <a:rPr lang="en-US" altLang="zh-CN" sz="1100" dirty="0"/>
                        <a:t>18</a:t>
                      </a:r>
                      <a:r>
                        <a:rPr lang="zh-CN" altLang="zh-CN" sz="1100" dirty="0"/>
                        <a:t>周岁生日当天）</a:t>
                      </a:r>
                      <a:r>
                        <a:rPr lang="en-US" altLang="zh-CN" sz="1100" dirty="0"/>
                        <a:t>,</a:t>
                      </a:r>
                      <a:r>
                        <a:rPr lang="zh-CN" altLang="zh-CN" sz="1100" dirty="0"/>
                        <a:t>初次确诊患本合同所列任何一种少儿特定疾病，且同时满足本合同约定的重大疾病保险金给付条件，在给付重大疾病保险金的同时，再按本合同基本保险金额的</a:t>
                      </a:r>
                      <a:r>
                        <a:rPr lang="en-US" altLang="zh-CN" sz="1200" b="1" dirty="0">
                          <a:solidFill>
                            <a:srgbClr val="E3413E"/>
                          </a:solidFill>
                        </a:rPr>
                        <a:t>100%</a:t>
                      </a:r>
                      <a:r>
                        <a:rPr lang="zh-CN" altLang="zh-CN" sz="1100" dirty="0"/>
                        <a:t>给付</a:t>
                      </a:r>
                      <a:r>
                        <a:rPr lang="zh-CN" altLang="zh-CN" sz="1200" dirty="0"/>
                        <a:t>少儿特定疾病保险金</a:t>
                      </a:r>
                      <a:r>
                        <a:rPr lang="zh-CN" altLang="en-US" sz="1200" dirty="0"/>
                        <a:t>。</a:t>
                      </a:r>
                      <a:endParaRPr lang="zh-CN" altLang="zh-CN" sz="1200" dirty="0"/>
                    </a:p>
                  </a:txBody>
                  <a:tcPr marL="5088" marR="5088" marT="5088" marB="0" anchor="ctr"/>
                </a:tc>
                <a:tc>
                  <a:txBody>
                    <a:bodyPr/>
                    <a:lstStyle/>
                    <a:p>
                      <a:pPr algn="l" rtl="0" fontAlgn="ctr"/>
                      <a:r>
                        <a:rPr lang="zh-CN" altLang="en-US" sz="1200" u="none" strike="noStrike" dirty="0">
                          <a:effectLst/>
                        </a:rPr>
                        <a:t>            本项责任终止</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extLst>
                  <a:ext uri="{0D108BD9-81ED-4DB2-BD59-A6C34878D82A}">
                    <a16:rowId xmlns:a16="http://schemas.microsoft.com/office/drawing/2014/main" val="10005"/>
                  </a:ext>
                </a:extLst>
              </a:tr>
              <a:tr h="397791">
                <a:tc vMerge="1">
                  <a:txBody>
                    <a:bodyPr/>
                    <a:lstStyle/>
                    <a:p>
                      <a:endParaRPr lang="zh-CN" altLang="en-US"/>
                    </a:p>
                  </a:txBody>
                  <a:tcPr/>
                </a:tc>
                <a:tc>
                  <a:txBody>
                    <a:bodyPr/>
                    <a:lstStyle/>
                    <a:p>
                      <a:pPr algn="l" rtl="0" fontAlgn="ctr"/>
                      <a:r>
                        <a:rPr lang="zh-CN" altLang="en-US" sz="1400" b="1" u="none" strike="noStrike" dirty="0">
                          <a:solidFill>
                            <a:schemeClr val="bg1"/>
                          </a:solidFill>
                          <a:effectLst/>
                        </a:rPr>
                        <a:t>  豁免保费</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D04236"/>
                    </a:solidFill>
                  </a:tcPr>
                </a:tc>
                <a:tc>
                  <a:txBody>
                    <a:bodyPr/>
                    <a:lstStyle/>
                    <a:p>
                      <a:pPr algn="l" rtl="0" fontAlgn="ctr"/>
                      <a:r>
                        <a:rPr lang="zh-CN" altLang="en-US" sz="1200" u="none" strike="noStrike" dirty="0">
                          <a:effectLst/>
                        </a:rPr>
                        <a:t> 等待期后，初次确诊合同所列任一种轻症、中症或重疾，豁免余下未交保费</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tc>
                  <a:txBody>
                    <a:bodyPr/>
                    <a:lstStyle/>
                    <a:p>
                      <a:pPr algn="l" rtl="0" fontAlgn="ctr"/>
                      <a:r>
                        <a:rPr lang="zh-CN" altLang="en-US" sz="1200" u="none" strike="noStrike" dirty="0">
                          <a:effectLst/>
                        </a:rPr>
                        <a:t>             合同继续有效</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extLst>
                  <a:ext uri="{0D108BD9-81ED-4DB2-BD59-A6C34878D82A}">
                    <a16:rowId xmlns:a16="http://schemas.microsoft.com/office/drawing/2014/main" val="10006"/>
                  </a:ext>
                </a:extLst>
              </a:tr>
              <a:tr h="552766">
                <a:tc vMerge="1">
                  <a:txBody>
                    <a:bodyPr/>
                    <a:lstStyle/>
                    <a:p>
                      <a:endParaRPr lang="zh-CN" altLang="en-US"/>
                    </a:p>
                  </a:txBody>
                  <a:tcPr/>
                </a:tc>
                <a:tc>
                  <a:txBody>
                    <a:bodyPr/>
                    <a:lstStyle/>
                    <a:p>
                      <a:pPr algn="l" rtl="0" fontAlgn="ctr"/>
                      <a:r>
                        <a:rPr lang="zh-CN" altLang="en-US" sz="1400" b="1" u="none" strike="noStrike" dirty="0">
                          <a:solidFill>
                            <a:schemeClr val="bg1"/>
                          </a:solidFill>
                          <a:effectLst/>
                        </a:rPr>
                        <a:t>  身故保险金</a:t>
                      </a:r>
                      <a:r>
                        <a:rPr lang="en-US" altLang="zh-CN" sz="1050" b="1" u="none" strike="noStrike" dirty="0">
                          <a:solidFill>
                            <a:schemeClr val="bg1"/>
                          </a:solidFill>
                          <a:effectLst/>
                        </a:rPr>
                        <a:t>(</a:t>
                      </a:r>
                      <a:r>
                        <a:rPr lang="zh-CN" altLang="en-US" sz="1050" b="1" u="none" strike="noStrike" dirty="0">
                          <a:solidFill>
                            <a:schemeClr val="bg1"/>
                          </a:solidFill>
                          <a:effectLst/>
                        </a:rPr>
                        <a:t>无等待期</a:t>
                      </a:r>
                      <a:r>
                        <a:rPr lang="en-US" altLang="zh-CN" sz="1050" b="1" u="none" strike="noStrike" dirty="0">
                          <a:solidFill>
                            <a:schemeClr val="bg1"/>
                          </a:solidFill>
                          <a:effectLst/>
                        </a:rPr>
                        <a:t>)</a:t>
                      </a:r>
                      <a:endParaRPr lang="en-US" altLang="zh-CN" sz="1050" b="1" i="0" u="none" strike="noStrike" dirty="0">
                        <a:solidFill>
                          <a:schemeClr val="bg1"/>
                        </a:solidFill>
                        <a:effectLst/>
                        <a:latin typeface="微软雅黑" panose="020B0503020204020204" pitchFamily="34" charset="-122"/>
                        <a:ea typeface="微软雅黑" panose="020B0503020204020204" pitchFamily="34" charset="-122"/>
                      </a:endParaRPr>
                    </a:p>
                  </a:txBody>
                  <a:tcPr marL="5088" marR="5088" marT="5088" marB="0" anchor="ctr">
                    <a:solidFill>
                      <a:srgbClr val="D04236"/>
                    </a:solidFill>
                  </a:tcPr>
                </a:tc>
                <a:tc>
                  <a:txBody>
                    <a:bodyPr/>
                    <a:lstStyle/>
                    <a:p>
                      <a:pPr algn="l" rtl="0" fontAlgn="ctr">
                        <a:lnSpc>
                          <a:spcPts val="1800"/>
                        </a:lnSpc>
                      </a:pPr>
                      <a:r>
                        <a:rPr lang="en-US" altLang="zh-CN" sz="1200" u="none" strike="noStrike" dirty="0">
                          <a:effectLst/>
                        </a:rPr>
                        <a:t>18</a:t>
                      </a:r>
                      <a:r>
                        <a:rPr lang="zh-CN" altLang="en-US" sz="1200" u="none" strike="noStrike" dirty="0">
                          <a:effectLst/>
                        </a:rPr>
                        <a:t>周岁后（含</a:t>
                      </a:r>
                      <a:r>
                        <a:rPr lang="en-US" altLang="zh-CN" sz="1200" u="none" strike="noStrike" dirty="0">
                          <a:effectLst/>
                        </a:rPr>
                        <a:t>18</a:t>
                      </a:r>
                      <a:r>
                        <a:rPr lang="zh-CN" altLang="en-US" sz="1200" u="none" strike="noStrike" dirty="0">
                          <a:effectLst/>
                        </a:rPr>
                        <a:t>周岁生日当天）身故，给付</a:t>
                      </a:r>
                      <a:r>
                        <a:rPr lang="zh-CN" altLang="en-US" sz="1200" u="none" strike="noStrike" kern="1200" dirty="0">
                          <a:effectLst/>
                        </a:rPr>
                        <a:t>基本保额；</a:t>
                      </a:r>
                      <a:endParaRPr lang="en-US" altLang="zh-CN" sz="1200" u="none" strike="noStrike" kern="1200" dirty="0">
                        <a:effectLst/>
                      </a:endParaRPr>
                    </a:p>
                    <a:p>
                      <a:pPr marL="0" marR="0" indent="0" algn="l" defTabSz="685783" rtl="0" eaLnBrk="1" fontAlgn="ctr" latinLnBrk="0" hangingPunct="1">
                        <a:lnSpc>
                          <a:spcPts val="1800"/>
                        </a:lnSpc>
                        <a:spcBef>
                          <a:spcPts val="0"/>
                        </a:spcBef>
                        <a:spcAft>
                          <a:spcPts val="0"/>
                        </a:spcAft>
                        <a:buClrTx/>
                        <a:buSzTx/>
                        <a:buFontTx/>
                        <a:buNone/>
                        <a:tabLst/>
                        <a:defRPr/>
                      </a:pPr>
                      <a:r>
                        <a:rPr lang="en-US" altLang="zh-CN" sz="1200" u="none" strike="noStrike" dirty="0">
                          <a:effectLst/>
                        </a:rPr>
                        <a:t>18</a:t>
                      </a:r>
                      <a:r>
                        <a:rPr lang="zh-CN" altLang="en-US" sz="1200" u="none" strike="noStrike" dirty="0">
                          <a:effectLst/>
                        </a:rPr>
                        <a:t>周岁前（不含</a:t>
                      </a:r>
                      <a:r>
                        <a:rPr lang="en-US" altLang="zh-CN" sz="1200" u="none" strike="noStrike" dirty="0">
                          <a:effectLst/>
                        </a:rPr>
                        <a:t>18</a:t>
                      </a:r>
                      <a:r>
                        <a:rPr lang="zh-CN" altLang="en-US" sz="1200" u="none" strike="noStrike" dirty="0">
                          <a:effectLst/>
                        </a:rPr>
                        <a:t>周岁生日当天）身故，给付已缴保险费。</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tc>
                  <a:txBody>
                    <a:bodyPr/>
                    <a:lstStyle/>
                    <a:p>
                      <a:pPr algn="l" rtl="0" fontAlgn="ctr"/>
                      <a:r>
                        <a:rPr lang="zh-CN" altLang="en-US" sz="1200" u="none" strike="noStrike" dirty="0">
                          <a:effectLst/>
                        </a:rPr>
                        <a:t>                 合同终止</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088" marR="5088" marT="5088"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76861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0" y="0"/>
            <a:ext cx="9144000" cy="768096"/>
          </a:xfrm>
          <a:prstGeom prst="rect">
            <a:avLst/>
          </a:prstGeom>
          <a:solidFill>
            <a:schemeClr val="bg1"/>
          </a:solidFill>
          <a:ln w="9525"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0" marR="0" lvl="0" indent="0" algn="l" defTabSz="685749" rtl="0" eaLnBrk="0" fontAlgn="base" latinLnBrk="0" hangingPunct="0">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srgbClr val="000000"/>
              </a:solidFill>
              <a:effectLst/>
              <a:uLnTx/>
              <a:uFillTx/>
              <a:latin typeface="Calibri"/>
              <a:ea typeface="宋体"/>
              <a:cs typeface="+mn-cs"/>
            </a:endParaRPr>
          </a:p>
        </p:txBody>
      </p:sp>
      <p:sp>
        <p:nvSpPr>
          <p:cNvPr id="2051" name="矩形 6"/>
          <p:cNvSpPr>
            <a:spLocks noChangeArrowheads="1"/>
          </p:cNvSpPr>
          <p:nvPr/>
        </p:nvSpPr>
        <p:spPr bwMode="auto">
          <a:xfrm>
            <a:off x="0" y="3896377"/>
            <a:ext cx="9144000" cy="1294117"/>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355"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pic>
        <p:nvPicPr>
          <p:cNvPr id="2050" name="图片 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1265932" y="629868"/>
            <a:ext cx="6612143" cy="330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组合 13"/>
          <p:cNvGrpSpPr>
            <a:grpSpLocks noChangeAspect="1"/>
          </p:cNvGrpSpPr>
          <p:nvPr/>
        </p:nvGrpSpPr>
        <p:grpSpPr bwMode="auto">
          <a:xfrm>
            <a:off x="3235713" y="2352831"/>
            <a:ext cx="5082778" cy="3171826"/>
            <a:chOff x="0" y="0"/>
            <a:chExt cx="5324473" cy="3322983"/>
          </a:xfrm>
        </p:grpSpPr>
        <p:pic>
          <p:nvPicPr>
            <p:cNvPr id="2065" name="图片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4" y="0"/>
              <a:ext cx="5318129" cy="16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图片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7" name="文本框 58"/>
          <p:cNvSpPr txBox="1">
            <a:spLocks noChangeArrowheads="1"/>
          </p:cNvSpPr>
          <p:nvPr/>
        </p:nvSpPr>
        <p:spPr bwMode="auto">
          <a:xfrm>
            <a:off x="0" y="1397964"/>
            <a:ext cx="9144000"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dist" defTabSz="914355"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C000"/>
                </a:solidFill>
                <a:effectLst>
                  <a:glow rad="127000">
                    <a:srgbClr val="FFFFFF"/>
                  </a:glow>
                  <a:outerShdw blurRad="50800" dist="76200" dir="5880000" algn="tr" rotWithShape="0">
                    <a:srgbClr val="1C4885"/>
                  </a:outerShdw>
                </a:effectLst>
                <a:uLnTx/>
                <a:uFillTx/>
                <a:latin typeface="微软雅黑" pitchFamily="34" charset="-122"/>
                <a:ea typeface="微软雅黑" pitchFamily="34" charset="-122"/>
                <a:cs typeface="+mn-cs"/>
              </a:rPr>
              <a:t>中英人寿爱心保</a:t>
            </a:r>
            <a:r>
              <a:rPr kumimoji="0" lang="en-US" altLang="zh-CN" sz="4000" b="1" i="0" u="none" strike="noStrike" kern="1200" cap="none" spc="0" normalizeH="0" baseline="0" noProof="0" dirty="0">
                <a:ln>
                  <a:noFill/>
                </a:ln>
                <a:solidFill>
                  <a:srgbClr val="FFC000"/>
                </a:solidFill>
                <a:effectLst>
                  <a:glow rad="127000">
                    <a:srgbClr val="FFFFFF"/>
                  </a:glow>
                  <a:outerShdw blurRad="50800" dist="76200" dir="5880000" algn="tr" rotWithShape="0">
                    <a:srgbClr val="1C4885"/>
                  </a:outerShdw>
                </a:effectLst>
                <a:uLnTx/>
                <a:uFillTx/>
                <a:latin typeface="微软雅黑" pitchFamily="34" charset="-122"/>
                <a:ea typeface="微软雅黑" pitchFamily="34" charset="-122"/>
                <a:cs typeface="+mn-cs"/>
              </a:rPr>
              <a:t>2021</a:t>
            </a:r>
            <a:r>
              <a:rPr kumimoji="0" lang="zh-CN" altLang="en-US" sz="4000" b="1" i="0" u="none" strike="noStrike" kern="1200" cap="none" spc="0" normalizeH="0" baseline="0" noProof="0" dirty="0">
                <a:ln>
                  <a:noFill/>
                </a:ln>
                <a:solidFill>
                  <a:srgbClr val="FFC000"/>
                </a:solidFill>
                <a:effectLst>
                  <a:glow rad="127000">
                    <a:srgbClr val="FFFFFF"/>
                  </a:glow>
                  <a:outerShdw blurRad="50800" dist="76200" dir="5880000" algn="tr" rotWithShape="0">
                    <a:srgbClr val="1C4885"/>
                  </a:outerShdw>
                </a:effectLst>
                <a:uLnTx/>
                <a:uFillTx/>
                <a:latin typeface="微软雅黑" pitchFamily="34" charset="-122"/>
                <a:ea typeface="微软雅黑" pitchFamily="34" charset="-122"/>
                <a:cs typeface="+mn-cs"/>
              </a:rPr>
              <a:t>医疗保险</a:t>
            </a:r>
          </a:p>
        </p:txBody>
      </p:sp>
    </p:spTree>
    <p:extLst>
      <p:ext uri="{BB962C8B-B14F-4D97-AF65-F5344CB8AC3E}">
        <p14:creationId xmlns:p14="http://schemas.microsoft.com/office/powerpoint/2010/main" val="21118096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685800" fontAlgn="base">
              <a:spcBef>
                <a:spcPct val="0"/>
              </a:spcBef>
              <a:spcAft>
                <a:spcPct val="0"/>
              </a:spcAft>
              <a:defRPr/>
            </a:pPr>
            <a:fld id="{9F493C78-02A7-4C2C-A6F9-DBE84FB11BD5}" type="slidenum">
              <a:rPr lang="zh-CN" altLang="en-US">
                <a:latin typeface="Calibri" panose="020F0502020204030204" pitchFamily="34" charset="0"/>
              </a:rPr>
              <a:pPr defTabSz="685800" fontAlgn="base">
                <a:spcBef>
                  <a:spcPct val="0"/>
                </a:spcBef>
                <a:spcAft>
                  <a:spcPct val="0"/>
                </a:spcAft>
                <a:defRPr/>
              </a:pPr>
              <a:t>16</a:t>
            </a:fld>
            <a:endParaRPr lang="zh-CN" altLang="en-US">
              <a:latin typeface="Calibri" panose="020F0502020204030204" pitchFamily="34" charset="0"/>
            </a:endParaRPr>
          </a:p>
        </p:txBody>
      </p:sp>
      <p:sp>
        <p:nvSpPr>
          <p:cNvPr id="3" name="文本框 7"/>
          <p:cNvSpPr txBox="1">
            <a:spLocks noChangeArrowheads="1"/>
          </p:cNvSpPr>
          <p:nvPr/>
        </p:nvSpPr>
        <p:spPr bwMode="auto">
          <a:xfrm>
            <a:off x="457200" y="155972"/>
            <a:ext cx="5737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fontAlgn="base">
              <a:spcBef>
                <a:spcPct val="0"/>
              </a:spcBef>
              <a:spcAft>
                <a:spcPct val="0"/>
              </a:spcAft>
              <a:tabLst>
                <a:tab pos="870109" algn="l"/>
              </a:tabLst>
            </a:pPr>
            <a:r>
              <a:rPr lang="zh-CN" altLang="en-US" b="1" dirty="0">
                <a:solidFill>
                  <a:srgbClr val="404040"/>
                </a:solidFill>
                <a:latin typeface="微软雅黑" panose="020B0503020204020204" pitchFamily="34" charset="-122"/>
                <a:ea typeface="微软雅黑" panose="020B0503020204020204" pitchFamily="34" charset="-122"/>
              </a:rPr>
              <a:t>爱心保</a:t>
            </a:r>
            <a:r>
              <a:rPr lang="en-US" altLang="zh-CN" b="1" dirty="0">
                <a:solidFill>
                  <a:srgbClr val="404040"/>
                </a:solidFill>
                <a:latin typeface="微软雅黑" panose="020B0503020204020204" pitchFamily="34" charset="-122"/>
                <a:ea typeface="微软雅黑" panose="020B0503020204020204" pitchFamily="34" charset="-122"/>
              </a:rPr>
              <a:t>2021</a:t>
            </a:r>
            <a:r>
              <a:rPr lang="zh-CN" altLang="en-US" b="1" dirty="0">
                <a:solidFill>
                  <a:srgbClr val="404040"/>
                </a:solidFill>
                <a:latin typeface="微软雅黑" panose="020B0503020204020204" pitchFamily="34" charset="-122"/>
                <a:ea typeface="微软雅黑" panose="020B0503020204020204" pitchFamily="34" charset="-122"/>
              </a:rPr>
              <a:t>产品升级点</a:t>
            </a:r>
            <a:r>
              <a:rPr lang="en-US" altLang="zh-CN" b="1" dirty="0">
                <a:solidFill>
                  <a:srgbClr val="404040"/>
                </a:solidFill>
                <a:latin typeface="微软雅黑" panose="020B0503020204020204" pitchFamily="34" charset="-122"/>
                <a:ea typeface="微软雅黑" panose="020B0503020204020204" pitchFamily="34" charset="-122"/>
              </a:rPr>
              <a:t>——</a:t>
            </a:r>
            <a:r>
              <a:rPr lang="zh-CN" altLang="en-US" b="1" dirty="0">
                <a:solidFill>
                  <a:srgbClr val="404040"/>
                </a:solidFill>
                <a:latin typeface="微软雅黑" panose="020B0503020204020204" pitchFamily="34" charset="-122"/>
                <a:ea typeface="微软雅黑" panose="020B0503020204020204" pitchFamily="34" charset="-122"/>
              </a:rPr>
              <a:t>增加质子重离子医疗</a:t>
            </a:r>
          </a:p>
        </p:txBody>
      </p:sp>
      <p:pic>
        <p:nvPicPr>
          <p:cNvPr id="2050" name="Picture 2" descr="https://timgsa.baidu.com/timg?image&amp;quality=80&amp;size=b9999_10000&amp;sec=1604998327252&amp;di=632e419dadaa1b3986f1b8385ab1dc08&amp;imgtype=0&amp;src=http%3A%2F%2Fimg.mp.itc.cn%2Fupload%2F20170810%2F17809243a3c34be881920cac0e320d15_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6632" y="1814795"/>
            <a:ext cx="3784764" cy="249999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307250" y="630158"/>
            <a:ext cx="2175515" cy="1395042"/>
            <a:chOff x="409666" y="840211"/>
            <a:chExt cx="2900687" cy="1860056"/>
          </a:xfrm>
        </p:grpSpPr>
        <p:grpSp>
          <p:nvGrpSpPr>
            <p:cNvPr id="7" name="组合 6"/>
            <p:cNvGrpSpPr/>
            <p:nvPr/>
          </p:nvGrpSpPr>
          <p:grpSpPr>
            <a:xfrm>
              <a:off x="1134864" y="840211"/>
              <a:ext cx="2175489" cy="1860056"/>
              <a:chOff x="165726" y="863389"/>
              <a:chExt cx="2175489" cy="1860056"/>
            </a:xfrm>
          </p:grpSpPr>
          <p:grpSp>
            <p:nvGrpSpPr>
              <p:cNvPr id="9" name="组合 8"/>
              <p:cNvGrpSpPr/>
              <p:nvPr/>
            </p:nvGrpSpPr>
            <p:grpSpPr>
              <a:xfrm>
                <a:off x="165726" y="863389"/>
                <a:ext cx="2096243" cy="1860056"/>
                <a:chOff x="303230" y="1097386"/>
                <a:chExt cx="1852009" cy="1643346"/>
              </a:xfrm>
            </p:grpSpPr>
            <p:cxnSp>
              <p:nvCxnSpPr>
                <p:cNvPr id="11" name="直接连接符 48"/>
                <p:cNvCxnSpPr>
                  <a:cxnSpLocks noChangeShapeType="1"/>
                </p:cNvCxnSpPr>
                <p:nvPr/>
              </p:nvCxnSpPr>
              <p:spPr bwMode="auto">
                <a:xfrm>
                  <a:off x="303230" y="1378871"/>
                  <a:ext cx="0" cy="1109419"/>
                </a:xfrm>
                <a:prstGeom prst="line">
                  <a:avLst/>
                </a:prstGeom>
                <a:noFill/>
                <a:ln w="38100">
                  <a:solidFill>
                    <a:srgbClr val="C00000"/>
                  </a:solidFill>
                  <a:prstDash val="dashDot"/>
                  <a:round/>
                </a:ln>
                <a:extLst>
                  <a:ext uri="{909E8E84-426E-40DD-AFC4-6F175D3DCCD1}">
                    <a14:hiddenFill xmlns:a14="http://schemas.microsoft.com/office/drawing/2010/main">
                      <a:noFill/>
                    </a14:hiddenFill>
                  </a:ext>
                </a:extLst>
              </p:spPr>
            </p:cxnSp>
            <p:sp>
              <p:nvSpPr>
                <p:cNvPr id="12" name="六边形 49"/>
                <p:cNvSpPr>
                  <a:spLocks noChangeArrowheads="1"/>
                </p:cNvSpPr>
                <p:nvPr/>
              </p:nvSpPr>
              <p:spPr bwMode="auto">
                <a:xfrm rot="5400000">
                  <a:off x="585854" y="1171346"/>
                  <a:ext cx="1643346" cy="1495425"/>
                </a:xfrm>
                <a:prstGeom prst="hexagon">
                  <a:avLst>
                    <a:gd name="adj" fmla="val 26941"/>
                    <a:gd name="vf" fmla="val 115470"/>
                  </a:avLst>
                </a:prstGeom>
                <a:solidFill>
                  <a:srgbClr val="C00000"/>
                </a:solidFill>
                <a:ln w="38100">
                  <a:no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pPr>
                  <a:endParaRPr lang="zh-CN" altLang="en-US" sz="1350" dirty="0">
                    <a:solidFill>
                      <a:srgbClr val="FFFFFF"/>
                    </a:solidFill>
                    <a:ea typeface="微软雅黑" pitchFamily="34" charset="-122"/>
                  </a:endParaRPr>
                </a:p>
              </p:txBody>
            </p:sp>
          </p:grpSp>
          <p:sp>
            <p:nvSpPr>
              <p:cNvPr id="10" name="矩形 9"/>
              <p:cNvSpPr/>
              <p:nvPr/>
            </p:nvSpPr>
            <p:spPr>
              <a:xfrm>
                <a:off x="457825" y="1266616"/>
                <a:ext cx="1883390" cy="974369"/>
              </a:xfrm>
              <a:prstGeom prst="rect">
                <a:avLst/>
              </a:prstGeom>
            </p:spPr>
            <p:txBody>
              <a:bodyPr wrap="square">
                <a:spAutoFit/>
              </a:bodyPr>
              <a:lstStyle/>
              <a:p>
                <a:pPr algn="ctr" defTabSz="685800" eaLnBrk="0" fontAlgn="base" hangingPunct="0">
                  <a:lnSpc>
                    <a:spcPts val="2625"/>
                  </a:lnSpc>
                  <a:spcBef>
                    <a:spcPct val="0"/>
                  </a:spcBef>
                  <a:spcAft>
                    <a:spcPct val="0"/>
                  </a:spcAft>
                </a:pPr>
                <a:r>
                  <a:rPr lang="zh-CN" altLang="en-US"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增加质子</a:t>
                </a:r>
                <a:endParaRPr lang="en-US" altLang="zh-CN"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a:p>
                <a:pPr algn="ctr" defTabSz="685800" eaLnBrk="0" fontAlgn="base" hangingPunct="0">
                  <a:lnSpc>
                    <a:spcPts val="2625"/>
                  </a:lnSpc>
                  <a:spcBef>
                    <a:spcPct val="0"/>
                  </a:spcBef>
                  <a:spcAft>
                    <a:spcPct val="0"/>
                  </a:spcAft>
                </a:pPr>
                <a:r>
                  <a:rPr lang="zh-CN" altLang="en-US"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重离子医疗</a:t>
                </a:r>
              </a:p>
            </p:txBody>
          </p:sp>
        </p:grpSp>
        <p:sp>
          <p:nvSpPr>
            <p:cNvPr id="8" name="TextBox 7"/>
            <p:cNvSpPr txBox="1"/>
            <p:nvPr/>
          </p:nvSpPr>
          <p:spPr>
            <a:xfrm>
              <a:off x="409666" y="1047483"/>
              <a:ext cx="518615" cy="1600439"/>
            </a:xfrm>
            <a:prstGeom prst="rect">
              <a:avLst/>
            </a:prstGeom>
            <a:noFill/>
          </p:spPr>
          <p:txBody>
            <a:bodyPr wrap="square" rtlCol="0">
              <a:spAutoFit/>
            </a:bodyPr>
            <a:lstStyle/>
            <a:p>
              <a:pPr algn="ctr" defTabSz="685800" eaLnBrk="0" fontAlgn="base" hangingPunct="0">
                <a:spcBef>
                  <a:spcPct val="0"/>
                </a:spcBef>
                <a:spcAft>
                  <a:spcPct val="0"/>
                </a:spcAft>
              </a:pPr>
              <a:r>
                <a:rPr lang="zh-CN" altLang="en-US" sz="2400" b="1" dirty="0">
                  <a:solidFill>
                    <a:srgbClr val="C00000"/>
                  </a:solidFill>
                  <a:latin typeface="微软雅黑" panose="020B0503020204020204" pitchFamily="34" charset="-122"/>
                  <a:ea typeface="微软雅黑" panose="020B0503020204020204" pitchFamily="34" charset="-122"/>
                </a:rPr>
                <a:t>升级一</a:t>
              </a:r>
            </a:p>
          </p:txBody>
        </p:sp>
      </p:grpSp>
      <p:sp>
        <p:nvSpPr>
          <p:cNvPr id="5" name="矩形 4"/>
          <p:cNvSpPr/>
          <p:nvPr/>
        </p:nvSpPr>
        <p:spPr>
          <a:xfrm>
            <a:off x="2565071" y="863767"/>
            <a:ext cx="6398913" cy="1090298"/>
          </a:xfrm>
          <a:prstGeom prst="rect">
            <a:avLst/>
          </a:prstGeom>
        </p:spPr>
        <p:txBody>
          <a:bodyPr wrap="square">
            <a:spAutoFit/>
          </a:bodyPr>
          <a:lstStyle/>
          <a:p>
            <a:pPr defTabSz="685800" eaLnBrk="0" fontAlgn="base" hangingPunct="0">
              <a:lnSpc>
                <a:spcPct val="150000"/>
              </a:lnSpc>
              <a:spcBef>
                <a:spcPct val="0"/>
              </a:spcBef>
              <a:spcAft>
                <a:spcPct val="0"/>
              </a:spcAft>
            </a:pPr>
            <a:r>
              <a:rPr lang="zh-CN" altLang="zh-CN" sz="1500" dirty="0">
                <a:solidFill>
                  <a:srgbClr val="000000"/>
                </a:solidFill>
                <a:latin typeface="微软雅黑" panose="020B0503020204020204" pitchFamily="34" charset="-122"/>
                <a:ea typeface="微软雅黑" panose="020B0503020204020204" pitchFamily="34" charset="-122"/>
              </a:rPr>
              <a:t>被保险人在等待期后被专科医生初次确诊确诊重大疾病的定义中约定的恶性肿瘤</a:t>
            </a:r>
            <a:r>
              <a:rPr lang="zh-CN" altLang="en-US" sz="1500" dirty="0">
                <a:solidFill>
                  <a:srgbClr val="000000"/>
                </a:solidFill>
                <a:latin typeface="微软雅黑" panose="020B0503020204020204" pitchFamily="34" charset="-122"/>
                <a:ea typeface="微软雅黑" panose="020B0503020204020204" pitchFamily="34" charset="-122"/>
              </a:rPr>
              <a:t>，可</a:t>
            </a:r>
            <a:r>
              <a:rPr lang="zh-CN" altLang="zh-CN" sz="1500" dirty="0">
                <a:solidFill>
                  <a:srgbClr val="000000"/>
                </a:solidFill>
                <a:latin typeface="微软雅黑" panose="020B0503020204020204" pitchFamily="34" charset="-122"/>
                <a:ea typeface="微软雅黑" panose="020B0503020204020204" pitchFamily="34" charset="-122"/>
              </a:rPr>
              <a:t>在</a:t>
            </a:r>
            <a:r>
              <a:rPr lang="zh-CN" altLang="zh-CN" sz="1500" b="1" dirty="0">
                <a:solidFill>
                  <a:srgbClr val="FF0000"/>
                </a:solidFill>
                <a:latin typeface="微软雅黑" panose="020B0503020204020204" pitchFamily="34" charset="-122"/>
                <a:ea typeface="微软雅黑" panose="020B0503020204020204" pitchFamily="34" charset="-122"/>
              </a:rPr>
              <a:t>我们认可的质子重离子医院</a:t>
            </a:r>
            <a:r>
              <a:rPr lang="zh-CN" altLang="zh-CN" sz="1500" dirty="0">
                <a:solidFill>
                  <a:srgbClr val="000000"/>
                </a:solidFill>
                <a:latin typeface="微软雅黑" panose="020B0503020204020204" pitchFamily="34" charset="-122"/>
                <a:ea typeface="微软雅黑" panose="020B0503020204020204" pitchFamily="34" charset="-122"/>
              </a:rPr>
              <a:t>接受治疗</a:t>
            </a:r>
            <a:r>
              <a:rPr lang="zh-CN" altLang="zh-CN" sz="1500" dirty="0">
                <a:solidFill>
                  <a:srgbClr val="FF0000"/>
                </a:solidFill>
                <a:latin typeface="微软雅黑" panose="020B0503020204020204" pitchFamily="34" charset="-122"/>
                <a:ea typeface="微软雅黑" panose="020B0503020204020204" pitchFamily="34" charset="-122"/>
              </a:rPr>
              <a:t>，</a:t>
            </a:r>
            <a:r>
              <a:rPr lang="zh-CN" altLang="zh-CN" sz="1500" b="1" dirty="0">
                <a:solidFill>
                  <a:srgbClr val="FF0000"/>
                </a:solidFill>
                <a:latin typeface="微软雅黑" panose="020B0503020204020204" pitchFamily="34" charset="-122"/>
                <a:ea typeface="微软雅黑" panose="020B0503020204020204" pitchFamily="34" charset="-122"/>
              </a:rPr>
              <a:t>质子重离子医疗费用年度累计以</a:t>
            </a:r>
            <a:r>
              <a:rPr lang="en-US" altLang="zh-CN" sz="1500" b="1" dirty="0">
                <a:solidFill>
                  <a:srgbClr val="FF0000"/>
                </a:solidFill>
                <a:latin typeface="微软雅黑" panose="020B0503020204020204" pitchFamily="34" charset="-122"/>
                <a:ea typeface="微软雅黑" panose="020B0503020204020204" pitchFamily="34" charset="-122"/>
              </a:rPr>
              <a:t>100</a:t>
            </a:r>
            <a:r>
              <a:rPr lang="zh-CN" altLang="zh-CN" sz="1500" b="1" dirty="0">
                <a:solidFill>
                  <a:srgbClr val="FF0000"/>
                </a:solidFill>
                <a:latin typeface="微软雅黑" panose="020B0503020204020204" pitchFamily="34" charset="-122"/>
                <a:ea typeface="微软雅黑" panose="020B0503020204020204" pitchFamily="34" charset="-122"/>
              </a:rPr>
              <a:t>万为限</a:t>
            </a:r>
            <a:r>
              <a:rPr lang="zh-CN" altLang="zh-CN" sz="1500" b="1" dirty="0">
                <a:solidFill>
                  <a:srgbClr val="000000"/>
                </a:solidFill>
                <a:latin typeface="微软雅黑" panose="020B0503020204020204" pitchFamily="34" charset="-122"/>
                <a:ea typeface="微软雅黑" panose="020B0503020204020204" pitchFamily="34" charset="-122"/>
              </a:rPr>
              <a:t>。</a:t>
            </a:r>
            <a:endParaRPr lang="zh-CN" altLang="zh-CN" sz="1500" dirty="0">
              <a:solidFill>
                <a:srgbClr val="0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5491446" y="1823976"/>
            <a:ext cx="3070071" cy="323165"/>
          </a:xfrm>
          <a:prstGeom prst="rect">
            <a:avLst/>
          </a:prstGeom>
        </p:spPr>
        <p:txBody>
          <a:bodyPr wrap="none">
            <a:spAutoFit/>
          </a:bodyPr>
          <a:lstStyle/>
          <a:p>
            <a:pPr defTabSz="685800" eaLnBrk="0" fontAlgn="base" hangingPunct="0">
              <a:spcBef>
                <a:spcPct val="0"/>
              </a:spcBef>
              <a:spcAft>
                <a:spcPct val="0"/>
              </a:spcAft>
            </a:pPr>
            <a:r>
              <a:rPr lang="zh-CN" altLang="en-US" sz="1500" b="1" dirty="0">
                <a:solidFill>
                  <a:srgbClr val="000000"/>
                </a:solidFill>
                <a:latin typeface="微软雅黑" panose="020B0503020204020204" pitchFamily="34" charset="-122"/>
                <a:ea typeface="微软雅黑" panose="020B0503020204020204" pitchFamily="34" charset="-122"/>
              </a:rPr>
              <a:t>就诊范围：</a:t>
            </a:r>
            <a:r>
              <a:rPr lang="zh-CN" altLang="zh-CN" sz="1500" b="1" dirty="0">
                <a:solidFill>
                  <a:srgbClr val="000000"/>
                </a:solidFill>
                <a:latin typeface="微软雅黑" panose="020B0503020204020204" pitchFamily="34" charset="-122"/>
                <a:ea typeface="微软雅黑" panose="020B0503020204020204" pitchFamily="34" charset="-122"/>
              </a:rPr>
              <a:t>上海市质子重离子医院</a:t>
            </a:r>
            <a:endParaRPr lang="zh-CN" altLang="en-US" sz="1500" dirty="0">
              <a:solidFill>
                <a:srgbClr val="000000"/>
              </a:solidFill>
              <a:latin typeface="微软雅黑" panose="020B0503020204020204" pitchFamily="34" charset="-122"/>
              <a:ea typeface="微软雅黑" panose="020B0503020204020204" pitchFamily="34" charset="-122"/>
            </a:endParaRPr>
          </a:p>
        </p:txBody>
      </p:sp>
      <p:sp>
        <p:nvSpPr>
          <p:cNvPr id="37" name="Freeform 3"/>
          <p:cNvSpPr/>
          <p:nvPr/>
        </p:nvSpPr>
        <p:spPr>
          <a:xfrm>
            <a:off x="1593197" y="2325985"/>
            <a:ext cx="1680611" cy="354611"/>
          </a:xfrm>
          <a:custGeom>
            <a:avLst/>
            <a:gdLst>
              <a:gd name="connsiteX0" fmla="*/ 0 w 2008632"/>
              <a:gd name="connsiteY0" fmla="*/ 612647 h 612647"/>
              <a:gd name="connsiteX1" fmla="*/ 2008632 w 2008632"/>
              <a:gd name="connsiteY1" fmla="*/ 612647 h 612647"/>
              <a:gd name="connsiteX2" fmla="*/ 2008632 w 2008632"/>
              <a:gd name="connsiteY2" fmla="*/ 0 h 612647"/>
              <a:gd name="connsiteX3" fmla="*/ 0 w 2008632"/>
              <a:gd name="connsiteY3" fmla="*/ 0 h 612647"/>
              <a:gd name="connsiteX4" fmla="*/ 0 w 2008632"/>
              <a:gd name="connsiteY4" fmla="*/ 612647 h 6126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8632" h="612647">
                <a:moveTo>
                  <a:pt x="0" y="612647"/>
                </a:moveTo>
                <a:lnTo>
                  <a:pt x="2008632" y="612647"/>
                </a:lnTo>
                <a:lnTo>
                  <a:pt x="2008632" y="0"/>
                </a:lnTo>
                <a:lnTo>
                  <a:pt x="0" y="0"/>
                </a:lnTo>
                <a:lnTo>
                  <a:pt x="0" y="612647"/>
                </a:lnTo>
              </a:path>
            </a:pathLst>
          </a:custGeom>
          <a:solidFill>
            <a:srgbClr val="C000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lnSpc>
                <a:spcPts val="1950"/>
              </a:lnSpc>
              <a:spcBef>
                <a:spcPct val="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质子重离子治疗</a:t>
            </a:r>
            <a:endParaRPr lang="en-US" altLang="zh-CN" sz="13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Freeform 3"/>
          <p:cNvSpPr/>
          <p:nvPr/>
        </p:nvSpPr>
        <p:spPr>
          <a:xfrm>
            <a:off x="1280792" y="2910088"/>
            <a:ext cx="2305739" cy="28964"/>
          </a:xfrm>
          <a:custGeom>
            <a:avLst/>
            <a:gdLst>
              <a:gd name="connsiteX0" fmla="*/ 9905 w 2755772"/>
              <a:gd name="connsiteY0" fmla="*/ 12700 h 39623"/>
              <a:gd name="connsiteX1" fmla="*/ 2745866 w 2755772"/>
              <a:gd name="connsiteY1" fmla="*/ 9905 h 39623"/>
            </a:gdLst>
            <a:ahLst/>
            <a:cxnLst>
              <a:cxn ang="0">
                <a:pos x="connsiteX0" y="connsiteY0"/>
              </a:cxn>
              <a:cxn ang="1">
                <a:pos x="connsiteX1" y="connsiteY1"/>
              </a:cxn>
            </a:cxnLst>
            <a:rect l="l" t="t" r="r" b="b"/>
            <a:pathLst>
              <a:path w="2755772" h="39623">
                <a:moveTo>
                  <a:pt x="9905" y="12700"/>
                </a:moveTo>
                <a:lnTo>
                  <a:pt x="2745866" y="9905"/>
                </a:lnTo>
              </a:path>
            </a:pathLst>
          </a:cu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0" fontAlgn="base" hangingPunct="0">
              <a:spcBef>
                <a:spcPct val="0"/>
              </a:spcBef>
              <a:spcAft>
                <a:spcPct val="0"/>
              </a:spcAft>
            </a:pPr>
            <a:endParaRPr lang="zh-CN" altLang="en-US" sz="1350" dirty="0">
              <a:solidFill>
                <a:srgbClr val="000000"/>
              </a:solidFill>
              <a:latin typeface="Arial"/>
              <a:ea typeface="微软雅黑" panose="020B0503020204020204" pitchFamily="34" charset="-122"/>
            </a:endParaRPr>
          </a:p>
        </p:txBody>
      </p:sp>
      <p:sp>
        <p:nvSpPr>
          <p:cNvPr id="46" name="Freeform 3"/>
          <p:cNvSpPr/>
          <p:nvPr/>
        </p:nvSpPr>
        <p:spPr>
          <a:xfrm>
            <a:off x="1293544" y="2910088"/>
            <a:ext cx="33152" cy="277673"/>
          </a:xfrm>
          <a:custGeom>
            <a:avLst/>
            <a:gdLst>
              <a:gd name="connsiteX0" fmla="*/ 9905 w 39623"/>
              <a:gd name="connsiteY0" fmla="*/ 9905 h 379856"/>
              <a:gd name="connsiteX1" fmla="*/ 9905 w 39623"/>
              <a:gd name="connsiteY1" fmla="*/ 369951 h 379856"/>
            </a:gdLst>
            <a:ahLst/>
            <a:cxnLst>
              <a:cxn ang="0">
                <a:pos x="connsiteX0" y="connsiteY0"/>
              </a:cxn>
              <a:cxn ang="1">
                <a:pos x="connsiteX1" y="connsiteY1"/>
              </a:cxn>
            </a:cxnLst>
            <a:rect l="l" t="t" r="r" b="b"/>
            <a:pathLst>
              <a:path w="39623" h="379856">
                <a:moveTo>
                  <a:pt x="9905" y="9905"/>
                </a:moveTo>
                <a:lnTo>
                  <a:pt x="9905" y="369951"/>
                </a:lnTo>
              </a:path>
            </a:pathLst>
          </a:cu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0" fontAlgn="base" hangingPunct="0">
              <a:spcBef>
                <a:spcPct val="0"/>
              </a:spcBef>
              <a:spcAft>
                <a:spcPct val="0"/>
              </a:spcAft>
            </a:pPr>
            <a:endParaRPr lang="zh-CN" altLang="en-US" sz="1350" dirty="0">
              <a:solidFill>
                <a:srgbClr val="000000"/>
              </a:solidFill>
              <a:latin typeface="Arial"/>
              <a:ea typeface="微软雅黑" panose="020B0503020204020204" pitchFamily="34" charset="-122"/>
            </a:endParaRPr>
          </a:p>
        </p:txBody>
      </p:sp>
      <p:sp>
        <p:nvSpPr>
          <p:cNvPr id="47" name="Freeform 3"/>
          <p:cNvSpPr/>
          <p:nvPr/>
        </p:nvSpPr>
        <p:spPr>
          <a:xfrm>
            <a:off x="3564536" y="2912317"/>
            <a:ext cx="33152" cy="277673"/>
          </a:xfrm>
          <a:custGeom>
            <a:avLst/>
            <a:gdLst>
              <a:gd name="connsiteX0" fmla="*/ 9905 w 39623"/>
              <a:gd name="connsiteY0" fmla="*/ 9905 h 379856"/>
              <a:gd name="connsiteX1" fmla="*/ 9905 w 39623"/>
              <a:gd name="connsiteY1" fmla="*/ 369950 h 379856"/>
            </a:gdLst>
            <a:ahLst/>
            <a:cxnLst>
              <a:cxn ang="0">
                <a:pos x="connsiteX0" y="connsiteY0"/>
              </a:cxn>
              <a:cxn ang="1">
                <a:pos x="connsiteX1" y="connsiteY1"/>
              </a:cxn>
            </a:cxnLst>
            <a:rect l="l" t="t" r="r" b="b"/>
            <a:pathLst>
              <a:path w="39623" h="379856">
                <a:moveTo>
                  <a:pt x="9905" y="9905"/>
                </a:moveTo>
                <a:lnTo>
                  <a:pt x="9905" y="369950"/>
                </a:lnTo>
              </a:path>
            </a:pathLst>
          </a:cu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0" fontAlgn="base" hangingPunct="0">
              <a:spcBef>
                <a:spcPct val="0"/>
              </a:spcBef>
              <a:spcAft>
                <a:spcPct val="0"/>
              </a:spcAft>
            </a:pPr>
            <a:endParaRPr lang="zh-CN" altLang="en-US" sz="1350" dirty="0">
              <a:solidFill>
                <a:srgbClr val="000000"/>
              </a:solidFill>
              <a:latin typeface="Arial"/>
              <a:ea typeface="微软雅黑" panose="020B0503020204020204" pitchFamily="34" charset="-122"/>
            </a:endParaRPr>
          </a:p>
        </p:txBody>
      </p:sp>
      <p:sp>
        <p:nvSpPr>
          <p:cNvPr id="48" name="Freeform 3"/>
          <p:cNvSpPr/>
          <p:nvPr/>
        </p:nvSpPr>
        <p:spPr>
          <a:xfrm>
            <a:off x="2425852" y="2673912"/>
            <a:ext cx="33152" cy="251308"/>
          </a:xfrm>
          <a:custGeom>
            <a:avLst/>
            <a:gdLst>
              <a:gd name="connsiteX0" fmla="*/ 9905 w 39623"/>
              <a:gd name="connsiteY0" fmla="*/ 9905 h 343788"/>
              <a:gd name="connsiteX1" fmla="*/ 9905 w 39623"/>
              <a:gd name="connsiteY1" fmla="*/ 333883 h 343788"/>
            </a:gdLst>
            <a:ahLst/>
            <a:cxnLst>
              <a:cxn ang="0">
                <a:pos x="connsiteX0" y="connsiteY0"/>
              </a:cxn>
              <a:cxn ang="1">
                <a:pos x="connsiteX1" y="connsiteY1"/>
              </a:cxn>
            </a:cxnLst>
            <a:rect l="l" t="t" r="r" b="b"/>
            <a:pathLst>
              <a:path w="39623" h="343788">
                <a:moveTo>
                  <a:pt x="9905" y="9905"/>
                </a:moveTo>
                <a:lnTo>
                  <a:pt x="9905" y="333883"/>
                </a:lnTo>
              </a:path>
            </a:pathLst>
          </a:cu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0" fontAlgn="base" hangingPunct="0">
              <a:spcBef>
                <a:spcPct val="0"/>
              </a:spcBef>
              <a:spcAft>
                <a:spcPct val="0"/>
              </a:spcAft>
            </a:pPr>
            <a:endParaRPr lang="zh-CN" altLang="en-US" sz="1350" dirty="0">
              <a:solidFill>
                <a:srgbClr val="000000"/>
              </a:solidFill>
              <a:latin typeface="Arial"/>
              <a:ea typeface="微软雅黑" panose="020B0503020204020204" pitchFamily="34" charset="-122"/>
            </a:endParaRPr>
          </a:p>
        </p:txBody>
      </p:sp>
      <p:sp>
        <p:nvSpPr>
          <p:cNvPr id="2048" name="矩形 2047"/>
          <p:cNvSpPr/>
          <p:nvPr/>
        </p:nvSpPr>
        <p:spPr bwMode="auto">
          <a:xfrm>
            <a:off x="647759" y="3485530"/>
            <a:ext cx="1334573" cy="1210128"/>
          </a:xfrm>
          <a:prstGeom prst="rect">
            <a:avLst/>
          </a:prstGeom>
          <a:noFill/>
          <a:ln w="28575" cap="flat" cmpd="sng" algn="ctr">
            <a:solidFill>
              <a:srgbClr val="C00000"/>
            </a:solid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lnSpc>
                <a:spcPct val="150000"/>
              </a:lnSpc>
              <a:spcBef>
                <a:spcPct val="0"/>
              </a:spcBef>
              <a:spcAft>
                <a:spcPct val="0"/>
              </a:spcAft>
            </a:pPr>
            <a:r>
              <a:rPr lang="zh-CN"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破坏癌细胞的</a:t>
            </a:r>
            <a:r>
              <a:rPr lang="en-US" altLang="zh-CN"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DNA</a:t>
            </a:r>
            <a:r>
              <a:rPr lang="zh-CN"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单链和细胞器，细胞有修复的可能。</a:t>
            </a:r>
            <a:endParaRPr lang="en-US" altLang="zh-CN"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矩形 54"/>
          <p:cNvSpPr/>
          <p:nvPr/>
        </p:nvSpPr>
        <p:spPr bwMode="auto">
          <a:xfrm>
            <a:off x="647758" y="3166952"/>
            <a:ext cx="1334573" cy="318578"/>
          </a:xfrm>
          <a:prstGeom prst="rect">
            <a:avLst/>
          </a:prstGeom>
          <a:solidFill>
            <a:srgbClr val="C00000"/>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algn="ctr" defTabSz="685800" eaLnBrk="0" fontAlgn="base" hangingPunct="0">
              <a:spcBef>
                <a:spcPct val="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质子线治疗</a:t>
            </a:r>
            <a:endParaRPr lang="en-US" altLang="zh-CN" sz="13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矩形 55"/>
          <p:cNvSpPr/>
          <p:nvPr/>
        </p:nvSpPr>
        <p:spPr bwMode="auto">
          <a:xfrm>
            <a:off x="2913825" y="3506339"/>
            <a:ext cx="1334573" cy="1210128"/>
          </a:xfrm>
          <a:prstGeom prst="rect">
            <a:avLst/>
          </a:prstGeom>
          <a:noFill/>
          <a:ln w="28575" cap="flat" cmpd="sng" algn="ctr">
            <a:solidFill>
              <a:srgbClr val="C00000"/>
            </a:solid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lnSpc>
                <a:spcPct val="150000"/>
              </a:lnSpc>
              <a:spcBef>
                <a:spcPct val="0"/>
              </a:spcBef>
              <a:spcAft>
                <a:spcPct val="0"/>
              </a:spcAft>
            </a:pPr>
            <a:r>
              <a:rPr lang="zh-CN"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是破坏癌细胞的</a:t>
            </a:r>
            <a:r>
              <a:rPr lang="en-US" altLang="zh-CN"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DNA</a:t>
            </a:r>
            <a:r>
              <a:rPr lang="zh-CN"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双链，细胞没有修复的可能性。</a:t>
            </a:r>
            <a:endParaRPr lang="en-US" altLang="zh-CN"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矩形 56"/>
          <p:cNvSpPr/>
          <p:nvPr/>
        </p:nvSpPr>
        <p:spPr bwMode="auto">
          <a:xfrm>
            <a:off x="2913824" y="3187762"/>
            <a:ext cx="1334573" cy="318578"/>
          </a:xfrm>
          <a:prstGeom prst="rect">
            <a:avLst/>
          </a:prstGeom>
          <a:solidFill>
            <a:srgbClr val="C00000"/>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algn="ctr" defTabSz="685800" eaLnBrk="0" fontAlgn="base" hangingPunct="0">
              <a:spcBef>
                <a:spcPct val="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重离子线治疗</a:t>
            </a:r>
          </a:p>
        </p:txBody>
      </p:sp>
      <p:sp>
        <p:nvSpPr>
          <p:cNvPr id="2051" name="矩形 2050"/>
          <p:cNvSpPr/>
          <p:nvPr/>
        </p:nvSpPr>
        <p:spPr>
          <a:xfrm>
            <a:off x="1593197" y="4875986"/>
            <a:ext cx="2655200" cy="249877"/>
          </a:xfrm>
          <a:prstGeom prst="rect">
            <a:avLst/>
          </a:prstGeom>
        </p:spPr>
        <p:txBody>
          <a:bodyPr wrap="square">
            <a:spAutoFit/>
          </a:bodyPr>
          <a:lstStyle/>
          <a:p>
            <a:pPr defTabSz="685800" eaLnBrk="0" fontAlgn="base" hangingPunct="0">
              <a:lnSpc>
                <a:spcPts val="1350"/>
              </a:lnSpc>
              <a:spcBef>
                <a:spcPct val="0"/>
              </a:spcBef>
              <a:spcAft>
                <a:spcPct val="0"/>
              </a:spcAft>
              <a:tabLst>
                <a:tab pos="638175" algn="l"/>
              </a:tabLst>
            </a:pPr>
            <a:r>
              <a:rPr lang="zh-CN" altLang="en-US"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资料来源：</a:t>
            </a:r>
            <a:r>
              <a:rPr lang="en-US" altLang="zh-CN"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癌症</a:t>
            </a:r>
            <a:r>
              <a:rPr lang="en-US" altLang="zh-CN"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真相：医生也在读</a:t>
            </a:r>
            <a:r>
              <a:rPr lang="en-US" altLang="zh-CN"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李治中</a:t>
            </a:r>
            <a:endParaRPr lang="en-US" altLang="zh-CN" sz="7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32534800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
          <p:cNvSpPr txBox="1">
            <a:spLocks noChangeArrowheads="1"/>
          </p:cNvSpPr>
          <p:nvPr/>
        </p:nvSpPr>
        <p:spPr bwMode="auto">
          <a:xfrm>
            <a:off x="457200" y="155972"/>
            <a:ext cx="5737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fontAlgn="base">
              <a:spcBef>
                <a:spcPct val="0"/>
              </a:spcBef>
              <a:spcAft>
                <a:spcPct val="0"/>
              </a:spcAft>
              <a:tabLst>
                <a:tab pos="870109" algn="l"/>
              </a:tabLst>
            </a:pPr>
            <a:r>
              <a:rPr lang="zh-CN" altLang="en-US" b="1" dirty="0">
                <a:solidFill>
                  <a:srgbClr val="404040"/>
                </a:solidFill>
                <a:latin typeface="微软雅黑" panose="020B0503020204020204" pitchFamily="34" charset="-122"/>
                <a:ea typeface="微软雅黑" panose="020B0503020204020204" pitchFamily="34" charset="-122"/>
              </a:rPr>
              <a:t>爱心保</a:t>
            </a:r>
            <a:r>
              <a:rPr lang="en-US" altLang="zh-CN" b="1" dirty="0">
                <a:solidFill>
                  <a:srgbClr val="404040"/>
                </a:solidFill>
                <a:latin typeface="微软雅黑" panose="020B0503020204020204" pitchFamily="34" charset="-122"/>
                <a:ea typeface="微软雅黑" panose="020B0503020204020204" pitchFamily="34" charset="-122"/>
              </a:rPr>
              <a:t>2021</a:t>
            </a:r>
            <a:r>
              <a:rPr lang="zh-CN" altLang="en-US" b="1" dirty="0">
                <a:solidFill>
                  <a:srgbClr val="404040"/>
                </a:solidFill>
                <a:latin typeface="微软雅黑" panose="020B0503020204020204" pitchFamily="34" charset="-122"/>
                <a:ea typeface="微软雅黑" panose="020B0503020204020204" pitchFamily="34" charset="-122"/>
              </a:rPr>
              <a:t>产品升级点</a:t>
            </a:r>
            <a:r>
              <a:rPr lang="en-US" altLang="zh-CN" b="1" dirty="0">
                <a:solidFill>
                  <a:srgbClr val="404040"/>
                </a:solidFill>
                <a:latin typeface="微软雅黑" panose="020B0503020204020204" pitchFamily="34" charset="-122"/>
                <a:ea typeface="微软雅黑" panose="020B0503020204020204" pitchFamily="34" charset="-122"/>
              </a:rPr>
              <a:t>——</a:t>
            </a:r>
            <a:r>
              <a:rPr lang="zh-CN" altLang="en-US" b="1" dirty="0">
                <a:solidFill>
                  <a:srgbClr val="404040"/>
                </a:solidFill>
                <a:latin typeface="微软雅黑" panose="020B0503020204020204" pitchFamily="34" charset="-122"/>
                <a:ea typeface="微软雅黑" panose="020B0503020204020204" pitchFamily="34" charset="-122"/>
              </a:rPr>
              <a:t>绿通服务全面提升</a:t>
            </a:r>
          </a:p>
        </p:txBody>
      </p:sp>
      <p:grpSp>
        <p:nvGrpSpPr>
          <p:cNvPr id="4" name="组合 3"/>
          <p:cNvGrpSpPr/>
          <p:nvPr/>
        </p:nvGrpSpPr>
        <p:grpSpPr>
          <a:xfrm>
            <a:off x="307250" y="630158"/>
            <a:ext cx="2175515" cy="1395042"/>
            <a:chOff x="409666" y="840211"/>
            <a:chExt cx="2900687" cy="1860056"/>
          </a:xfrm>
        </p:grpSpPr>
        <p:grpSp>
          <p:nvGrpSpPr>
            <p:cNvPr id="5" name="组合 4"/>
            <p:cNvGrpSpPr/>
            <p:nvPr/>
          </p:nvGrpSpPr>
          <p:grpSpPr>
            <a:xfrm>
              <a:off x="1134864" y="840211"/>
              <a:ext cx="2175489" cy="1860056"/>
              <a:chOff x="165726" y="863389"/>
              <a:chExt cx="2175489" cy="1860056"/>
            </a:xfrm>
          </p:grpSpPr>
          <p:grpSp>
            <p:nvGrpSpPr>
              <p:cNvPr id="7" name="组合 6"/>
              <p:cNvGrpSpPr/>
              <p:nvPr/>
            </p:nvGrpSpPr>
            <p:grpSpPr>
              <a:xfrm>
                <a:off x="165726" y="863389"/>
                <a:ext cx="2096243" cy="1860056"/>
                <a:chOff x="303230" y="1097386"/>
                <a:chExt cx="1852009" cy="1643346"/>
              </a:xfrm>
            </p:grpSpPr>
            <p:cxnSp>
              <p:nvCxnSpPr>
                <p:cNvPr id="9" name="直接连接符 48"/>
                <p:cNvCxnSpPr>
                  <a:cxnSpLocks noChangeShapeType="1"/>
                </p:cNvCxnSpPr>
                <p:nvPr/>
              </p:nvCxnSpPr>
              <p:spPr bwMode="auto">
                <a:xfrm>
                  <a:off x="303230" y="1378871"/>
                  <a:ext cx="0" cy="1109419"/>
                </a:xfrm>
                <a:prstGeom prst="line">
                  <a:avLst/>
                </a:prstGeom>
                <a:noFill/>
                <a:ln w="38100">
                  <a:solidFill>
                    <a:srgbClr val="C00000"/>
                  </a:solidFill>
                  <a:prstDash val="dashDot"/>
                  <a:round/>
                </a:ln>
                <a:extLst>
                  <a:ext uri="{909E8E84-426E-40DD-AFC4-6F175D3DCCD1}">
                    <a14:hiddenFill xmlns:a14="http://schemas.microsoft.com/office/drawing/2010/main">
                      <a:noFill/>
                    </a14:hiddenFill>
                  </a:ext>
                </a:extLst>
              </p:spPr>
            </p:cxnSp>
            <p:sp>
              <p:nvSpPr>
                <p:cNvPr id="10" name="六边形 49"/>
                <p:cNvSpPr>
                  <a:spLocks noChangeArrowheads="1"/>
                </p:cNvSpPr>
                <p:nvPr/>
              </p:nvSpPr>
              <p:spPr bwMode="auto">
                <a:xfrm rot="5400000">
                  <a:off x="585854" y="1171346"/>
                  <a:ext cx="1643346" cy="1495425"/>
                </a:xfrm>
                <a:prstGeom prst="hexagon">
                  <a:avLst>
                    <a:gd name="adj" fmla="val 26941"/>
                    <a:gd name="vf" fmla="val 115470"/>
                  </a:avLst>
                </a:prstGeom>
                <a:solidFill>
                  <a:srgbClr val="C00000"/>
                </a:solidFill>
                <a:ln w="38100">
                  <a:no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pPr>
                  <a:endParaRPr lang="zh-CN" altLang="en-US" sz="1350" dirty="0">
                    <a:solidFill>
                      <a:srgbClr val="FFFFFF"/>
                    </a:solidFill>
                    <a:ea typeface="微软雅黑" pitchFamily="34" charset="-122"/>
                  </a:endParaRPr>
                </a:p>
              </p:txBody>
            </p:sp>
          </p:grpSp>
          <p:sp>
            <p:nvSpPr>
              <p:cNvPr id="8" name="矩形 7"/>
              <p:cNvSpPr/>
              <p:nvPr/>
            </p:nvSpPr>
            <p:spPr>
              <a:xfrm>
                <a:off x="457825" y="1266616"/>
                <a:ext cx="1883390" cy="974369"/>
              </a:xfrm>
              <a:prstGeom prst="rect">
                <a:avLst/>
              </a:prstGeom>
            </p:spPr>
            <p:txBody>
              <a:bodyPr wrap="square">
                <a:spAutoFit/>
              </a:bodyPr>
              <a:lstStyle/>
              <a:p>
                <a:pPr algn="ctr" defTabSz="685800" eaLnBrk="0" fontAlgn="base" hangingPunct="0">
                  <a:lnSpc>
                    <a:spcPts val="2625"/>
                  </a:lnSpc>
                  <a:spcBef>
                    <a:spcPct val="0"/>
                  </a:spcBef>
                  <a:spcAft>
                    <a:spcPct val="0"/>
                  </a:spcAft>
                </a:pPr>
                <a:r>
                  <a:rPr lang="zh-CN" altLang="en-US"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绿通服务</a:t>
                </a:r>
                <a:endParaRPr lang="en-US" altLang="zh-CN"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a:p>
                <a:pPr algn="ctr" defTabSz="685800" eaLnBrk="0" fontAlgn="base" hangingPunct="0">
                  <a:lnSpc>
                    <a:spcPts val="2625"/>
                  </a:lnSpc>
                  <a:spcBef>
                    <a:spcPct val="0"/>
                  </a:spcBef>
                  <a:spcAft>
                    <a:spcPct val="0"/>
                  </a:spcAft>
                </a:pPr>
                <a:r>
                  <a:rPr lang="zh-CN" altLang="en-US"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全面提升</a:t>
                </a:r>
              </a:p>
            </p:txBody>
          </p:sp>
        </p:grpSp>
        <p:sp>
          <p:nvSpPr>
            <p:cNvPr id="6" name="TextBox 5"/>
            <p:cNvSpPr txBox="1"/>
            <p:nvPr/>
          </p:nvSpPr>
          <p:spPr>
            <a:xfrm>
              <a:off x="409666" y="1047483"/>
              <a:ext cx="518615" cy="1600439"/>
            </a:xfrm>
            <a:prstGeom prst="rect">
              <a:avLst/>
            </a:prstGeom>
            <a:noFill/>
          </p:spPr>
          <p:txBody>
            <a:bodyPr wrap="square" rtlCol="0">
              <a:spAutoFit/>
            </a:bodyPr>
            <a:lstStyle/>
            <a:p>
              <a:pPr algn="ctr" defTabSz="685800" eaLnBrk="0" fontAlgn="base" hangingPunct="0">
                <a:spcBef>
                  <a:spcPct val="0"/>
                </a:spcBef>
                <a:spcAft>
                  <a:spcPct val="0"/>
                </a:spcAft>
              </a:pPr>
              <a:r>
                <a:rPr lang="zh-CN" altLang="en-US" sz="2400" b="1" dirty="0">
                  <a:solidFill>
                    <a:srgbClr val="C00000"/>
                  </a:solidFill>
                  <a:latin typeface="微软雅黑" panose="020B0503020204020204" pitchFamily="34" charset="-122"/>
                  <a:ea typeface="微软雅黑" panose="020B0503020204020204" pitchFamily="34" charset="-122"/>
                </a:rPr>
                <a:t>升级二</a:t>
              </a:r>
            </a:p>
          </p:txBody>
        </p:sp>
      </p:grpSp>
      <p:sp>
        <p:nvSpPr>
          <p:cNvPr id="11" name="矩形 10"/>
          <p:cNvSpPr/>
          <p:nvPr/>
        </p:nvSpPr>
        <p:spPr>
          <a:xfrm>
            <a:off x="2565071" y="863767"/>
            <a:ext cx="6004781" cy="744050"/>
          </a:xfrm>
          <a:prstGeom prst="rect">
            <a:avLst/>
          </a:prstGeom>
        </p:spPr>
        <p:txBody>
          <a:bodyPr wrap="square">
            <a:spAutoFit/>
          </a:bodyPr>
          <a:lstStyle/>
          <a:p>
            <a:pPr defTabSz="685800" eaLnBrk="0" fontAlgn="base" hangingPunct="0">
              <a:lnSpc>
                <a:spcPct val="150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rPr>
              <a:t>在保留原有服务的基础上，重点增加了</a:t>
            </a:r>
            <a:r>
              <a:rPr lang="zh-CN" altLang="en-US" sz="1500" b="1" dirty="0">
                <a:solidFill>
                  <a:srgbClr val="FF0000"/>
                </a:solidFill>
                <a:latin typeface="微软雅黑" panose="020B0503020204020204" pitchFamily="34" charset="-122"/>
                <a:ea typeface="微软雅黑" panose="020B0503020204020204" pitchFamily="34" charset="-122"/>
              </a:rPr>
              <a:t>“就医挂号服务”“</a:t>
            </a:r>
            <a:r>
              <a:rPr lang="en-US" altLang="zh-CN" sz="1500" b="1" dirty="0">
                <a:solidFill>
                  <a:srgbClr val="FF0000"/>
                </a:solidFill>
                <a:latin typeface="微软雅黑" panose="020B0503020204020204" pitchFamily="34" charset="-122"/>
                <a:ea typeface="微软雅黑" panose="020B0503020204020204" pitchFamily="34" charset="-122"/>
              </a:rPr>
              <a:t>MDT</a:t>
            </a:r>
            <a:r>
              <a:rPr lang="zh-CN" altLang="en-US" sz="1500" b="1" dirty="0">
                <a:solidFill>
                  <a:srgbClr val="FF0000"/>
                </a:solidFill>
                <a:latin typeface="微软雅黑" panose="020B0503020204020204" pitchFamily="34" charset="-122"/>
                <a:ea typeface="微软雅黑" panose="020B0503020204020204" pitchFamily="34" charset="-122"/>
              </a:rPr>
              <a:t>会诊”“住院医疗费用垫付”“出院交通安排”“交通补贴”</a:t>
            </a:r>
            <a:r>
              <a:rPr lang="zh-CN" altLang="en-US" sz="1500" dirty="0">
                <a:solidFill>
                  <a:srgbClr val="000000"/>
                </a:solidFill>
                <a:latin typeface="微软雅黑" panose="020B0503020204020204" pitchFamily="34" charset="-122"/>
                <a:ea typeface="微软雅黑" panose="020B0503020204020204" pitchFamily="34" charset="-122"/>
              </a:rPr>
              <a:t>等服务。</a:t>
            </a:r>
            <a:endParaRPr lang="zh-CN" altLang="zh-CN" sz="1500" dirty="0">
              <a:solidFill>
                <a:srgbClr val="000000"/>
              </a:solidFill>
              <a:latin typeface="微软雅黑" panose="020B0503020204020204" pitchFamily="34" charset="-122"/>
              <a:ea typeface="微软雅黑" panose="020B0503020204020204" pitchFamily="34" charset="-122"/>
            </a:endParaRPr>
          </a:p>
        </p:txBody>
      </p:sp>
      <p:pic>
        <p:nvPicPr>
          <p:cNvPr id="307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72" t="27663" r="21282" b="8991"/>
          <a:stretch/>
        </p:blipFill>
        <p:spPr bwMode="auto">
          <a:xfrm>
            <a:off x="307553" y="2329748"/>
            <a:ext cx="4455537" cy="241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1294" y="2044661"/>
            <a:ext cx="4388054" cy="276999"/>
          </a:xfrm>
          <a:prstGeom prst="rect">
            <a:avLst/>
          </a:prstGeom>
          <a:noFill/>
        </p:spPr>
        <p:txBody>
          <a:bodyPr wrap="square" rtlCol="0">
            <a:spAutoFit/>
          </a:bodyPr>
          <a:lstStyle/>
          <a:p>
            <a:pPr algn="ctr" defTabSz="685800" eaLnBrk="0" fontAlgn="base" hangingPunct="0">
              <a:spcBef>
                <a:spcPct val="0"/>
              </a:spcBef>
              <a:spcAft>
                <a:spcPct val="0"/>
              </a:spcAft>
            </a:pPr>
            <a:r>
              <a:rPr lang="zh-CN" altLang="en-US" sz="1200" b="1" dirty="0">
                <a:solidFill>
                  <a:srgbClr val="000000"/>
                </a:solidFill>
                <a:latin typeface="微软雅黑" panose="020B0503020204020204" pitchFamily="34" charset="-122"/>
                <a:ea typeface="微软雅黑" panose="020B0503020204020204" pitchFamily="34" charset="-122"/>
              </a:rPr>
              <a:t>打通医疗保障的“最后一公里”</a:t>
            </a:r>
          </a:p>
        </p:txBody>
      </p:sp>
      <p:pic>
        <p:nvPicPr>
          <p:cNvPr id="3075" name="Picture 3" descr="C:\Users\rex_ye\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755" y="1987061"/>
            <a:ext cx="3536097" cy="2390954"/>
          </a:xfrm>
          <a:prstGeom prst="rect">
            <a:avLst/>
          </a:prstGeom>
          <a:noFill/>
          <a:extLst>
            <a:ext uri="{909E8E84-426E-40DD-AFC4-6F175D3DCCD1}">
              <a14:hiddenFill xmlns:a14="http://schemas.microsoft.com/office/drawing/2010/main">
                <a:solidFill>
                  <a:srgbClr val="FFFFFF"/>
                </a:solidFill>
              </a14:hiddenFill>
            </a:ext>
          </a:extLst>
        </p:spPr>
      </p:pic>
      <p:sp>
        <p:nvSpPr>
          <p:cNvPr id="23" name="灯片编号占位符 22"/>
          <p:cNvSpPr>
            <a:spLocks noGrp="1"/>
          </p:cNvSpPr>
          <p:nvPr>
            <p:ph type="sldNum" sz="quarter" idx="12"/>
          </p:nvPr>
        </p:nvSpPr>
        <p:spPr>
          <a:xfrm>
            <a:off x="6457950" y="4528020"/>
            <a:ext cx="2057400" cy="273844"/>
          </a:xfrm>
        </p:spPr>
        <p:txBody>
          <a:bodyPr/>
          <a:lstStyle/>
          <a:p>
            <a:pPr defTabSz="685800" fontAlgn="base">
              <a:spcBef>
                <a:spcPct val="0"/>
              </a:spcBef>
              <a:spcAft>
                <a:spcPct val="0"/>
              </a:spcAft>
              <a:defRPr/>
            </a:pPr>
            <a:fld id="{9F493C78-02A7-4C2C-A6F9-DBE84FB11BD5}" type="slidenum">
              <a:rPr lang="zh-CN" altLang="en-US">
                <a:latin typeface="Calibri" panose="020F0502020204030204" pitchFamily="34" charset="0"/>
              </a:rPr>
              <a:pPr defTabSz="685800" fontAlgn="base">
                <a:spcBef>
                  <a:spcPct val="0"/>
                </a:spcBef>
                <a:spcAft>
                  <a:spcPct val="0"/>
                </a:spcAft>
                <a:defRPr/>
              </a:pPr>
              <a:t>17</a:t>
            </a:fld>
            <a:endParaRPr lang="zh-CN" altLang="en-US">
              <a:latin typeface="Calibri" panose="020F0502020204030204" pitchFamily="34" charset="0"/>
            </a:endParaRPr>
          </a:p>
        </p:txBody>
      </p:sp>
      <p:sp>
        <p:nvSpPr>
          <p:cNvPr id="28" name="TextBox 27"/>
          <p:cNvSpPr txBox="1"/>
          <p:nvPr/>
        </p:nvSpPr>
        <p:spPr>
          <a:xfrm>
            <a:off x="4949032" y="1637340"/>
            <a:ext cx="3705543" cy="276999"/>
          </a:xfrm>
          <a:prstGeom prst="rect">
            <a:avLst/>
          </a:prstGeom>
          <a:noFill/>
        </p:spPr>
        <p:txBody>
          <a:bodyPr wrap="square" rtlCol="0">
            <a:spAutoFit/>
          </a:bodyPr>
          <a:lstStyle/>
          <a:p>
            <a:pPr algn="ctr" defTabSz="685800" eaLnBrk="0" fontAlgn="base" hangingPunct="0">
              <a:spcBef>
                <a:spcPct val="0"/>
              </a:spcBef>
              <a:spcAft>
                <a:spcPct val="0"/>
              </a:spcAft>
            </a:pPr>
            <a:r>
              <a:rPr lang="zh-CN" altLang="en-US" sz="1200" b="1" dirty="0">
                <a:solidFill>
                  <a:srgbClr val="000000"/>
                </a:solidFill>
                <a:latin typeface="微软雅黑" panose="020B0503020204020204" pitchFamily="34" charset="-122"/>
                <a:ea typeface="微软雅黑" panose="020B0503020204020204" pitchFamily="34" charset="-122"/>
              </a:rPr>
              <a:t>住院垫付流程介绍</a:t>
            </a:r>
          </a:p>
        </p:txBody>
      </p:sp>
    </p:spTree>
    <p:extLst>
      <p:ext uri="{BB962C8B-B14F-4D97-AF65-F5344CB8AC3E}">
        <p14:creationId xmlns:p14="http://schemas.microsoft.com/office/powerpoint/2010/main" val="24522803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685800" fontAlgn="base">
              <a:spcBef>
                <a:spcPct val="0"/>
              </a:spcBef>
              <a:spcAft>
                <a:spcPct val="0"/>
              </a:spcAft>
              <a:defRPr/>
            </a:pPr>
            <a:fld id="{9F493C78-02A7-4C2C-A6F9-DBE84FB11BD5}" type="slidenum">
              <a:rPr lang="zh-CN" altLang="en-US">
                <a:latin typeface="Calibri" panose="020F0502020204030204" pitchFamily="34" charset="0"/>
              </a:rPr>
              <a:pPr defTabSz="685800" fontAlgn="base">
                <a:spcBef>
                  <a:spcPct val="0"/>
                </a:spcBef>
                <a:spcAft>
                  <a:spcPct val="0"/>
                </a:spcAft>
                <a:defRPr/>
              </a:pPr>
              <a:t>18</a:t>
            </a:fld>
            <a:endParaRPr lang="zh-CN" altLang="en-US">
              <a:latin typeface="Calibri" panose="020F0502020204030204" pitchFamily="34" charset="0"/>
            </a:endParaRPr>
          </a:p>
        </p:txBody>
      </p:sp>
      <p:sp>
        <p:nvSpPr>
          <p:cNvPr id="3" name="文本框 7"/>
          <p:cNvSpPr txBox="1">
            <a:spLocks noChangeArrowheads="1"/>
          </p:cNvSpPr>
          <p:nvPr/>
        </p:nvSpPr>
        <p:spPr bwMode="auto">
          <a:xfrm>
            <a:off x="457199" y="155972"/>
            <a:ext cx="489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fontAlgn="base">
              <a:spcBef>
                <a:spcPct val="0"/>
              </a:spcBef>
              <a:spcAft>
                <a:spcPct val="0"/>
              </a:spcAft>
              <a:tabLst>
                <a:tab pos="870109" algn="l"/>
              </a:tabLst>
            </a:pPr>
            <a:r>
              <a:rPr lang="zh-CN" altLang="en-US" b="1" dirty="0">
                <a:solidFill>
                  <a:srgbClr val="404040"/>
                </a:solidFill>
                <a:latin typeface="微软雅黑" panose="020B0503020204020204" pitchFamily="34" charset="-122"/>
                <a:ea typeface="微软雅黑" panose="020B0503020204020204" pitchFamily="34" charset="-122"/>
              </a:rPr>
              <a:t>爱心保</a:t>
            </a:r>
            <a:r>
              <a:rPr lang="en-US" altLang="zh-CN" b="1" dirty="0">
                <a:solidFill>
                  <a:srgbClr val="404040"/>
                </a:solidFill>
                <a:latin typeface="微软雅黑" panose="020B0503020204020204" pitchFamily="34" charset="-122"/>
                <a:ea typeface="微软雅黑" panose="020B0503020204020204" pitchFamily="34" charset="-122"/>
              </a:rPr>
              <a:t>2021</a:t>
            </a:r>
            <a:r>
              <a:rPr lang="zh-CN" altLang="en-US" b="1" dirty="0">
                <a:solidFill>
                  <a:srgbClr val="404040"/>
                </a:solidFill>
                <a:latin typeface="微软雅黑" panose="020B0503020204020204" pitchFamily="34" charset="-122"/>
                <a:ea typeface="微软雅黑" panose="020B0503020204020204" pitchFamily="34" charset="-122"/>
              </a:rPr>
              <a:t>升级产品形态</a:t>
            </a:r>
          </a:p>
        </p:txBody>
      </p:sp>
      <p:graphicFrame>
        <p:nvGraphicFramePr>
          <p:cNvPr id="4" name="表格 3"/>
          <p:cNvGraphicFramePr>
            <a:graphicFrameLocks noGrp="1"/>
          </p:cNvGraphicFramePr>
          <p:nvPr/>
        </p:nvGraphicFramePr>
        <p:xfrm>
          <a:off x="950862" y="730572"/>
          <a:ext cx="7325201" cy="3845371"/>
        </p:xfrm>
        <a:graphic>
          <a:graphicData uri="http://schemas.openxmlformats.org/drawingml/2006/table">
            <a:tbl>
              <a:tblPr/>
              <a:tblGrid>
                <a:gridCol w="1845945">
                  <a:extLst>
                    <a:ext uri="{9D8B030D-6E8A-4147-A177-3AD203B41FA5}">
                      <a16:colId xmlns:a16="http://schemas.microsoft.com/office/drawing/2014/main" val="20000"/>
                    </a:ext>
                  </a:extLst>
                </a:gridCol>
                <a:gridCol w="5479256">
                  <a:extLst>
                    <a:ext uri="{9D8B030D-6E8A-4147-A177-3AD203B41FA5}">
                      <a16:colId xmlns:a16="http://schemas.microsoft.com/office/drawing/2014/main" val="20001"/>
                    </a:ext>
                  </a:extLst>
                </a:gridCol>
              </a:tblGrid>
              <a:tr h="441922">
                <a:tc>
                  <a:txBody>
                    <a:bodyPr/>
                    <a:lstStyle/>
                    <a:p>
                      <a:pPr algn="ctr" fontAlgn="ctr"/>
                      <a:r>
                        <a:rPr lang="zh-CN" altLang="en-US" sz="1500" b="1" i="0" u="none" strike="noStrike" dirty="0">
                          <a:solidFill>
                            <a:schemeClr val="bg1"/>
                          </a:solidFill>
                          <a:effectLst/>
                          <a:latin typeface="微软雅黑" pitchFamily="34" charset="-122"/>
                          <a:ea typeface="微软雅黑" pitchFamily="34" charset="-122"/>
                        </a:rPr>
                        <a:t>名称</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CN" altLang="en-US" sz="1500" b="1" dirty="0">
                          <a:solidFill>
                            <a:schemeClr val="bg1"/>
                          </a:solidFill>
                          <a:effectLst/>
                          <a:latin typeface="微软雅黑" pitchFamily="34" charset="-122"/>
                          <a:ea typeface="微软雅黑" pitchFamily="34" charset="-122"/>
                          <a:sym typeface="+mn-ea"/>
                        </a:rPr>
                        <a:t>中英人寿爱心保升级</a:t>
                      </a:r>
                      <a:endParaRPr lang="zh-CN" altLang="en-US" sz="1500" b="1" i="0" u="none" strike="noStrike" dirty="0">
                        <a:solidFill>
                          <a:schemeClr val="bg1"/>
                        </a:solidFill>
                        <a:effectLst/>
                        <a:latin typeface="微软雅黑" pitchFamily="34" charset="-122"/>
                        <a:ea typeface="微软雅黑" pitchFamily="34" charset="-122"/>
                        <a:sym typeface="+mn-ea"/>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77386">
                <a:tc>
                  <a:txBody>
                    <a:bodyPr/>
                    <a:lstStyle/>
                    <a:p>
                      <a:pPr algn="ctr" fontAlgn="ctr"/>
                      <a:r>
                        <a:rPr lang="zh-CN" altLang="en-US" sz="1500" b="1" i="0" u="none" strike="noStrike" dirty="0">
                          <a:solidFill>
                            <a:schemeClr val="tx1">
                              <a:lumMod val="75000"/>
                              <a:lumOff val="25000"/>
                            </a:schemeClr>
                          </a:solidFill>
                          <a:effectLst/>
                          <a:latin typeface="微软雅黑" pitchFamily="34" charset="-122"/>
                          <a:ea typeface="微软雅黑" pitchFamily="34" charset="-122"/>
                        </a:rPr>
                        <a:t>投保年龄</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zh-CN" altLang="en-US" sz="1400" b="0" i="0" u="none" strike="noStrike" dirty="0">
                          <a:solidFill>
                            <a:schemeClr val="tx1">
                              <a:lumMod val="85000"/>
                              <a:lumOff val="15000"/>
                            </a:schemeClr>
                          </a:solidFill>
                          <a:effectLst/>
                          <a:latin typeface="微软雅黑" pitchFamily="34" charset="-122"/>
                          <a:ea typeface="微软雅黑" pitchFamily="34" charset="-122"/>
                        </a:rPr>
                        <a:t>出生满</a:t>
                      </a:r>
                      <a:r>
                        <a:rPr lang="en-US" altLang="zh-CN" sz="1400" b="0" i="0" u="none" strike="noStrike" dirty="0">
                          <a:solidFill>
                            <a:schemeClr val="tx1">
                              <a:lumMod val="85000"/>
                              <a:lumOff val="15000"/>
                            </a:schemeClr>
                          </a:solidFill>
                          <a:effectLst/>
                          <a:latin typeface="微软雅黑" pitchFamily="34" charset="-122"/>
                          <a:ea typeface="微软雅黑" pitchFamily="34" charset="-122"/>
                        </a:rPr>
                        <a:t>30</a:t>
                      </a:r>
                      <a:r>
                        <a:rPr lang="zh-CN" altLang="en-US" sz="1400" b="0" i="0" u="none" strike="noStrike" dirty="0">
                          <a:solidFill>
                            <a:schemeClr val="tx1">
                              <a:lumMod val="85000"/>
                              <a:lumOff val="15000"/>
                            </a:schemeClr>
                          </a:solidFill>
                          <a:effectLst/>
                          <a:latin typeface="微软雅黑" pitchFamily="34" charset="-122"/>
                          <a:ea typeface="微软雅黑" pitchFamily="34" charset="-122"/>
                        </a:rPr>
                        <a:t>天～</a:t>
                      </a:r>
                      <a:r>
                        <a:rPr lang="en-US" altLang="zh-CN" sz="1400" b="0" i="0" u="none" strike="noStrike" dirty="0">
                          <a:solidFill>
                            <a:schemeClr val="tx1">
                              <a:lumMod val="85000"/>
                              <a:lumOff val="15000"/>
                            </a:schemeClr>
                          </a:solidFill>
                          <a:effectLst/>
                          <a:latin typeface="微软雅黑" pitchFamily="34" charset="-122"/>
                          <a:ea typeface="微软雅黑" pitchFamily="34" charset="-122"/>
                        </a:rPr>
                        <a:t>65</a:t>
                      </a:r>
                      <a:r>
                        <a:rPr lang="zh-CN" altLang="en-US" sz="1400" b="0" i="0" u="none" strike="noStrike" dirty="0">
                          <a:solidFill>
                            <a:schemeClr val="tx1">
                              <a:lumMod val="85000"/>
                              <a:lumOff val="15000"/>
                            </a:schemeClr>
                          </a:solidFill>
                          <a:effectLst/>
                          <a:latin typeface="微软雅黑" pitchFamily="34" charset="-122"/>
                          <a:ea typeface="微软雅黑" pitchFamily="34" charset="-122"/>
                        </a:rPr>
                        <a:t>周岁，最高可续保至</a:t>
                      </a:r>
                      <a:r>
                        <a:rPr lang="en-US" altLang="zh-CN" sz="1400" b="1" i="0" u="none" strike="noStrike" dirty="0">
                          <a:solidFill>
                            <a:schemeClr val="tx1">
                              <a:lumMod val="85000"/>
                              <a:lumOff val="15000"/>
                            </a:schemeClr>
                          </a:solidFill>
                          <a:effectLst/>
                          <a:latin typeface="微软雅黑" pitchFamily="34" charset="-122"/>
                          <a:ea typeface="微软雅黑" pitchFamily="34" charset="-122"/>
                        </a:rPr>
                        <a:t>100</a:t>
                      </a:r>
                      <a:r>
                        <a:rPr lang="zh-CN" altLang="en-US" sz="1400" b="0" i="0" u="none" strike="noStrike" dirty="0">
                          <a:solidFill>
                            <a:schemeClr val="tx1">
                              <a:lumMod val="85000"/>
                              <a:lumOff val="15000"/>
                            </a:schemeClr>
                          </a:solidFill>
                          <a:effectLst/>
                          <a:latin typeface="微软雅黑" pitchFamily="34" charset="-122"/>
                          <a:ea typeface="微软雅黑" pitchFamily="34" charset="-122"/>
                        </a:rPr>
                        <a:t>周岁</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077">
                <a:tc>
                  <a:txBody>
                    <a:bodyPr/>
                    <a:lstStyle/>
                    <a:p>
                      <a:pPr algn="ctr" fontAlgn="ctr"/>
                      <a:r>
                        <a:rPr lang="zh-CN" altLang="en-US" sz="1500" b="1" i="0" u="none" strike="noStrike" dirty="0">
                          <a:solidFill>
                            <a:schemeClr val="tx1">
                              <a:lumMod val="75000"/>
                              <a:lumOff val="25000"/>
                            </a:schemeClr>
                          </a:solidFill>
                          <a:effectLst/>
                          <a:latin typeface="微软雅黑" pitchFamily="34" charset="-122"/>
                          <a:ea typeface="微软雅黑" pitchFamily="34" charset="-122"/>
                        </a:rPr>
                        <a:t>缴费期间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400" b="0" i="0" u="none" strike="noStrike" dirty="0">
                          <a:solidFill>
                            <a:schemeClr val="tx1">
                              <a:lumMod val="85000"/>
                              <a:lumOff val="15000"/>
                            </a:schemeClr>
                          </a:solidFill>
                          <a:effectLst/>
                          <a:latin typeface="微软雅黑" pitchFamily="34" charset="-122"/>
                          <a:ea typeface="微软雅黑" pitchFamily="34" charset="-122"/>
                        </a:rPr>
                        <a:t>1</a:t>
                      </a:r>
                      <a:r>
                        <a:rPr lang="zh-CN" altLang="en-US" sz="1400" b="0" i="0" u="none" strike="noStrike" dirty="0">
                          <a:solidFill>
                            <a:schemeClr val="tx1">
                              <a:lumMod val="85000"/>
                              <a:lumOff val="15000"/>
                            </a:schemeClr>
                          </a:solidFill>
                          <a:effectLst/>
                          <a:latin typeface="微软雅黑" pitchFamily="34" charset="-122"/>
                          <a:ea typeface="微软雅黑" pitchFamily="34" charset="-122"/>
                        </a:rPr>
                        <a:t>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8961">
                <a:tc>
                  <a:txBody>
                    <a:bodyPr/>
                    <a:lstStyle/>
                    <a:p>
                      <a:pPr algn="ctr" fontAlgn="ctr"/>
                      <a:r>
                        <a:rPr lang="zh-CN" altLang="en-US" sz="1500" b="1" i="0" u="none" strike="noStrike" dirty="0">
                          <a:solidFill>
                            <a:schemeClr val="tx1">
                              <a:lumMod val="75000"/>
                              <a:lumOff val="25000"/>
                            </a:schemeClr>
                          </a:solidFill>
                          <a:effectLst/>
                          <a:latin typeface="微软雅黑" pitchFamily="34" charset="-122"/>
                          <a:ea typeface="微软雅黑" pitchFamily="34" charset="-122"/>
                        </a:rPr>
                        <a:t>缴费方式</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zh-CN" altLang="en-US" sz="1400" b="0" i="0" u="none" strike="noStrike" dirty="0">
                          <a:solidFill>
                            <a:schemeClr val="tx1">
                              <a:lumMod val="85000"/>
                              <a:lumOff val="15000"/>
                            </a:schemeClr>
                          </a:solidFill>
                          <a:effectLst/>
                          <a:latin typeface="微软雅黑" pitchFamily="34" charset="-122"/>
                          <a:ea typeface="微软雅黑" pitchFamily="34" charset="-122"/>
                        </a:rPr>
                        <a:t>年缴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9077">
                <a:tc>
                  <a:txBody>
                    <a:bodyPr/>
                    <a:lstStyle/>
                    <a:p>
                      <a:pPr algn="ctr" fontAlgn="ctr"/>
                      <a:r>
                        <a:rPr lang="zh-CN" altLang="en-US" sz="1500" b="1" i="0" u="none" strike="noStrike" dirty="0">
                          <a:solidFill>
                            <a:schemeClr val="tx1">
                              <a:lumMod val="75000"/>
                              <a:lumOff val="25000"/>
                            </a:schemeClr>
                          </a:solidFill>
                          <a:effectLst/>
                          <a:latin typeface="微软雅黑" pitchFamily="34" charset="-122"/>
                          <a:ea typeface="微软雅黑" pitchFamily="34" charset="-122"/>
                        </a:rPr>
                        <a:t>保险期间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400" b="0" i="0" u="none" strike="noStrike" dirty="0">
                          <a:solidFill>
                            <a:schemeClr val="tx1">
                              <a:lumMod val="85000"/>
                              <a:lumOff val="15000"/>
                            </a:schemeClr>
                          </a:solidFill>
                          <a:effectLst/>
                          <a:latin typeface="微软雅黑" pitchFamily="34" charset="-122"/>
                          <a:ea typeface="微软雅黑" pitchFamily="34" charset="-122"/>
                        </a:rPr>
                        <a:t>1</a:t>
                      </a:r>
                      <a:r>
                        <a:rPr lang="zh-CN" altLang="en-US" sz="1400" b="0" i="0" u="none" strike="noStrike" dirty="0">
                          <a:solidFill>
                            <a:schemeClr val="tx1">
                              <a:lumMod val="85000"/>
                              <a:lumOff val="15000"/>
                            </a:schemeClr>
                          </a:solidFill>
                          <a:effectLst/>
                          <a:latin typeface="微软雅黑" pitchFamily="34" charset="-122"/>
                          <a:ea typeface="微软雅黑" pitchFamily="34" charset="-122"/>
                        </a:rPr>
                        <a:t>年，无犹豫期</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9077">
                <a:tc>
                  <a:txBody>
                    <a:bodyPr/>
                    <a:lstStyle/>
                    <a:p>
                      <a:pPr algn="ctr" fontAlgn="ctr"/>
                      <a:r>
                        <a:rPr lang="zh-CN" altLang="en-US" sz="1500" b="1" i="0" u="none" strike="noStrike" dirty="0">
                          <a:solidFill>
                            <a:schemeClr val="tx1">
                              <a:lumMod val="75000"/>
                              <a:lumOff val="25000"/>
                            </a:schemeClr>
                          </a:solidFill>
                          <a:effectLst/>
                          <a:latin typeface="微软雅黑" pitchFamily="34" charset="-122"/>
                          <a:ea typeface="微软雅黑" pitchFamily="34" charset="-122"/>
                        </a:rPr>
                        <a:t>保险金额</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400" b="1" i="0" u="none" strike="noStrike" dirty="0">
                          <a:solidFill>
                            <a:schemeClr val="tx1">
                              <a:lumMod val="85000"/>
                              <a:lumOff val="15000"/>
                            </a:schemeClr>
                          </a:solidFill>
                          <a:effectLst/>
                          <a:latin typeface="微软雅黑" pitchFamily="34" charset="-122"/>
                          <a:ea typeface="微软雅黑" pitchFamily="34" charset="-122"/>
                        </a:rPr>
                        <a:t>200</a:t>
                      </a:r>
                      <a:r>
                        <a:rPr lang="zh-CN" altLang="en-US" sz="1400" b="1" i="0" u="none" strike="noStrike" dirty="0">
                          <a:solidFill>
                            <a:schemeClr val="tx1">
                              <a:lumMod val="85000"/>
                              <a:lumOff val="15000"/>
                            </a:schemeClr>
                          </a:solidFill>
                          <a:effectLst/>
                          <a:latin typeface="微软雅黑" pitchFamily="34" charset="-122"/>
                          <a:ea typeface="微软雅黑" pitchFamily="34" charset="-122"/>
                        </a:rPr>
                        <a:t>万</a:t>
                      </a:r>
                      <a:r>
                        <a:rPr lang="zh-CN" altLang="zh-CN" sz="1400" b="1" kern="1200" dirty="0">
                          <a:solidFill>
                            <a:srgbClr val="FF0000"/>
                          </a:solidFill>
                          <a:effectLst/>
                          <a:latin typeface="+mn-lt"/>
                          <a:ea typeface="+mn-ea"/>
                          <a:cs typeface="+mn-cs"/>
                        </a:rPr>
                        <a:t>（质子重离子医疗费用限</a:t>
                      </a:r>
                      <a:r>
                        <a:rPr lang="en-US" altLang="zh-CN" sz="1400" b="1" kern="1200" dirty="0">
                          <a:solidFill>
                            <a:srgbClr val="FF0000"/>
                          </a:solidFill>
                          <a:effectLst/>
                          <a:latin typeface="+mn-lt"/>
                          <a:ea typeface="+mn-ea"/>
                          <a:cs typeface="+mn-cs"/>
                        </a:rPr>
                        <a:t>100</a:t>
                      </a:r>
                      <a:r>
                        <a:rPr lang="zh-CN" altLang="zh-CN" sz="1400" b="1" kern="1200" dirty="0">
                          <a:solidFill>
                            <a:srgbClr val="FF0000"/>
                          </a:solidFill>
                          <a:effectLst/>
                          <a:latin typeface="+mn-lt"/>
                          <a:ea typeface="+mn-ea"/>
                          <a:cs typeface="+mn-cs"/>
                        </a:rPr>
                        <a:t>万元）</a:t>
                      </a:r>
                      <a:endParaRPr lang="zh-CN" altLang="en-US" sz="1400" b="1" i="0" u="none" strike="noStrike" dirty="0">
                        <a:solidFill>
                          <a:srgbClr val="FF0000"/>
                        </a:solidFill>
                        <a:effectLst/>
                        <a:latin typeface="微软雅黑" pitchFamily="34" charset="-122"/>
                        <a:ea typeface="微软雅黑" pitchFamily="34" charset="-12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0794">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zh-CN" sz="1500" b="1" i="0" u="none" strike="noStrike" kern="1200" dirty="0">
                          <a:solidFill>
                            <a:schemeClr val="tx1">
                              <a:lumMod val="75000"/>
                              <a:lumOff val="25000"/>
                            </a:schemeClr>
                          </a:solidFill>
                          <a:effectLst/>
                          <a:latin typeface="微软雅黑" pitchFamily="34" charset="-122"/>
                          <a:ea typeface="微软雅黑" pitchFamily="34" charset="-122"/>
                          <a:cs typeface="+mn-cs"/>
                        </a:rPr>
                        <a:t>报销医院</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defRPr/>
                      </a:pPr>
                      <a:r>
                        <a:rPr lang="zh-CN" altLang="zh-CN" sz="1400" b="0" i="0" u="none" strike="noStrike" kern="1200" dirty="0">
                          <a:solidFill>
                            <a:schemeClr val="tx1">
                              <a:lumMod val="85000"/>
                              <a:lumOff val="15000"/>
                            </a:schemeClr>
                          </a:solidFill>
                          <a:effectLst/>
                          <a:latin typeface="微软雅黑" pitchFamily="34" charset="-122"/>
                          <a:ea typeface="微软雅黑" pitchFamily="34" charset="-122"/>
                          <a:cs typeface="+mn-cs"/>
                        </a:rPr>
                        <a:t>二级或二级以上的公立医院</a:t>
                      </a:r>
                      <a:r>
                        <a:rPr lang="zh-CN" altLang="en-US" sz="1400" b="0" i="0" u="none" strike="noStrike" kern="1200" dirty="0">
                          <a:solidFill>
                            <a:schemeClr val="tx1">
                              <a:lumMod val="85000"/>
                              <a:lumOff val="15000"/>
                            </a:schemeClr>
                          </a:solidFill>
                          <a:effectLst/>
                          <a:latin typeface="微软雅黑" pitchFamily="34" charset="-122"/>
                          <a:ea typeface="微软雅黑" pitchFamily="34" charset="-122"/>
                          <a:cs typeface="+mn-cs"/>
                        </a:rPr>
                        <a:t>普通病房</a:t>
                      </a:r>
                      <a:endParaRPr lang="en-US" altLang="zh-CN" sz="1400" b="0" i="0" u="none" strike="noStrike" kern="1200" dirty="0">
                        <a:solidFill>
                          <a:schemeClr val="tx1">
                            <a:lumMod val="85000"/>
                            <a:lumOff val="15000"/>
                          </a:schemeClr>
                        </a:solidFill>
                        <a:effectLst/>
                        <a:latin typeface="微软雅黑" pitchFamily="34" charset="-122"/>
                        <a:ea typeface="微软雅黑" pitchFamily="34" charset="-122"/>
                        <a:cs typeface="+mn-cs"/>
                      </a:endParaRPr>
                    </a:p>
                    <a:p>
                      <a:pPr marL="0" marR="0" indent="0" algn="ctr" defTabSz="914400" rtl="0" eaLnBrk="1" fontAlgn="ctr" latinLnBrk="0" hangingPunct="1">
                        <a:lnSpc>
                          <a:spcPct val="150000"/>
                        </a:lnSpc>
                        <a:spcBef>
                          <a:spcPts val="0"/>
                        </a:spcBef>
                        <a:spcAft>
                          <a:spcPts val="0"/>
                        </a:spcAft>
                        <a:buClrTx/>
                        <a:buSzTx/>
                        <a:buFontTx/>
                        <a:buNone/>
                        <a:defRPr/>
                      </a:pPr>
                      <a:r>
                        <a:rPr lang="zh-CN" altLang="zh-CN" sz="1400" b="1" kern="1200" dirty="0">
                          <a:solidFill>
                            <a:srgbClr val="FF0000"/>
                          </a:solidFill>
                          <a:effectLst/>
                          <a:latin typeface="+mn-lt"/>
                          <a:ea typeface="+mn-ea"/>
                          <a:cs typeface="+mn-cs"/>
                        </a:rPr>
                        <a:t>上海市质子重离子医院</a:t>
                      </a:r>
                      <a:endParaRPr lang="zh-CN" altLang="zh-CN" sz="1400" b="0" i="0" u="none" strike="noStrike" kern="1200" dirty="0">
                        <a:solidFill>
                          <a:srgbClr val="FF0000"/>
                        </a:solidFill>
                        <a:effectLst/>
                        <a:latin typeface="微软雅黑" pitchFamily="34" charset="-122"/>
                        <a:ea typeface="微软雅黑" pitchFamily="34" charset="-122"/>
                        <a:cs typeface="+mn-cs"/>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9077">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zh-CN" sz="1500" b="1" i="0" u="none" strike="noStrike" kern="1200" dirty="0">
                          <a:solidFill>
                            <a:schemeClr val="tx1">
                              <a:lumMod val="75000"/>
                              <a:lumOff val="25000"/>
                            </a:schemeClr>
                          </a:solidFill>
                          <a:effectLst/>
                          <a:latin typeface="微软雅黑" pitchFamily="34" charset="-122"/>
                          <a:ea typeface="微软雅黑" pitchFamily="34" charset="-122"/>
                          <a:cs typeface="+mn-cs"/>
                        </a:rPr>
                        <a:t>报销药品范围</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b="0" i="0" u="none" strike="noStrike" kern="1200" dirty="0">
                          <a:solidFill>
                            <a:schemeClr val="tx1">
                              <a:lumMod val="85000"/>
                              <a:lumOff val="15000"/>
                            </a:schemeClr>
                          </a:solidFill>
                          <a:effectLst/>
                          <a:latin typeface="微软雅黑" pitchFamily="34" charset="-122"/>
                          <a:ea typeface="微软雅黑" pitchFamily="34" charset="-122"/>
                          <a:cs typeface="+mn-cs"/>
                        </a:rPr>
                        <a:t>非营养滋补类药品，</a:t>
                      </a:r>
                      <a:r>
                        <a:rPr lang="zh-CN" altLang="zh-CN" sz="1400" b="0" i="0" u="none" strike="noStrike" kern="1200" dirty="0">
                          <a:solidFill>
                            <a:schemeClr val="tx1">
                              <a:lumMod val="85000"/>
                              <a:lumOff val="15000"/>
                            </a:schemeClr>
                          </a:solidFill>
                          <a:effectLst/>
                          <a:latin typeface="微软雅黑" pitchFamily="34" charset="-122"/>
                          <a:ea typeface="微软雅黑" pitchFamily="34" charset="-122"/>
                          <a:cs typeface="+mn-cs"/>
                        </a:rPr>
                        <a:t>不限社保内用药</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402960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078399106"/>
              </p:ext>
            </p:extLst>
          </p:nvPr>
        </p:nvGraphicFramePr>
        <p:xfrm>
          <a:off x="145006" y="762031"/>
          <a:ext cx="8853988" cy="3587880"/>
        </p:xfrm>
        <a:graphic>
          <a:graphicData uri="http://schemas.openxmlformats.org/drawingml/2006/table">
            <a:tbl>
              <a:tblPr firstRow="1" firstCol="1" bandRow="1"/>
              <a:tblGrid>
                <a:gridCol w="1099661">
                  <a:extLst>
                    <a:ext uri="{9D8B030D-6E8A-4147-A177-3AD203B41FA5}">
                      <a16:colId xmlns:a16="http://schemas.microsoft.com/office/drawing/2014/main" val="20000"/>
                    </a:ext>
                  </a:extLst>
                </a:gridCol>
                <a:gridCol w="1275581">
                  <a:extLst>
                    <a:ext uri="{9D8B030D-6E8A-4147-A177-3AD203B41FA5}">
                      <a16:colId xmlns:a16="http://schemas.microsoft.com/office/drawing/2014/main" val="20001"/>
                    </a:ext>
                  </a:extLst>
                </a:gridCol>
                <a:gridCol w="6478746">
                  <a:extLst>
                    <a:ext uri="{9D8B030D-6E8A-4147-A177-3AD203B41FA5}">
                      <a16:colId xmlns:a16="http://schemas.microsoft.com/office/drawing/2014/main" val="20002"/>
                    </a:ext>
                  </a:extLst>
                </a:gridCol>
              </a:tblGrid>
              <a:tr h="316834">
                <a:tc>
                  <a:txBody>
                    <a:bodyPr/>
                    <a:lstStyle/>
                    <a:p>
                      <a:pPr marL="0" indent="0" algn="ctr">
                        <a:lnSpc>
                          <a:spcPct val="100000"/>
                        </a:lnSpc>
                        <a:spcAft>
                          <a:spcPts val="0"/>
                        </a:spcAft>
                      </a:pPr>
                      <a:r>
                        <a:rPr lang="zh-CN" altLang="en-US" sz="1400" b="1" kern="100" dirty="0">
                          <a:solidFill>
                            <a:schemeClr val="bg1"/>
                          </a:solidFill>
                          <a:effectLst/>
                          <a:latin typeface="微软雅黑" pitchFamily="34" charset="-122"/>
                          <a:ea typeface="微软雅黑" pitchFamily="34" charset="-122"/>
                        </a:rPr>
                        <a:t>等待期</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indent="0" algn="ctr">
                        <a:lnSpc>
                          <a:spcPct val="100000"/>
                        </a:lnSpc>
                        <a:spcAft>
                          <a:spcPts val="0"/>
                        </a:spcAft>
                      </a:pPr>
                      <a:r>
                        <a:rPr lang="zh-CN" altLang="en-US" sz="1400" b="1" kern="100" dirty="0">
                          <a:solidFill>
                            <a:schemeClr val="bg1"/>
                          </a:solidFill>
                          <a:effectLst/>
                          <a:latin typeface="微软雅黑" pitchFamily="34" charset="-122"/>
                          <a:ea typeface="微软雅黑" pitchFamily="34" charset="-122"/>
                        </a:rPr>
                        <a:t>保险责任</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CN" altLang="en-US" sz="1400" b="1" dirty="0">
                          <a:solidFill>
                            <a:schemeClr val="bg1"/>
                          </a:solidFill>
                          <a:effectLst/>
                          <a:latin typeface="微软雅黑" pitchFamily="34" charset="-122"/>
                          <a:ea typeface="微软雅黑" pitchFamily="34" charset="-122"/>
                          <a:sym typeface="+mn-ea"/>
                        </a:rPr>
                        <a:t>中英人寿爱心保升级</a:t>
                      </a:r>
                      <a:endParaRPr lang="zh-CN" altLang="en-US" sz="1400" b="1" i="0" u="none" strike="noStrike" dirty="0">
                        <a:solidFill>
                          <a:schemeClr val="bg1"/>
                        </a:solidFill>
                        <a:effectLst/>
                        <a:latin typeface="微软雅黑" pitchFamily="34" charset="-122"/>
                        <a:ea typeface="微软雅黑" pitchFamily="34" charset="-122"/>
                        <a:sym typeface="+mn-ea"/>
                      </a:endParaRP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90907">
                <a:tc rowSpan="4">
                  <a:txBody>
                    <a:bodyPr/>
                    <a:lstStyle/>
                    <a:p>
                      <a:pPr algn="ctr">
                        <a:lnSpc>
                          <a:spcPct val="100000"/>
                        </a:lnSpc>
                        <a:spcAft>
                          <a:spcPts val="0"/>
                        </a:spcAft>
                      </a:pPr>
                      <a:r>
                        <a:rPr lang="en-US" altLang="zh-CN" sz="1500" b="1" dirty="0">
                          <a:solidFill>
                            <a:schemeClr val="tx1"/>
                          </a:solidFill>
                          <a:latin typeface="微软雅黑" pitchFamily="34" charset="-122"/>
                          <a:ea typeface="微软雅黑" pitchFamily="34" charset="-122"/>
                        </a:rPr>
                        <a:t>30</a:t>
                      </a:r>
                      <a:r>
                        <a:rPr lang="zh-CN" altLang="zh-CN" sz="1500" b="1" dirty="0">
                          <a:solidFill>
                            <a:schemeClr val="tx1"/>
                          </a:solidFill>
                          <a:latin typeface="微软雅黑" pitchFamily="34" charset="-122"/>
                          <a:ea typeface="微软雅黑" pitchFamily="34" charset="-122"/>
                        </a:rPr>
                        <a:t>天</a:t>
                      </a:r>
                      <a:endParaRPr lang="en-US" altLang="zh-CN" sz="1500" b="1" dirty="0">
                        <a:solidFill>
                          <a:schemeClr val="tx1"/>
                        </a:solidFill>
                        <a:latin typeface="微软雅黑" pitchFamily="34" charset="-122"/>
                        <a:ea typeface="微软雅黑" pitchFamily="34" charset="-122"/>
                      </a:endParaRPr>
                    </a:p>
                    <a:p>
                      <a:pPr algn="ctr">
                        <a:lnSpc>
                          <a:spcPct val="100000"/>
                        </a:lnSpc>
                        <a:spcAft>
                          <a:spcPts val="0"/>
                        </a:spcAft>
                      </a:pPr>
                      <a:r>
                        <a:rPr lang="zh-CN" altLang="en-US" sz="1200" b="1" dirty="0">
                          <a:solidFill>
                            <a:schemeClr val="tx1"/>
                          </a:solidFill>
                          <a:latin typeface="微软雅黑" pitchFamily="34" charset="-122"/>
                          <a:ea typeface="微软雅黑" pitchFamily="34" charset="-122"/>
                        </a:rPr>
                        <a:t>续保及</a:t>
                      </a:r>
                      <a:r>
                        <a:rPr lang="zh-CN" altLang="zh-CN" sz="1200" b="1" dirty="0">
                          <a:solidFill>
                            <a:schemeClr val="tx1"/>
                          </a:solidFill>
                          <a:latin typeface="微软雅黑" pitchFamily="34" charset="-122"/>
                          <a:ea typeface="微软雅黑" pitchFamily="34" charset="-122"/>
                        </a:rPr>
                        <a:t>意外</a:t>
                      </a:r>
                    </a:p>
                    <a:p>
                      <a:pPr algn="ctr">
                        <a:lnSpc>
                          <a:spcPct val="100000"/>
                        </a:lnSpc>
                        <a:spcAft>
                          <a:spcPts val="0"/>
                        </a:spcAft>
                      </a:pPr>
                      <a:r>
                        <a:rPr lang="zh-CN" altLang="zh-CN" sz="1200" b="1" dirty="0">
                          <a:solidFill>
                            <a:schemeClr val="tx1"/>
                          </a:solidFill>
                          <a:latin typeface="微软雅黑" pitchFamily="34" charset="-122"/>
                          <a:ea typeface="微软雅黑" pitchFamily="34" charset="-122"/>
                        </a:rPr>
                        <a:t>无等待期</a:t>
                      </a:r>
                      <a:endParaRPr lang="zh-CN" altLang="zh-CN" sz="1200" b="1" kern="100" dirty="0">
                        <a:solidFill>
                          <a:schemeClr val="tx1"/>
                        </a:solidFill>
                        <a:effectLst/>
                        <a:latin typeface="微软雅黑" pitchFamily="34" charset="-122"/>
                        <a:ea typeface="微软雅黑" pitchFamily="34" charset="-122"/>
                      </a:endParaRP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免赔额</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sz="1200" b="0" kern="0" dirty="0">
                          <a:solidFill>
                            <a:schemeClr val="tx1"/>
                          </a:solidFill>
                          <a:effectLst/>
                          <a:latin typeface="微软雅黑" pitchFamily="34" charset="-122"/>
                          <a:ea typeface="微软雅黑" pitchFamily="34" charset="-122"/>
                          <a:cs typeface="宋体" panose="02010600030101010101" pitchFamily="2" charset="-122"/>
                        </a:rPr>
                        <a:t>一般</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疾病</a:t>
                      </a:r>
                      <a:r>
                        <a:rPr lang="zh-CN" sz="1200" b="0" kern="0" dirty="0">
                          <a:solidFill>
                            <a:schemeClr val="tx1"/>
                          </a:solidFill>
                          <a:effectLst/>
                          <a:latin typeface="微软雅黑" pitchFamily="34" charset="-122"/>
                          <a:ea typeface="微软雅黑" pitchFamily="34" charset="-122"/>
                          <a:cs typeface="宋体" panose="02010600030101010101" pitchFamily="2" charset="-122"/>
                        </a:rPr>
                        <a:t>医疗保险金</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每年总计绝对免赔额</a:t>
                      </a:r>
                      <a:r>
                        <a:rPr lang="en-US" sz="1200" b="0" kern="0" dirty="0">
                          <a:solidFill>
                            <a:schemeClr val="tx1"/>
                          </a:solidFill>
                          <a:effectLst/>
                          <a:latin typeface="微软雅黑" pitchFamily="34" charset="-122"/>
                          <a:ea typeface="微软雅黑" pitchFamily="34" charset="-122"/>
                          <a:cs typeface="宋体" panose="02010600030101010101" pitchFamily="2" charset="-122"/>
                        </a:rPr>
                        <a:t>1</a:t>
                      </a:r>
                      <a:r>
                        <a:rPr lang="zh-CN" sz="1200" b="0" kern="0" dirty="0">
                          <a:solidFill>
                            <a:schemeClr val="tx1"/>
                          </a:solidFill>
                          <a:effectLst/>
                          <a:latin typeface="微软雅黑" pitchFamily="34" charset="-122"/>
                          <a:ea typeface="微软雅黑" pitchFamily="34" charset="-122"/>
                          <a:cs typeface="宋体" panose="02010600030101010101" pitchFamily="2" charset="-122"/>
                        </a:rPr>
                        <a:t>万元。</a:t>
                      </a:r>
                      <a:endParaRPr lang="en-US" altLang="zh-CN" sz="1200" b="0" kern="0" dirty="0">
                        <a:solidFill>
                          <a:schemeClr val="tx1"/>
                        </a:solidFill>
                        <a:effectLst/>
                        <a:latin typeface="微软雅黑" pitchFamily="34" charset="-122"/>
                        <a:ea typeface="微软雅黑" pitchFamily="34" charset="-122"/>
                        <a:cs typeface="宋体" panose="02010600030101010101" pitchFamily="2" charset="-122"/>
                      </a:endParaRPr>
                    </a:p>
                    <a:p>
                      <a:pPr algn="l">
                        <a:lnSpc>
                          <a:spcPct val="100000"/>
                        </a:lnSpc>
                        <a:spcAft>
                          <a:spcPts val="0"/>
                        </a:spcAft>
                      </a:pPr>
                      <a:r>
                        <a:rPr lang="zh-CN" sz="1200" b="0" kern="0" dirty="0">
                          <a:solidFill>
                            <a:schemeClr val="tx1"/>
                          </a:solidFill>
                          <a:effectLst/>
                          <a:latin typeface="微软雅黑" pitchFamily="34" charset="-122"/>
                          <a:ea typeface="微软雅黑" pitchFamily="34" charset="-122"/>
                          <a:cs typeface="宋体" panose="02010600030101010101" pitchFamily="2" charset="-122"/>
                        </a:rPr>
                        <a:t>等待期后自初次确诊</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合同约定</a:t>
                      </a:r>
                      <a:r>
                        <a:rPr lang="en-US" altLang="zh-CN" sz="1200" b="1" kern="0" dirty="0">
                          <a:solidFill>
                            <a:srgbClr val="FF0000"/>
                          </a:solidFill>
                          <a:effectLst/>
                          <a:latin typeface="微软雅黑" pitchFamily="34" charset="-122"/>
                          <a:ea typeface="微软雅黑" pitchFamily="34" charset="-122"/>
                          <a:cs typeface="宋体" panose="02010600030101010101" pitchFamily="2" charset="-122"/>
                        </a:rPr>
                        <a:t>100</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种</a:t>
                      </a:r>
                      <a:r>
                        <a:rPr lang="zh-CN" sz="1200" b="0" kern="0" dirty="0">
                          <a:solidFill>
                            <a:schemeClr val="tx1"/>
                          </a:solidFill>
                          <a:effectLst/>
                          <a:latin typeface="微软雅黑" pitchFamily="34" charset="-122"/>
                          <a:ea typeface="微软雅黑" pitchFamily="34" charset="-122"/>
                          <a:cs typeface="宋体" panose="02010600030101010101" pitchFamily="2" charset="-122"/>
                        </a:rPr>
                        <a:t>重疾之日起所发生的符合约定的医疗费用</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不再扣除</a:t>
                      </a:r>
                      <a:r>
                        <a:rPr lang="zh-CN" sz="1200" b="0" kern="0" dirty="0">
                          <a:solidFill>
                            <a:schemeClr val="tx1"/>
                          </a:solidFill>
                          <a:effectLst/>
                          <a:latin typeface="微软雅黑" pitchFamily="34" charset="-122"/>
                          <a:ea typeface="微软雅黑" pitchFamily="34" charset="-122"/>
                          <a:cs typeface="宋体" panose="02010600030101010101" pitchFamily="2" charset="-122"/>
                        </a:rPr>
                        <a:t>免赔额</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1" kern="0" dirty="0">
                          <a:solidFill>
                            <a:srgbClr val="FF0000"/>
                          </a:solidFill>
                          <a:effectLst/>
                          <a:latin typeface="微软雅黑" pitchFamily="34" charset="-122"/>
                          <a:ea typeface="微软雅黑" pitchFamily="34" charset="-122"/>
                          <a:cs typeface="宋体" panose="02010600030101010101" pitchFamily="2" charset="-122"/>
                        </a:rPr>
                        <a:t>含续保期间</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5912">
                <a:tc vMerge="1">
                  <a:txBody>
                    <a:bodyPr/>
                    <a:lstStyle/>
                    <a:p>
                      <a:endParaRPr lang="zh-CN"/>
                    </a:p>
                  </a:txBody>
                  <a:tcPr marL="68187" marR="68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一般医疗</a:t>
                      </a:r>
                      <a:endParaRPr lang="zh-CN" altLang="zh-CN" sz="1200" b="1" kern="0" dirty="0">
                        <a:solidFill>
                          <a:schemeClr val="tx1"/>
                        </a:solidFill>
                        <a:effectLst/>
                        <a:latin typeface="微软雅黑" pitchFamily="34" charset="-122"/>
                        <a:ea typeface="微软雅黑" pitchFamily="34" charset="-122"/>
                        <a:cs typeface="宋体" panose="02010600030101010101" pitchFamily="2" charset="-122"/>
                      </a:endParaRPr>
                    </a:p>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保险金</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每年</a:t>
                      </a:r>
                      <a:r>
                        <a:rPr lang="zh-CN" sz="1200" b="0" kern="0" dirty="0">
                          <a:solidFill>
                            <a:schemeClr val="tx1"/>
                          </a:solidFill>
                          <a:effectLst/>
                          <a:latin typeface="微软雅黑" pitchFamily="34" charset="-122"/>
                          <a:ea typeface="微软雅黑" pitchFamily="34" charset="-122"/>
                          <a:cs typeface="宋体" panose="02010600030101010101" pitchFamily="2" charset="-122"/>
                        </a:rPr>
                        <a:t>基本保额</a:t>
                      </a:r>
                      <a:r>
                        <a:rPr lang="en-US" sz="1200" b="0" kern="0" dirty="0">
                          <a:solidFill>
                            <a:schemeClr val="tx1"/>
                          </a:solidFill>
                          <a:effectLst/>
                          <a:latin typeface="微软雅黑" pitchFamily="34" charset="-122"/>
                          <a:ea typeface="微软雅黑" pitchFamily="34" charset="-122"/>
                          <a:cs typeface="宋体" panose="02010600030101010101" pitchFamily="2" charset="-122"/>
                        </a:rPr>
                        <a:t>200</a:t>
                      </a:r>
                      <a:r>
                        <a:rPr lang="zh-CN" sz="1200" b="0" kern="0" dirty="0">
                          <a:solidFill>
                            <a:schemeClr val="tx1"/>
                          </a:solidFill>
                          <a:effectLst/>
                          <a:latin typeface="微软雅黑" pitchFamily="34" charset="-122"/>
                          <a:ea typeface="微软雅黑" pitchFamily="34" charset="-122"/>
                          <a:cs typeface="宋体" panose="02010600030101010101" pitchFamily="2" charset="-122"/>
                        </a:rPr>
                        <a:t>万</a:t>
                      </a:r>
                      <a:br>
                        <a:rPr lang="en-US" sz="1200" b="0" kern="0" dirty="0">
                          <a:solidFill>
                            <a:schemeClr val="tx1"/>
                          </a:solidFill>
                          <a:effectLst/>
                          <a:latin typeface="微软雅黑" pitchFamily="34" charset="-122"/>
                          <a:ea typeface="微软雅黑" pitchFamily="34" charset="-122"/>
                          <a:cs typeface="宋体" panose="02010600030101010101" pitchFamily="2" charset="-122"/>
                        </a:rPr>
                      </a:br>
                      <a:r>
                        <a:rPr lang="en-US" sz="1200" b="0" kern="0" dirty="0">
                          <a:solidFill>
                            <a:schemeClr val="tx1"/>
                          </a:solidFill>
                          <a:effectLst/>
                          <a:latin typeface="微软雅黑" pitchFamily="34" charset="-122"/>
                          <a:ea typeface="微软雅黑" pitchFamily="34" charset="-122"/>
                          <a:cs typeface="宋体" panose="02010600030101010101" pitchFamily="2" charset="-122"/>
                        </a:rPr>
                        <a:t>1</a:t>
                      </a:r>
                      <a:r>
                        <a:rPr lang="zh-CN" sz="1200" b="0" kern="0" dirty="0">
                          <a:solidFill>
                            <a:schemeClr val="tx1"/>
                          </a:solidFill>
                          <a:effectLst/>
                          <a:latin typeface="微软雅黑" pitchFamily="34" charset="-122"/>
                          <a:ea typeface="微软雅黑" pitchFamily="34" charset="-122"/>
                          <a:cs typeface="宋体" panose="02010600030101010101" pitchFamily="2" charset="-122"/>
                        </a:rPr>
                        <a:t>、住院医疗费用</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       </a:t>
                      </a:r>
                      <a:r>
                        <a:rPr lang="en-US" sz="1200" b="0" kern="0" dirty="0">
                          <a:solidFill>
                            <a:schemeClr val="tx1"/>
                          </a:solidFill>
                          <a:effectLst/>
                          <a:latin typeface="微软雅黑" pitchFamily="34" charset="-122"/>
                          <a:ea typeface="微软雅黑" pitchFamily="34" charset="-122"/>
                          <a:cs typeface="宋体" panose="02010600030101010101" pitchFamily="2" charset="-122"/>
                        </a:rPr>
                        <a:t>2</a:t>
                      </a:r>
                      <a:r>
                        <a:rPr 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特殊</a:t>
                      </a:r>
                      <a:r>
                        <a:rPr lang="zh-CN" sz="1200" b="0" kern="0" dirty="0">
                          <a:solidFill>
                            <a:schemeClr val="tx1"/>
                          </a:solidFill>
                          <a:effectLst/>
                          <a:latin typeface="微软雅黑" pitchFamily="34" charset="-122"/>
                          <a:ea typeface="微软雅黑" pitchFamily="34" charset="-122"/>
                          <a:cs typeface="宋体" panose="02010600030101010101" pitchFamily="2" charset="-122"/>
                        </a:rPr>
                        <a:t>门诊医疗费用</a:t>
                      </a:r>
                      <a:br>
                        <a:rPr lang="en-US" sz="1200" b="0" kern="0" dirty="0">
                          <a:solidFill>
                            <a:schemeClr val="tx1"/>
                          </a:solidFill>
                          <a:effectLst/>
                          <a:latin typeface="微软雅黑" pitchFamily="34" charset="-122"/>
                          <a:ea typeface="微软雅黑" pitchFamily="34" charset="-122"/>
                          <a:cs typeface="宋体" panose="02010600030101010101" pitchFamily="2" charset="-122"/>
                        </a:rPr>
                      </a:br>
                      <a:r>
                        <a:rPr lang="en-US" sz="1200" b="0" kern="0" dirty="0">
                          <a:solidFill>
                            <a:schemeClr val="tx1"/>
                          </a:solidFill>
                          <a:effectLst/>
                          <a:latin typeface="微软雅黑" pitchFamily="34" charset="-122"/>
                          <a:ea typeface="微软雅黑" pitchFamily="34" charset="-122"/>
                          <a:cs typeface="宋体" panose="02010600030101010101" pitchFamily="2" charset="-122"/>
                        </a:rPr>
                        <a:t>3</a:t>
                      </a:r>
                      <a:r>
                        <a:rPr lang="zh-CN" sz="1200" b="0" kern="0" dirty="0">
                          <a:solidFill>
                            <a:schemeClr val="tx1"/>
                          </a:solidFill>
                          <a:effectLst/>
                          <a:latin typeface="微软雅黑" pitchFamily="34" charset="-122"/>
                          <a:ea typeface="微软雅黑" pitchFamily="34" charset="-122"/>
                          <a:cs typeface="宋体" panose="02010600030101010101" pitchFamily="2" charset="-122"/>
                        </a:rPr>
                        <a:t>、门诊手术医疗费用</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a:t>
                      </a:r>
                      <a:r>
                        <a:rPr lang="en-US" sz="1200" b="0" kern="0" dirty="0">
                          <a:solidFill>
                            <a:schemeClr val="tx1"/>
                          </a:solidFill>
                          <a:effectLst/>
                          <a:latin typeface="微软雅黑" pitchFamily="34" charset="-122"/>
                          <a:ea typeface="微软雅黑" pitchFamily="34" charset="-122"/>
                          <a:cs typeface="宋体" panose="02010600030101010101" pitchFamily="2" charset="-122"/>
                        </a:rPr>
                        <a:t>4</a:t>
                      </a:r>
                      <a:r>
                        <a:rPr lang="zh-CN" sz="1200" b="0" kern="0" dirty="0">
                          <a:solidFill>
                            <a:schemeClr val="tx1"/>
                          </a:solidFill>
                          <a:effectLst/>
                          <a:latin typeface="微软雅黑" pitchFamily="34" charset="-122"/>
                          <a:ea typeface="微软雅黑" pitchFamily="34" charset="-122"/>
                          <a:cs typeface="宋体" panose="02010600030101010101" pitchFamily="2" charset="-122"/>
                        </a:rPr>
                        <a:t>、住院前后门急诊</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医疗费用</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zh-CN" sz="1200" b="0" kern="1200" dirty="0">
                          <a:solidFill>
                            <a:schemeClr val="tx1"/>
                          </a:solidFill>
                          <a:effectLst/>
                          <a:latin typeface="微软雅黑" pitchFamily="34" charset="-122"/>
                          <a:ea typeface="微软雅黑" pitchFamily="34" charset="-122"/>
                          <a:cs typeface="+mn-cs"/>
                        </a:rPr>
                        <a:t>住院前</a:t>
                      </a:r>
                      <a:r>
                        <a:rPr lang="en-US" altLang="zh-CN" sz="1200" b="0" kern="1200" dirty="0">
                          <a:solidFill>
                            <a:schemeClr val="tx1"/>
                          </a:solidFill>
                          <a:effectLst/>
                          <a:latin typeface="微软雅黑" pitchFamily="34" charset="-122"/>
                          <a:ea typeface="微软雅黑" pitchFamily="34" charset="-122"/>
                          <a:cs typeface="+mn-cs"/>
                        </a:rPr>
                        <a:t>7</a:t>
                      </a:r>
                      <a:r>
                        <a:rPr lang="zh-CN" altLang="zh-CN" sz="1200" b="0" kern="1200" dirty="0">
                          <a:solidFill>
                            <a:schemeClr val="tx1"/>
                          </a:solidFill>
                          <a:effectLst/>
                          <a:latin typeface="微软雅黑" pitchFamily="34" charset="-122"/>
                          <a:ea typeface="微软雅黑" pitchFamily="34" charset="-122"/>
                          <a:cs typeface="+mn-cs"/>
                        </a:rPr>
                        <a:t>天及出院后</a:t>
                      </a:r>
                      <a:r>
                        <a:rPr lang="en-US" altLang="zh-CN" sz="1200" b="0" kern="1200" dirty="0">
                          <a:solidFill>
                            <a:schemeClr val="tx1"/>
                          </a:solidFill>
                          <a:effectLst/>
                          <a:latin typeface="微软雅黑" pitchFamily="34" charset="-122"/>
                          <a:ea typeface="微软雅黑" pitchFamily="34" charset="-122"/>
                          <a:cs typeface="+mn-cs"/>
                        </a:rPr>
                        <a:t>30</a:t>
                      </a:r>
                      <a:r>
                        <a:rPr lang="zh-CN" altLang="zh-CN" sz="1200" b="0" kern="1200" dirty="0">
                          <a:solidFill>
                            <a:schemeClr val="tx1"/>
                          </a:solidFill>
                          <a:effectLst/>
                          <a:latin typeface="微软雅黑" pitchFamily="34" charset="-122"/>
                          <a:ea typeface="微软雅黑" pitchFamily="34" charset="-122"/>
                          <a:cs typeface="+mn-cs"/>
                        </a:rPr>
                        <a:t>天内</a:t>
                      </a:r>
                      <a:r>
                        <a:rPr lang="en-US" altLang="zh-CN" sz="1200" b="0" kern="1200" dirty="0">
                          <a:solidFill>
                            <a:schemeClr val="tx1"/>
                          </a:solidFill>
                          <a:effectLst/>
                          <a:latin typeface="微软雅黑" pitchFamily="34" charset="-122"/>
                          <a:ea typeface="微软雅黑" pitchFamily="34" charset="-122"/>
                          <a:cs typeface="+mn-cs"/>
                        </a:rPr>
                        <a:t>(</a:t>
                      </a:r>
                      <a:r>
                        <a:rPr lang="zh-CN" altLang="zh-CN" sz="1200" b="0" kern="1200" dirty="0">
                          <a:solidFill>
                            <a:schemeClr val="tx1"/>
                          </a:solidFill>
                          <a:effectLst/>
                          <a:latin typeface="微软雅黑" pitchFamily="34" charset="-122"/>
                          <a:ea typeface="微软雅黑" pitchFamily="34" charset="-122"/>
                          <a:cs typeface="+mn-cs"/>
                        </a:rPr>
                        <a:t>含</a:t>
                      </a:r>
                      <a:r>
                        <a:rPr lang="en-US" altLang="zh-CN" sz="1200" b="0" kern="1200" dirty="0">
                          <a:solidFill>
                            <a:schemeClr val="tx1"/>
                          </a:solidFill>
                          <a:effectLst/>
                          <a:latin typeface="微软雅黑" pitchFamily="34" charset="-122"/>
                          <a:ea typeface="微软雅黑" pitchFamily="34" charset="-122"/>
                          <a:cs typeface="+mn-cs"/>
                        </a:rPr>
                        <a:t>)</a:t>
                      </a:r>
                      <a:r>
                        <a:rPr lang="zh-CN" altLang="en-US" sz="1200" b="0" kern="1200" dirty="0">
                          <a:solidFill>
                            <a:schemeClr val="tx1"/>
                          </a:solidFill>
                          <a:effectLst/>
                          <a:latin typeface="微软雅黑" pitchFamily="34" charset="-122"/>
                          <a:ea typeface="微软雅黑" pitchFamily="34" charset="-122"/>
                          <a:cs typeface="+mn-cs"/>
                        </a:rPr>
                        <a:t>同一原因</a:t>
                      </a:r>
                      <a:r>
                        <a:rPr lang="en-US" altLang="zh-CN" sz="1200" b="0" kern="1200" dirty="0">
                          <a:solidFill>
                            <a:schemeClr val="tx1"/>
                          </a:solidFill>
                          <a:effectLst/>
                          <a:latin typeface="微软雅黑" pitchFamily="34" charset="-122"/>
                          <a:ea typeface="微软雅黑" pitchFamily="34" charset="-122"/>
                          <a:cs typeface="+mn-cs"/>
                        </a:rPr>
                        <a:t>】</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6628">
                <a:tc vMerge="1">
                  <a:txBody>
                    <a:bodyPr/>
                    <a:lstStyle/>
                    <a:p>
                      <a:endParaRPr lang="zh-CN"/>
                    </a:p>
                  </a:txBody>
                  <a:tcPr marL="68187" marR="68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重大疾病</a:t>
                      </a:r>
                      <a:endParaRPr lang="zh-CN" altLang="zh-CN" sz="1200" b="1" kern="0" dirty="0">
                        <a:solidFill>
                          <a:schemeClr val="tx1"/>
                        </a:solidFill>
                        <a:effectLst/>
                        <a:latin typeface="微软雅黑" pitchFamily="34" charset="-122"/>
                        <a:ea typeface="微软雅黑" pitchFamily="34" charset="-122"/>
                        <a:cs typeface="宋体" panose="02010600030101010101" pitchFamily="2" charset="-122"/>
                      </a:endParaRPr>
                    </a:p>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医疗保险金</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n-US" altLang="zh-CN" sz="1200" b="1" kern="0" dirty="0">
                          <a:solidFill>
                            <a:srgbClr val="FF0000"/>
                          </a:solidFill>
                          <a:effectLst/>
                          <a:latin typeface="微软雅黑" pitchFamily="34" charset="-122"/>
                          <a:ea typeface="微软雅黑" pitchFamily="34" charset="-122"/>
                          <a:cs typeface="宋体" panose="02010600030101010101" pitchFamily="2" charset="-122"/>
                        </a:rPr>
                        <a:t>100</a:t>
                      </a:r>
                      <a:r>
                        <a:rPr lang="zh-CN" sz="1200" b="1" kern="0" dirty="0">
                          <a:solidFill>
                            <a:srgbClr val="FF0000"/>
                          </a:solidFill>
                          <a:effectLst/>
                          <a:latin typeface="微软雅黑" pitchFamily="34" charset="-122"/>
                          <a:ea typeface="微软雅黑" pitchFamily="34" charset="-122"/>
                          <a:cs typeface="宋体" panose="02010600030101010101" pitchFamily="2" charset="-122"/>
                        </a:rPr>
                        <a:t>种</a:t>
                      </a:r>
                      <a:r>
                        <a:rPr lang="zh-CN" sz="1200" b="0" kern="0" dirty="0">
                          <a:solidFill>
                            <a:schemeClr val="tx1"/>
                          </a:solidFill>
                          <a:effectLst/>
                          <a:latin typeface="微软雅黑" pitchFamily="34" charset="-122"/>
                          <a:ea typeface="微软雅黑" pitchFamily="34" charset="-122"/>
                          <a:cs typeface="宋体" panose="02010600030101010101" pitchFamily="2" charset="-122"/>
                        </a:rPr>
                        <a:t>重大疾病</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每年</a:t>
                      </a:r>
                      <a:r>
                        <a:rPr lang="zh-CN" sz="1200" b="0" kern="0" dirty="0">
                          <a:solidFill>
                            <a:schemeClr val="tx1"/>
                          </a:solidFill>
                          <a:effectLst/>
                          <a:latin typeface="微软雅黑" pitchFamily="34" charset="-122"/>
                          <a:ea typeface="微软雅黑" pitchFamily="34" charset="-122"/>
                          <a:cs typeface="宋体" panose="02010600030101010101" pitchFamily="2" charset="-122"/>
                        </a:rPr>
                        <a:t>基本保额</a:t>
                      </a:r>
                      <a:r>
                        <a:rPr lang="en-US" sz="1200" b="0" kern="0" dirty="0">
                          <a:solidFill>
                            <a:schemeClr val="tx1"/>
                          </a:solidFill>
                          <a:effectLst/>
                          <a:latin typeface="微软雅黑" pitchFamily="34" charset="-122"/>
                          <a:ea typeface="微软雅黑" pitchFamily="34" charset="-122"/>
                          <a:cs typeface="宋体" panose="02010600030101010101" pitchFamily="2" charset="-122"/>
                        </a:rPr>
                        <a:t>200</a:t>
                      </a:r>
                      <a:r>
                        <a:rPr lang="zh-CN" sz="1200" b="0" kern="0" dirty="0">
                          <a:solidFill>
                            <a:schemeClr val="tx1"/>
                          </a:solidFill>
                          <a:effectLst/>
                          <a:latin typeface="微软雅黑" pitchFamily="34" charset="-122"/>
                          <a:ea typeface="微软雅黑" pitchFamily="34" charset="-122"/>
                          <a:cs typeface="宋体" panose="02010600030101010101" pitchFamily="2" charset="-122"/>
                        </a:rPr>
                        <a:t>万</a:t>
                      </a:r>
                      <a:endParaRPr lang="en-US" altLang="zh-CN" sz="1200" b="0" kern="0" dirty="0">
                        <a:solidFill>
                          <a:schemeClr val="tx1"/>
                        </a:solidFill>
                        <a:effectLst/>
                        <a:latin typeface="微软雅黑" pitchFamily="34" charset="-122"/>
                        <a:ea typeface="微软雅黑" pitchFamily="34" charset="-122"/>
                        <a:cs typeface="宋体" panose="02010600030101010101" pitchFamily="2" charset="-122"/>
                      </a:endParaRPr>
                    </a:p>
                    <a:p>
                      <a:pPr algn="l">
                        <a:lnSpc>
                          <a:spcPct val="100000"/>
                        </a:lnSpc>
                        <a:spcAft>
                          <a:spcPts val="0"/>
                        </a:spcAft>
                      </a:pP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等待期后初患合同所列任一重疾</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首先在一般医疗保险金限额内给付</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当一般医疗保险金责任终止后再给付重大疾病医疗保险金。</a:t>
                      </a:r>
                      <a:br>
                        <a:rPr lang="en-US" sz="1200" b="0" kern="0" dirty="0">
                          <a:solidFill>
                            <a:schemeClr val="tx1"/>
                          </a:solidFill>
                          <a:effectLst/>
                          <a:latin typeface="微软雅黑" pitchFamily="34" charset="-122"/>
                          <a:ea typeface="微软雅黑" pitchFamily="34" charset="-122"/>
                          <a:cs typeface="宋体" panose="02010600030101010101" pitchFamily="2" charset="-122"/>
                        </a:rPr>
                      </a:br>
                      <a:r>
                        <a:rPr lang="en-US" sz="1200" b="0" kern="0" dirty="0">
                          <a:solidFill>
                            <a:schemeClr val="tx1"/>
                          </a:solidFill>
                          <a:effectLst/>
                          <a:latin typeface="微软雅黑" pitchFamily="34" charset="-122"/>
                          <a:ea typeface="微软雅黑" pitchFamily="34" charset="-122"/>
                          <a:cs typeface="宋体" panose="02010600030101010101" pitchFamily="2" charset="-122"/>
                        </a:rPr>
                        <a:t>1</a:t>
                      </a:r>
                      <a:r>
                        <a:rPr lang="zh-CN" sz="1200" b="0" kern="0" dirty="0">
                          <a:solidFill>
                            <a:schemeClr val="tx1"/>
                          </a:solidFill>
                          <a:effectLst/>
                          <a:latin typeface="微软雅黑" pitchFamily="34" charset="-122"/>
                          <a:ea typeface="微软雅黑" pitchFamily="34" charset="-122"/>
                          <a:cs typeface="宋体" panose="02010600030101010101" pitchFamily="2" charset="-122"/>
                        </a:rPr>
                        <a:t>、重大疾病住院医疗费用</a:t>
                      </a:r>
                      <a:br>
                        <a:rPr lang="en-US" sz="1200" b="0" kern="0" dirty="0">
                          <a:solidFill>
                            <a:schemeClr val="tx1"/>
                          </a:solidFill>
                          <a:effectLst/>
                          <a:latin typeface="微软雅黑" pitchFamily="34" charset="-122"/>
                          <a:ea typeface="微软雅黑" pitchFamily="34" charset="-122"/>
                          <a:cs typeface="宋体" panose="02010600030101010101" pitchFamily="2" charset="-122"/>
                        </a:rPr>
                      </a:br>
                      <a:r>
                        <a:rPr lang="en-US" sz="1200" b="0" kern="0" dirty="0">
                          <a:solidFill>
                            <a:schemeClr val="tx1"/>
                          </a:solidFill>
                          <a:effectLst/>
                          <a:latin typeface="微软雅黑" pitchFamily="34" charset="-122"/>
                          <a:ea typeface="微软雅黑" pitchFamily="34" charset="-122"/>
                          <a:cs typeface="宋体" panose="02010600030101010101" pitchFamily="2" charset="-122"/>
                        </a:rPr>
                        <a:t>2</a:t>
                      </a:r>
                      <a:r>
                        <a:rPr lang="zh-CN" sz="1200" b="0" kern="0" dirty="0">
                          <a:solidFill>
                            <a:schemeClr val="tx1"/>
                          </a:solidFill>
                          <a:effectLst/>
                          <a:latin typeface="微软雅黑" pitchFamily="34" charset="-122"/>
                          <a:ea typeface="微软雅黑" pitchFamily="34" charset="-122"/>
                          <a:cs typeface="宋体" panose="02010600030101010101" pitchFamily="2" charset="-122"/>
                        </a:rPr>
                        <a:t>、重大疾病</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特殊</a:t>
                      </a:r>
                      <a:r>
                        <a:rPr lang="zh-CN" sz="1200" b="0" kern="0" dirty="0">
                          <a:solidFill>
                            <a:schemeClr val="tx1"/>
                          </a:solidFill>
                          <a:effectLst/>
                          <a:latin typeface="微软雅黑" pitchFamily="34" charset="-122"/>
                          <a:ea typeface="微软雅黑" pitchFamily="34" charset="-122"/>
                          <a:cs typeface="宋体" panose="02010600030101010101" pitchFamily="2" charset="-122"/>
                        </a:rPr>
                        <a:t>门诊医疗费用</a:t>
                      </a:r>
                      <a:br>
                        <a:rPr lang="en-US" sz="1200" b="0" kern="0" dirty="0">
                          <a:solidFill>
                            <a:schemeClr val="tx1"/>
                          </a:solidFill>
                          <a:effectLst/>
                          <a:latin typeface="微软雅黑" pitchFamily="34" charset="-122"/>
                          <a:ea typeface="微软雅黑" pitchFamily="34" charset="-122"/>
                          <a:cs typeface="宋体" panose="02010600030101010101" pitchFamily="2" charset="-122"/>
                        </a:rPr>
                      </a:br>
                      <a:r>
                        <a:rPr lang="en-US" sz="1200" b="0" kern="0" dirty="0">
                          <a:solidFill>
                            <a:schemeClr val="tx1"/>
                          </a:solidFill>
                          <a:effectLst/>
                          <a:latin typeface="微软雅黑" pitchFamily="34" charset="-122"/>
                          <a:ea typeface="微软雅黑" pitchFamily="34" charset="-122"/>
                          <a:cs typeface="宋体" panose="02010600030101010101" pitchFamily="2" charset="-122"/>
                        </a:rPr>
                        <a:t>3</a:t>
                      </a:r>
                      <a:r>
                        <a:rPr lang="zh-CN" sz="1200" b="0" kern="0" dirty="0">
                          <a:solidFill>
                            <a:schemeClr val="tx1"/>
                          </a:solidFill>
                          <a:effectLst/>
                          <a:latin typeface="微软雅黑" pitchFamily="34" charset="-122"/>
                          <a:ea typeface="微软雅黑" pitchFamily="34" charset="-122"/>
                          <a:cs typeface="宋体" panose="02010600030101010101" pitchFamily="2" charset="-122"/>
                        </a:rPr>
                        <a:t>、重大疾病门诊手术医疗费用</a:t>
                      </a:r>
                      <a:br>
                        <a:rPr lang="en-US" sz="1200" b="0" kern="0" dirty="0">
                          <a:solidFill>
                            <a:schemeClr val="tx1"/>
                          </a:solidFill>
                          <a:effectLst/>
                          <a:latin typeface="微软雅黑" pitchFamily="34" charset="-122"/>
                          <a:ea typeface="微软雅黑" pitchFamily="34" charset="-122"/>
                          <a:cs typeface="宋体" panose="02010600030101010101" pitchFamily="2" charset="-122"/>
                        </a:rPr>
                      </a:br>
                      <a:r>
                        <a:rPr lang="en-US" sz="1200" b="0" kern="0" dirty="0">
                          <a:solidFill>
                            <a:schemeClr val="tx1"/>
                          </a:solidFill>
                          <a:effectLst/>
                          <a:latin typeface="微软雅黑" pitchFamily="34" charset="-122"/>
                          <a:ea typeface="微软雅黑" pitchFamily="34" charset="-122"/>
                          <a:cs typeface="宋体" panose="02010600030101010101" pitchFamily="2" charset="-122"/>
                        </a:rPr>
                        <a:t>4</a:t>
                      </a:r>
                      <a:r>
                        <a:rPr lang="zh-CN" sz="1200" b="0" kern="0" dirty="0">
                          <a:solidFill>
                            <a:schemeClr val="tx1"/>
                          </a:solidFill>
                          <a:effectLst/>
                          <a:latin typeface="微软雅黑" pitchFamily="34" charset="-122"/>
                          <a:ea typeface="微软雅黑" pitchFamily="34" charset="-122"/>
                          <a:cs typeface="宋体" panose="02010600030101010101" pitchFamily="2" charset="-122"/>
                        </a:rPr>
                        <a:t>、重大疾病住院前后门急诊</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医疗费用</a:t>
                      </a:r>
                      <a:endParaRPr lang="en-US" altLang="zh-CN" sz="1200" b="0" kern="0" dirty="0">
                        <a:solidFill>
                          <a:schemeClr val="tx1"/>
                        </a:solidFill>
                        <a:effectLst/>
                        <a:latin typeface="微软雅黑" pitchFamily="34" charset="-122"/>
                        <a:ea typeface="微软雅黑" pitchFamily="34" charset="-122"/>
                        <a:cs typeface="宋体" panose="02010600030101010101" pitchFamily="2" charset="-122"/>
                      </a:endParaRPr>
                    </a:p>
                    <a:p>
                      <a:pPr algn="l">
                        <a:lnSpc>
                          <a:spcPct val="100000"/>
                        </a:lnSpc>
                        <a:spcAft>
                          <a:spcPts val="0"/>
                        </a:spcAft>
                      </a:pPr>
                      <a:r>
                        <a:rPr lang="en-US" altLang="zh-CN" sz="1200" b="1" kern="0" dirty="0">
                          <a:solidFill>
                            <a:srgbClr val="FF0000"/>
                          </a:solidFill>
                          <a:effectLst/>
                          <a:latin typeface="微软雅黑" pitchFamily="34" charset="-122"/>
                          <a:ea typeface="微软雅黑" pitchFamily="34" charset="-122"/>
                          <a:cs typeface="宋体" panose="02010600030101010101" pitchFamily="2" charset="-122"/>
                        </a:rPr>
                        <a:t>5</a:t>
                      </a:r>
                      <a:r>
                        <a:rPr lang="zh-CN" altLang="en-US" sz="1200" b="1" kern="0" dirty="0">
                          <a:solidFill>
                            <a:srgbClr val="FF0000"/>
                          </a:solidFill>
                          <a:effectLst/>
                          <a:latin typeface="微软雅黑" pitchFamily="34" charset="-122"/>
                          <a:ea typeface="微软雅黑" pitchFamily="34" charset="-122"/>
                          <a:cs typeface="宋体" panose="02010600030101010101" pitchFamily="2" charset="-122"/>
                        </a:rPr>
                        <a:t>、</a:t>
                      </a:r>
                      <a:r>
                        <a:rPr lang="zh-CN" altLang="zh-CN" sz="1200" b="1" kern="0" dirty="0">
                          <a:solidFill>
                            <a:srgbClr val="FF0000"/>
                          </a:solidFill>
                          <a:effectLst/>
                          <a:latin typeface="微软雅黑" pitchFamily="34" charset="-122"/>
                          <a:ea typeface="微软雅黑" pitchFamily="34" charset="-122"/>
                          <a:cs typeface="宋体" panose="02010600030101010101" pitchFamily="2" charset="-122"/>
                        </a:rPr>
                        <a:t>质子重离子医疗费用（限</a:t>
                      </a:r>
                      <a:r>
                        <a:rPr lang="en-US" altLang="zh-CN" sz="1200" b="1" kern="0" dirty="0">
                          <a:solidFill>
                            <a:srgbClr val="FF0000"/>
                          </a:solidFill>
                          <a:effectLst/>
                          <a:latin typeface="微软雅黑" pitchFamily="34" charset="-122"/>
                          <a:ea typeface="微软雅黑" pitchFamily="34" charset="-122"/>
                          <a:cs typeface="宋体" panose="02010600030101010101" pitchFamily="2" charset="-122"/>
                        </a:rPr>
                        <a:t>100</a:t>
                      </a:r>
                      <a:r>
                        <a:rPr lang="zh-CN" altLang="zh-CN" sz="1200" b="1" kern="0" dirty="0">
                          <a:solidFill>
                            <a:srgbClr val="FF0000"/>
                          </a:solidFill>
                          <a:effectLst/>
                          <a:latin typeface="微软雅黑" pitchFamily="34" charset="-122"/>
                          <a:ea typeface="微软雅黑" pitchFamily="34" charset="-122"/>
                          <a:cs typeface="宋体" panose="02010600030101010101" pitchFamily="2" charset="-122"/>
                        </a:rPr>
                        <a:t>万元）</a:t>
                      </a:r>
                      <a:endParaRPr lang="en-US" altLang="zh-CN" sz="1200" b="1" kern="0" dirty="0">
                        <a:solidFill>
                          <a:srgbClr val="FF0000"/>
                        </a:solidFill>
                        <a:effectLst/>
                        <a:latin typeface="微软雅黑" pitchFamily="34" charset="-122"/>
                        <a:ea typeface="微软雅黑" pitchFamily="34" charset="-122"/>
                        <a:cs typeface="宋体" panose="02010600030101010101" pitchFamily="2" charset="-122"/>
                      </a:endParaRP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77599">
                <a:tc vMerge="1">
                  <a:txBody>
                    <a:bodyPr/>
                    <a:lstStyle/>
                    <a:p>
                      <a:endParaRPr lang="zh-CN"/>
                    </a:p>
                  </a:txBody>
                  <a:tcPr marL="68187" marR="68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重大疾病</a:t>
                      </a:r>
                      <a:endParaRPr lang="zh-CN" altLang="zh-CN" sz="1200" b="1" kern="0" dirty="0">
                        <a:solidFill>
                          <a:schemeClr val="tx1"/>
                        </a:solidFill>
                        <a:effectLst/>
                        <a:latin typeface="微软雅黑" pitchFamily="34" charset="-122"/>
                        <a:ea typeface="微软雅黑" pitchFamily="34" charset="-122"/>
                        <a:cs typeface="宋体" panose="02010600030101010101" pitchFamily="2" charset="-122"/>
                      </a:endParaRPr>
                    </a:p>
                    <a:p>
                      <a:pPr algn="ctr">
                        <a:lnSpc>
                          <a:spcPct val="100000"/>
                        </a:lnSpc>
                        <a:spcAft>
                          <a:spcPts val="0"/>
                        </a:spcAft>
                      </a:pPr>
                      <a:r>
                        <a:rPr lang="zh-CN" sz="1200" b="1" kern="0" dirty="0">
                          <a:solidFill>
                            <a:schemeClr val="tx1"/>
                          </a:solidFill>
                          <a:effectLst/>
                          <a:latin typeface="微软雅黑" pitchFamily="34" charset="-122"/>
                          <a:ea typeface="微软雅黑" pitchFamily="34" charset="-122"/>
                          <a:cs typeface="宋体" panose="02010600030101010101" pitchFamily="2" charset="-122"/>
                        </a:rPr>
                        <a:t>住院津贴保险金</a:t>
                      </a: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200" b="0" kern="0" dirty="0">
                          <a:solidFill>
                            <a:schemeClr val="tx1"/>
                          </a:solidFill>
                          <a:effectLst/>
                          <a:latin typeface="微软雅黑" pitchFamily="34" charset="-122"/>
                          <a:ea typeface="微软雅黑" pitchFamily="34" charset="-122"/>
                          <a:cs typeface="宋体" panose="02010600030101010101" pitchFamily="2" charset="-122"/>
                        </a:rPr>
                        <a:t>每天300元</a:t>
                      </a:r>
                      <a:r>
                        <a:rPr 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同一保单年度</a:t>
                      </a:r>
                      <a:r>
                        <a:rPr lang="en-US" sz="1200" b="0" kern="0" dirty="0">
                          <a:solidFill>
                            <a:schemeClr val="tx1"/>
                          </a:solidFill>
                          <a:effectLst/>
                          <a:latin typeface="微软雅黑" pitchFamily="34" charset="-122"/>
                          <a:ea typeface="微软雅黑" pitchFamily="34" charset="-122"/>
                          <a:cs typeface="宋体" panose="02010600030101010101" pitchFamily="2" charset="-122"/>
                        </a:rPr>
                        <a:t>200</a:t>
                      </a:r>
                      <a:r>
                        <a:rPr lang="zh-CN" sz="1200" b="0" kern="0" dirty="0">
                          <a:solidFill>
                            <a:schemeClr val="tx1"/>
                          </a:solidFill>
                          <a:effectLst/>
                          <a:latin typeface="微软雅黑" pitchFamily="34" charset="-122"/>
                          <a:ea typeface="微软雅黑" pitchFamily="34" charset="-122"/>
                          <a:cs typeface="宋体" panose="02010600030101010101" pitchFamily="2" charset="-122"/>
                        </a:rPr>
                        <a:t>天为限</a:t>
                      </a:r>
                      <a:r>
                        <a:rPr lang="en-US" altLang="zh-CN" sz="1200" b="0" kern="0" dirty="0">
                          <a:solidFill>
                            <a:schemeClr val="tx1"/>
                          </a:solidFill>
                          <a:effectLst/>
                          <a:latin typeface="微软雅黑" pitchFamily="34" charset="-122"/>
                          <a:ea typeface="微软雅黑" pitchFamily="34" charset="-122"/>
                          <a:cs typeface="宋体" panose="02010600030101010101" pitchFamily="2" charset="-122"/>
                        </a:rPr>
                        <a:t>,</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且</a:t>
                      </a:r>
                      <a:r>
                        <a:rPr lang="zh-CN" sz="1200" b="0" kern="0" dirty="0">
                          <a:solidFill>
                            <a:schemeClr val="tx1"/>
                          </a:solidFill>
                          <a:effectLst/>
                          <a:latin typeface="微软雅黑" pitchFamily="34" charset="-122"/>
                          <a:ea typeface="微软雅黑" pitchFamily="34" charset="-122"/>
                          <a:cs typeface="宋体" panose="02010600030101010101" pitchFamily="2" charset="-122"/>
                        </a:rPr>
                        <a:t>与重大疾病</a:t>
                      </a:r>
                      <a:r>
                        <a:rPr lang="zh-CN" altLang="en-US" sz="1200" b="0" kern="0" dirty="0">
                          <a:solidFill>
                            <a:schemeClr val="tx1"/>
                          </a:solidFill>
                          <a:effectLst/>
                          <a:latin typeface="微软雅黑" pitchFamily="34" charset="-122"/>
                          <a:ea typeface="微软雅黑" pitchFamily="34" charset="-122"/>
                          <a:cs typeface="宋体" panose="02010600030101010101" pitchFamily="2" charset="-122"/>
                        </a:rPr>
                        <a:t>医疗保险金</a:t>
                      </a:r>
                      <a:r>
                        <a:rPr lang="zh-CN" sz="1200" b="0" kern="0" dirty="0">
                          <a:solidFill>
                            <a:schemeClr val="tx1"/>
                          </a:solidFill>
                          <a:effectLst/>
                          <a:latin typeface="微软雅黑" pitchFamily="34" charset="-122"/>
                          <a:ea typeface="微软雅黑" pitchFamily="34" charset="-122"/>
                          <a:cs typeface="宋体" panose="02010600030101010101" pitchFamily="2" charset="-122"/>
                        </a:rPr>
                        <a:t>共用保额</a:t>
                      </a:r>
                      <a:endParaRPr lang="zh-CN" sz="1200" b="0" kern="100" dirty="0">
                        <a:solidFill>
                          <a:schemeClr val="tx1"/>
                        </a:solidFill>
                        <a:effectLst/>
                        <a:latin typeface="微软雅黑" pitchFamily="34" charset="-122"/>
                        <a:ea typeface="微软雅黑" pitchFamily="34" charset="-122"/>
                      </a:endParaRPr>
                    </a:p>
                  </a:txBody>
                  <a:tcPr marL="51140" marR="51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文本框 7"/>
          <p:cNvSpPr txBox="1">
            <a:spLocks noChangeArrowheads="1"/>
          </p:cNvSpPr>
          <p:nvPr/>
        </p:nvSpPr>
        <p:spPr bwMode="auto">
          <a:xfrm>
            <a:off x="457199" y="155972"/>
            <a:ext cx="489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fontAlgn="base">
              <a:spcBef>
                <a:spcPct val="0"/>
              </a:spcBef>
              <a:spcAft>
                <a:spcPct val="0"/>
              </a:spcAft>
              <a:tabLst>
                <a:tab pos="870109" algn="l"/>
              </a:tabLst>
            </a:pPr>
            <a:r>
              <a:rPr lang="zh-CN" altLang="en-US" b="1" dirty="0">
                <a:solidFill>
                  <a:srgbClr val="404040"/>
                </a:solidFill>
                <a:latin typeface="微软雅黑" panose="020B0503020204020204" pitchFamily="34" charset="-122"/>
                <a:ea typeface="微软雅黑" panose="020B0503020204020204" pitchFamily="34" charset="-122"/>
              </a:rPr>
              <a:t>爱心保</a:t>
            </a:r>
            <a:r>
              <a:rPr lang="en-US" altLang="zh-CN" b="1" dirty="0">
                <a:solidFill>
                  <a:srgbClr val="404040"/>
                </a:solidFill>
                <a:latin typeface="微软雅黑" panose="020B0503020204020204" pitchFamily="34" charset="-122"/>
                <a:ea typeface="微软雅黑" panose="020B0503020204020204" pitchFamily="34" charset="-122"/>
              </a:rPr>
              <a:t>2021</a:t>
            </a:r>
            <a:r>
              <a:rPr lang="zh-CN" altLang="en-US" b="1" dirty="0">
                <a:solidFill>
                  <a:srgbClr val="404040"/>
                </a:solidFill>
                <a:latin typeface="微软雅黑" panose="020B0503020204020204" pitchFamily="34" charset="-122"/>
                <a:ea typeface="微软雅黑" panose="020B0503020204020204" pitchFamily="34" charset="-122"/>
              </a:rPr>
              <a:t>升级保险责任</a:t>
            </a:r>
          </a:p>
        </p:txBody>
      </p:sp>
      <p:sp>
        <p:nvSpPr>
          <p:cNvPr id="3" name="灯片编号占位符 2"/>
          <p:cNvSpPr>
            <a:spLocks noGrp="1"/>
          </p:cNvSpPr>
          <p:nvPr>
            <p:ph type="sldNum" sz="quarter" idx="12"/>
          </p:nvPr>
        </p:nvSpPr>
        <p:spPr/>
        <p:txBody>
          <a:bodyPr/>
          <a:lstStyle/>
          <a:p>
            <a:pPr defTabSz="685800" fontAlgn="base">
              <a:spcBef>
                <a:spcPct val="0"/>
              </a:spcBef>
              <a:spcAft>
                <a:spcPct val="0"/>
              </a:spcAft>
              <a:defRPr/>
            </a:pPr>
            <a:fld id="{9F493C78-02A7-4C2C-A6F9-DBE84FB11BD5}" type="slidenum">
              <a:rPr lang="zh-CN" altLang="en-US">
                <a:latin typeface="Calibri" panose="020F0502020204030204" pitchFamily="34" charset="0"/>
              </a:rPr>
              <a:pPr defTabSz="685800" fontAlgn="base">
                <a:spcBef>
                  <a:spcPct val="0"/>
                </a:spcBef>
                <a:spcAft>
                  <a:spcPct val="0"/>
                </a:spcAft>
                <a:defRPr/>
              </a:pPr>
              <a:t>19</a:t>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0" y="0"/>
            <a:ext cx="9144000" cy="768096"/>
          </a:xfrm>
          <a:prstGeom prst="rect">
            <a:avLst/>
          </a:prstGeom>
          <a:solidFill>
            <a:schemeClr val="bg1"/>
          </a:solidFill>
          <a:ln w="9525"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49" eaLnBrk="0" fontAlgn="base" hangingPunct="0">
              <a:spcBef>
                <a:spcPct val="0"/>
              </a:spcBef>
              <a:spcAft>
                <a:spcPct val="0"/>
              </a:spcAft>
              <a:defRPr/>
            </a:pPr>
            <a:endParaRPr lang="zh-CN" altLang="en-US" sz="1400">
              <a:solidFill>
                <a:srgbClr val="000000"/>
              </a:solidFill>
              <a:latin typeface="Calibri"/>
              <a:ea typeface="宋体"/>
            </a:endParaRPr>
          </a:p>
        </p:txBody>
      </p:sp>
      <p:sp>
        <p:nvSpPr>
          <p:cNvPr id="2051" name="矩形 6"/>
          <p:cNvSpPr>
            <a:spLocks noChangeArrowheads="1"/>
          </p:cNvSpPr>
          <p:nvPr/>
        </p:nvSpPr>
        <p:spPr bwMode="auto">
          <a:xfrm>
            <a:off x="0" y="3896377"/>
            <a:ext cx="9144000" cy="1294117"/>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defTabSz="914355" fontAlgn="base">
              <a:spcBef>
                <a:spcPct val="0"/>
              </a:spcBef>
              <a:spcAft>
                <a:spcPct val="0"/>
              </a:spcAft>
              <a:defRPr/>
            </a:pPr>
            <a:endParaRPr lang="zh-CN" altLang="en-US">
              <a:solidFill>
                <a:srgbClr val="FFFFFF"/>
              </a:solidFill>
            </a:endParaRPr>
          </a:p>
        </p:txBody>
      </p:sp>
      <p:pic>
        <p:nvPicPr>
          <p:cNvPr id="2050" name="图片 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1265932" y="629868"/>
            <a:ext cx="6612143" cy="330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组合 13"/>
          <p:cNvGrpSpPr>
            <a:grpSpLocks noChangeAspect="1"/>
          </p:cNvGrpSpPr>
          <p:nvPr/>
        </p:nvGrpSpPr>
        <p:grpSpPr bwMode="auto">
          <a:xfrm>
            <a:off x="3235713" y="2352831"/>
            <a:ext cx="5082778" cy="3171826"/>
            <a:chOff x="0" y="0"/>
            <a:chExt cx="5324473" cy="3322983"/>
          </a:xfrm>
        </p:grpSpPr>
        <p:pic>
          <p:nvPicPr>
            <p:cNvPr id="2065" name="图片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4" y="0"/>
              <a:ext cx="5318129" cy="16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图片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7" name="文本框 58"/>
          <p:cNvSpPr txBox="1">
            <a:spLocks noChangeArrowheads="1"/>
          </p:cNvSpPr>
          <p:nvPr/>
        </p:nvSpPr>
        <p:spPr bwMode="auto">
          <a:xfrm>
            <a:off x="1" y="1233940"/>
            <a:ext cx="9144000"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dist" defTabSz="914355" fontAlgn="base">
              <a:spcBef>
                <a:spcPct val="0"/>
              </a:spcBef>
              <a:spcAft>
                <a:spcPct val="0"/>
              </a:spcAft>
              <a:defRPr/>
            </a:pPr>
            <a:r>
              <a:rPr lang="zh-CN" altLang="en-US" sz="4000" b="1" dirty="0">
                <a:solidFill>
                  <a:srgbClr val="FFC000"/>
                </a:solidFill>
                <a:effectLst>
                  <a:glow rad="127000">
                    <a:srgbClr val="FFFFFF"/>
                  </a:glow>
                  <a:outerShdw blurRad="50800" dist="76200" dir="5880000" algn="tr" rotWithShape="0">
                    <a:srgbClr val="1C4885"/>
                  </a:outerShdw>
                </a:effectLst>
                <a:latin typeface="微软雅黑" pitchFamily="34" charset="-122"/>
                <a:ea typeface="微软雅黑" pitchFamily="34" charset="-122"/>
              </a:rPr>
              <a:t>中英人寿臻爱</a:t>
            </a:r>
            <a:r>
              <a:rPr lang="en-US" altLang="zh-CN" sz="4000" b="1" dirty="0">
                <a:solidFill>
                  <a:srgbClr val="FFC000"/>
                </a:solidFill>
                <a:effectLst>
                  <a:glow rad="127000">
                    <a:srgbClr val="FFFFFF"/>
                  </a:glow>
                  <a:outerShdw blurRad="50800" dist="76200" dir="5880000" algn="tr" rotWithShape="0">
                    <a:srgbClr val="1C4885"/>
                  </a:outerShdw>
                </a:effectLst>
                <a:latin typeface="微软雅黑" pitchFamily="34" charset="-122"/>
                <a:ea typeface="微软雅黑" pitchFamily="34" charset="-122"/>
              </a:rPr>
              <a:t>/</a:t>
            </a:r>
            <a:r>
              <a:rPr lang="zh-CN" altLang="en-US" sz="4000" b="1" dirty="0">
                <a:solidFill>
                  <a:srgbClr val="FFC000"/>
                </a:solidFill>
                <a:effectLst>
                  <a:glow rad="127000">
                    <a:srgbClr val="FFFFFF"/>
                  </a:glow>
                  <a:outerShdw blurRad="50800" dist="76200" dir="5880000" algn="tr" rotWithShape="0">
                    <a:srgbClr val="1C4885"/>
                  </a:outerShdw>
                </a:effectLst>
                <a:latin typeface="微软雅黑" pitchFamily="34" charset="-122"/>
                <a:ea typeface="微软雅黑" pitchFamily="34" charset="-122"/>
              </a:rPr>
              <a:t>臻享守护重大疾病保险</a:t>
            </a:r>
          </a:p>
        </p:txBody>
      </p:sp>
    </p:spTree>
    <p:extLst>
      <p:ext uri="{BB962C8B-B14F-4D97-AF65-F5344CB8AC3E}">
        <p14:creationId xmlns:p14="http://schemas.microsoft.com/office/powerpoint/2010/main" val="35896651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818729" y="676817"/>
          <a:ext cx="5365900" cy="4090442"/>
        </p:xfrm>
        <a:graphic>
          <a:graphicData uri="http://schemas.openxmlformats.org/drawingml/2006/table">
            <a:tbl>
              <a:tblPr/>
              <a:tblGrid>
                <a:gridCol w="1073180">
                  <a:extLst>
                    <a:ext uri="{9D8B030D-6E8A-4147-A177-3AD203B41FA5}">
                      <a16:colId xmlns:a16="http://schemas.microsoft.com/office/drawing/2014/main" val="20000"/>
                    </a:ext>
                  </a:extLst>
                </a:gridCol>
                <a:gridCol w="1073180">
                  <a:extLst>
                    <a:ext uri="{9D8B030D-6E8A-4147-A177-3AD203B41FA5}">
                      <a16:colId xmlns:a16="http://schemas.microsoft.com/office/drawing/2014/main" val="20001"/>
                    </a:ext>
                  </a:extLst>
                </a:gridCol>
                <a:gridCol w="1073180">
                  <a:extLst>
                    <a:ext uri="{9D8B030D-6E8A-4147-A177-3AD203B41FA5}">
                      <a16:colId xmlns:a16="http://schemas.microsoft.com/office/drawing/2014/main" val="20002"/>
                    </a:ext>
                  </a:extLst>
                </a:gridCol>
                <a:gridCol w="1073180">
                  <a:extLst>
                    <a:ext uri="{9D8B030D-6E8A-4147-A177-3AD203B41FA5}">
                      <a16:colId xmlns:a16="http://schemas.microsoft.com/office/drawing/2014/main" val="20003"/>
                    </a:ext>
                  </a:extLst>
                </a:gridCol>
                <a:gridCol w="1073180">
                  <a:extLst>
                    <a:ext uri="{9D8B030D-6E8A-4147-A177-3AD203B41FA5}">
                      <a16:colId xmlns:a16="http://schemas.microsoft.com/office/drawing/2014/main" val="20004"/>
                    </a:ext>
                  </a:extLst>
                </a:gridCol>
              </a:tblGrid>
              <a:tr h="182831">
                <a:tc rowSpan="2">
                  <a:txBody>
                    <a:bodyPr/>
                    <a:lstStyle/>
                    <a:p>
                      <a:pPr algn="ctr" fontAlgn="ctr"/>
                      <a:r>
                        <a:rPr lang="zh-CN" altLang="en-US" sz="900" b="1" i="0" u="none" strike="noStrike" dirty="0">
                          <a:solidFill>
                            <a:schemeClr val="bg1"/>
                          </a:solidFill>
                          <a:effectLst/>
                          <a:latin typeface="+mj-ea"/>
                          <a:ea typeface="+mj-ea"/>
                        </a:rPr>
                        <a:t>年龄（周岁）</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gridSpan="2">
                  <a:txBody>
                    <a:bodyPr/>
                    <a:lstStyle/>
                    <a:p>
                      <a:pPr algn="ctr" fontAlgn="ctr"/>
                      <a:r>
                        <a:rPr lang="zh-CN" altLang="en-US" sz="900" b="1" i="0" u="none" strike="noStrike" dirty="0">
                          <a:solidFill>
                            <a:schemeClr val="bg1"/>
                          </a:solidFill>
                          <a:effectLst/>
                          <a:latin typeface="+mj-ea"/>
                          <a:ea typeface="+mj-ea"/>
                        </a:rPr>
                        <a:t>首次投保</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zh-CN" altLang="en-US"/>
                    </a:p>
                  </a:txBody>
                  <a:tcPr/>
                </a:tc>
                <a:tc gridSpan="2">
                  <a:txBody>
                    <a:bodyPr/>
                    <a:lstStyle/>
                    <a:p>
                      <a:pPr algn="ctr" fontAlgn="b"/>
                      <a:r>
                        <a:rPr lang="zh-CN" altLang="en-US" sz="900" b="1" i="0" u="none" strike="noStrike" dirty="0">
                          <a:solidFill>
                            <a:schemeClr val="bg1"/>
                          </a:solidFill>
                          <a:effectLst/>
                          <a:latin typeface="+mj-ea"/>
                          <a:ea typeface="+mj-ea"/>
                        </a:rPr>
                        <a:t>续保</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zh-CN" altLang="en-US"/>
                    </a:p>
                  </a:txBody>
                  <a:tcPr/>
                </a:tc>
                <a:extLst>
                  <a:ext uri="{0D108BD9-81ED-4DB2-BD59-A6C34878D82A}">
                    <a16:rowId xmlns:a16="http://schemas.microsoft.com/office/drawing/2014/main" val="10000"/>
                  </a:ext>
                </a:extLst>
              </a:tr>
              <a:tr h="182831">
                <a:tc vMerge="1">
                  <a:txBody>
                    <a:bodyPr/>
                    <a:lstStyle/>
                    <a:p>
                      <a:endParaRPr lang="zh-CN" altLang="en-US"/>
                    </a:p>
                  </a:txBody>
                  <a:tcPr/>
                </a:tc>
                <a:tc>
                  <a:txBody>
                    <a:bodyPr/>
                    <a:lstStyle/>
                    <a:p>
                      <a:pPr algn="ctr" fontAlgn="ctr"/>
                      <a:r>
                        <a:rPr lang="zh-CN" altLang="en-US" sz="900" b="1" i="0" u="none" strike="noStrike" dirty="0">
                          <a:solidFill>
                            <a:schemeClr val="bg1"/>
                          </a:solidFill>
                          <a:effectLst/>
                          <a:latin typeface="+mj-ea"/>
                          <a:ea typeface="+mj-ea"/>
                        </a:rPr>
                        <a:t>有社会医疗保险</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mj-ea"/>
                          <a:ea typeface="+mj-ea"/>
                        </a:rPr>
                        <a:t>无社会医疗保险</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mj-ea"/>
                          <a:ea typeface="+mj-ea"/>
                        </a:rPr>
                        <a:t>有社会医疗保险</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mj-ea"/>
                          <a:ea typeface="+mj-ea"/>
                        </a:rPr>
                        <a:t>无社会医疗保险</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186239">
                <a:tc>
                  <a:txBody>
                    <a:bodyPr/>
                    <a:lstStyle/>
                    <a:p>
                      <a:pPr algn="ctr" fontAlgn="b"/>
                      <a:r>
                        <a:rPr lang="en-US" altLang="zh-CN" sz="900" b="1" i="0" u="none" strike="noStrike" dirty="0">
                          <a:solidFill>
                            <a:srgbClr val="000000"/>
                          </a:solidFill>
                          <a:effectLst/>
                          <a:latin typeface="+mj-ea"/>
                          <a:ea typeface="+mj-ea"/>
                        </a:rPr>
                        <a:t>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1,117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2,372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1,173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2,491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239">
                <a:tc>
                  <a:txBody>
                    <a:bodyPr/>
                    <a:lstStyle/>
                    <a:p>
                      <a:pPr algn="ctr" fontAlgn="b"/>
                      <a:r>
                        <a:rPr lang="en-US" altLang="zh-CN" sz="900" b="1" i="0" u="none" strike="noStrike" dirty="0">
                          <a:solidFill>
                            <a:srgbClr val="000000"/>
                          </a:solidFill>
                          <a:effectLst/>
                          <a:latin typeface="+mj-ea"/>
                          <a:ea typeface="+mj-ea"/>
                        </a:rPr>
                        <a:t>6-10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456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847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479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890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6239">
                <a:tc>
                  <a:txBody>
                    <a:bodyPr/>
                    <a:lstStyle/>
                    <a:p>
                      <a:pPr algn="ctr" fontAlgn="b"/>
                      <a:r>
                        <a:rPr lang="en-US" altLang="zh-CN" sz="900" b="1" i="0" u="none" strike="noStrike" dirty="0">
                          <a:solidFill>
                            <a:srgbClr val="000000"/>
                          </a:solidFill>
                          <a:effectLst/>
                          <a:latin typeface="+mj-ea"/>
                          <a:ea typeface="+mj-ea"/>
                        </a:rPr>
                        <a:t>11-15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319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555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335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583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6239">
                <a:tc>
                  <a:txBody>
                    <a:bodyPr/>
                    <a:lstStyle/>
                    <a:p>
                      <a:pPr algn="ctr" fontAlgn="b"/>
                      <a:r>
                        <a:rPr lang="en-US" altLang="zh-CN" sz="900" b="1" i="0" u="none" strike="noStrike">
                          <a:solidFill>
                            <a:srgbClr val="000000"/>
                          </a:solidFill>
                          <a:effectLst/>
                          <a:latin typeface="+mj-ea"/>
                          <a:ea typeface="+mj-ea"/>
                        </a:rPr>
                        <a:t>16-20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250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386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262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406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6239">
                <a:tc>
                  <a:txBody>
                    <a:bodyPr/>
                    <a:lstStyle/>
                    <a:p>
                      <a:pPr algn="ctr" fontAlgn="b"/>
                      <a:r>
                        <a:rPr lang="en-US" altLang="zh-CN" sz="900" b="1" i="0" u="none" strike="noStrike">
                          <a:solidFill>
                            <a:srgbClr val="000000"/>
                          </a:solidFill>
                          <a:effectLst/>
                          <a:latin typeface="+mj-ea"/>
                          <a:ea typeface="+mj-ea"/>
                        </a:rPr>
                        <a:t>21-25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335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595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352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625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239">
                <a:tc>
                  <a:txBody>
                    <a:bodyPr/>
                    <a:lstStyle/>
                    <a:p>
                      <a:pPr algn="ctr" fontAlgn="b"/>
                      <a:r>
                        <a:rPr lang="en-US" altLang="zh-CN" sz="900" b="1" i="0" u="none" strike="noStrike" dirty="0">
                          <a:solidFill>
                            <a:srgbClr val="000000"/>
                          </a:solidFill>
                          <a:effectLst/>
                          <a:latin typeface="+mj-ea"/>
                          <a:ea typeface="+mj-ea"/>
                        </a:rPr>
                        <a:t>26-30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423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a:solidFill>
                            <a:srgbClr val="000000"/>
                          </a:solidFill>
                          <a:effectLst/>
                          <a:latin typeface="+mj-ea"/>
                          <a:ea typeface="+mj-ea"/>
                        </a:rPr>
                        <a:t>830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444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872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6239">
                <a:tc>
                  <a:txBody>
                    <a:bodyPr/>
                    <a:lstStyle/>
                    <a:p>
                      <a:pPr algn="ctr" fontAlgn="b"/>
                      <a:r>
                        <a:rPr lang="en-US" altLang="zh-CN" sz="900" b="1" i="0" u="none" strike="noStrike" dirty="0">
                          <a:solidFill>
                            <a:srgbClr val="000000"/>
                          </a:solidFill>
                          <a:effectLst/>
                          <a:latin typeface="+mj-ea"/>
                          <a:ea typeface="+mj-ea"/>
                        </a:rPr>
                        <a:t>31-35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537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a:solidFill>
                            <a:srgbClr val="000000"/>
                          </a:solidFill>
                          <a:effectLst/>
                          <a:latin typeface="+mj-ea"/>
                          <a:ea typeface="+mj-ea"/>
                        </a:rPr>
                        <a:t>1,160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564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1,218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6239">
                <a:tc>
                  <a:txBody>
                    <a:bodyPr/>
                    <a:lstStyle/>
                    <a:p>
                      <a:pPr algn="ctr" fontAlgn="ctr"/>
                      <a:r>
                        <a:rPr lang="en-US" altLang="zh-CN" sz="900" b="1" i="0" u="none" strike="noStrike" dirty="0">
                          <a:solidFill>
                            <a:srgbClr val="000000"/>
                          </a:solidFill>
                          <a:effectLst/>
                          <a:latin typeface="+mj-ea"/>
                          <a:ea typeface="+mj-ea"/>
                        </a:rPr>
                        <a:t>36-40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706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1,554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741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1,631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6239">
                <a:tc>
                  <a:txBody>
                    <a:bodyPr/>
                    <a:lstStyle/>
                    <a:p>
                      <a:pPr algn="ctr" fontAlgn="ctr"/>
                      <a:r>
                        <a:rPr lang="en-US" altLang="zh-CN" sz="900" b="1" i="0" u="none" strike="noStrike" dirty="0">
                          <a:solidFill>
                            <a:srgbClr val="000000"/>
                          </a:solidFill>
                          <a:effectLst/>
                          <a:latin typeface="+mj-ea"/>
                          <a:ea typeface="+mj-ea"/>
                        </a:rPr>
                        <a:t>41-45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864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1,918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907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2,014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6239">
                <a:tc>
                  <a:txBody>
                    <a:bodyPr/>
                    <a:lstStyle/>
                    <a:p>
                      <a:pPr algn="ctr" fontAlgn="ctr"/>
                      <a:r>
                        <a:rPr lang="en-US" altLang="zh-CN" sz="900" b="1" i="0" u="none" strike="noStrike" dirty="0">
                          <a:solidFill>
                            <a:srgbClr val="000000"/>
                          </a:solidFill>
                          <a:effectLst/>
                          <a:latin typeface="+mj-ea"/>
                          <a:ea typeface="+mj-ea"/>
                        </a:rPr>
                        <a:t>46-50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1,431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900" b="0" i="0" u="none" strike="noStrike" dirty="0">
                          <a:solidFill>
                            <a:srgbClr val="000000"/>
                          </a:solidFill>
                          <a:effectLst/>
                          <a:latin typeface="+mj-ea"/>
                          <a:ea typeface="+mj-ea"/>
                        </a:rPr>
                        <a:t>3,120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1,503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3,276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6239">
                <a:tc>
                  <a:txBody>
                    <a:bodyPr/>
                    <a:lstStyle/>
                    <a:p>
                      <a:pPr algn="ctr" fontAlgn="ctr"/>
                      <a:r>
                        <a:rPr lang="en-US" altLang="zh-CN" sz="900" b="1" i="0" u="none" strike="noStrike" dirty="0">
                          <a:solidFill>
                            <a:srgbClr val="000000"/>
                          </a:solidFill>
                          <a:effectLst/>
                          <a:latin typeface="+mj-ea"/>
                          <a:ea typeface="+mj-ea"/>
                        </a:rPr>
                        <a:t>51-55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1,813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4,784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1,904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5,023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6239">
                <a:tc>
                  <a:txBody>
                    <a:bodyPr/>
                    <a:lstStyle/>
                    <a:p>
                      <a:pPr algn="ctr" fontAlgn="ctr"/>
                      <a:r>
                        <a:rPr lang="en-US" altLang="zh-CN" sz="900" b="1" i="0" u="none" strike="noStrike">
                          <a:solidFill>
                            <a:srgbClr val="000000"/>
                          </a:solidFill>
                          <a:effectLst/>
                          <a:latin typeface="+mj-ea"/>
                          <a:ea typeface="+mj-ea"/>
                        </a:rPr>
                        <a:t>56-60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2,396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5,396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2,516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5,666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6239">
                <a:tc>
                  <a:txBody>
                    <a:bodyPr/>
                    <a:lstStyle/>
                    <a:p>
                      <a:pPr algn="ctr" fontAlgn="ctr"/>
                      <a:r>
                        <a:rPr lang="en-US" altLang="zh-CN" sz="900" b="1" i="0" u="none" strike="noStrike">
                          <a:solidFill>
                            <a:srgbClr val="000000"/>
                          </a:solidFill>
                          <a:effectLst/>
                          <a:latin typeface="+mj-ea"/>
                          <a:ea typeface="+mj-ea"/>
                        </a:rPr>
                        <a:t>61-65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2,839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7,897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2,981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8,292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239">
                <a:tc>
                  <a:txBody>
                    <a:bodyPr/>
                    <a:lstStyle/>
                    <a:p>
                      <a:pPr algn="ctr" fontAlgn="ctr"/>
                      <a:r>
                        <a:rPr lang="en-US" altLang="zh-CN" sz="900" b="1" i="0" u="none" strike="noStrike" dirty="0">
                          <a:solidFill>
                            <a:srgbClr val="000000"/>
                          </a:solidFill>
                          <a:effectLst/>
                          <a:latin typeface="+mj-ea"/>
                          <a:ea typeface="+mj-ea"/>
                        </a:rPr>
                        <a:t>66-70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4,412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11,030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6239">
                <a:tc>
                  <a:txBody>
                    <a:bodyPr/>
                    <a:lstStyle/>
                    <a:p>
                      <a:pPr algn="ctr" fontAlgn="ctr"/>
                      <a:r>
                        <a:rPr lang="en-US" altLang="zh-CN" sz="900" b="1" i="0" u="none" strike="noStrike" dirty="0">
                          <a:solidFill>
                            <a:srgbClr val="000000"/>
                          </a:solidFill>
                          <a:effectLst/>
                          <a:latin typeface="+mj-ea"/>
                          <a:ea typeface="+mj-ea"/>
                        </a:rPr>
                        <a:t>71-75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5,713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15,142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6239">
                <a:tc>
                  <a:txBody>
                    <a:bodyPr/>
                    <a:lstStyle/>
                    <a:p>
                      <a:pPr algn="ctr" fontAlgn="ctr"/>
                      <a:r>
                        <a:rPr lang="en-US" altLang="zh-CN" sz="900" b="1" i="0" u="none" strike="noStrike">
                          <a:solidFill>
                            <a:srgbClr val="000000"/>
                          </a:solidFill>
                          <a:effectLst/>
                          <a:latin typeface="+mj-ea"/>
                          <a:ea typeface="+mj-ea"/>
                        </a:rPr>
                        <a:t>76-80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7,253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18,256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6239">
                <a:tc>
                  <a:txBody>
                    <a:bodyPr/>
                    <a:lstStyle/>
                    <a:p>
                      <a:pPr algn="ctr" fontAlgn="ctr"/>
                      <a:r>
                        <a:rPr lang="en-US" altLang="zh-CN" sz="900" b="1" i="0" u="none" strike="noStrike" dirty="0">
                          <a:solidFill>
                            <a:srgbClr val="000000"/>
                          </a:solidFill>
                          <a:effectLst/>
                          <a:latin typeface="+mj-ea"/>
                          <a:ea typeface="+mj-ea"/>
                        </a:rPr>
                        <a:t>81-85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8,824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20,896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6239">
                <a:tc>
                  <a:txBody>
                    <a:bodyPr/>
                    <a:lstStyle/>
                    <a:p>
                      <a:pPr algn="ctr" fontAlgn="ctr"/>
                      <a:r>
                        <a:rPr lang="en-US" altLang="zh-CN" sz="900" b="1" i="0" u="none" strike="noStrike" dirty="0">
                          <a:solidFill>
                            <a:srgbClr val="000000"/>
                          </a:solidFill>
                          <a:effectLst/>
                          <a:latin typeface="+mj-ea"/>
                          <a:ea typeface="+mj-ea"/>
                        </a:rPr>
                        <a:t>86-90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10,794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24,326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6239">
                <a:tc>
                  <a:txBody>
                    <a:bodyPr/>
                    <a:lstStyle/>
                    <a:p>
                      <a:pPr algn="ctr" fontAlgn="ctr"/>
                      <a:r>
                        <a:rPr lang="en-US" altLang="zh-CN" sz="900" b="1" i="0" u="none" strike="noStrike" dirty="0">
                          <a:solidFill>
                            <a:srgbClr val="000000"/>
                          </a:solidFill>
                          <a:effectLst/>
                          <a:latin typeface="+mj-ea"/>
                          <a:ea typeface="+mj-ea"/>
                        </a:rPr>
                        <a:t>91-95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13,152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a:solidFill>
                            <a:srgbClr val="000000"/>
                          </a:solidFill>
                          <a:effectLst/>
                          <a:latin typeface="+mj-ea"/>
                          <a:ea typeface="+mj-ea"/>
                        </a:rPr>
                        <a:t>28,297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6239">
                <a:tc>
                  <a:txBody>
                    <a:bodyPr/>
                    <a:lstStyle/>
                    <a:p>
                      <a:pPr algn="ctr" fontAlgn="ctr"/>
                      <a:r>
                        <a:rPr lang="en-US" altLang="zh-CN" sz="900" b="1" i="0" u="none" strike="noStrike" dirty="0">
                          <a:solidFill>
                            <a:srgbClr val="000000"/>
                          </a:solidFill>
                          <a:effectLst/>
                          <a:latin typeface="+mj-ea"/>
                          <a:ea typeface="+mj-ea"/>
                        </a:rPr>
                        <a:t>96-100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mj-ea"/>
                          <a:ea typeface="+mj-ea"/>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15,753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a:solidFill>
                            <a:srgbClr val="000000"/>
                          </a:solidFill>
                          <a:effectLst/>
                          <a:latin typeface="+mj-ea"/>
                          <a:ea typeface="+mj-ea"/>
                        </a:rPr>
                        <a:t>32,691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5" name="文本框 7"/>
          <p:cNvSpPr txBox="1">
            <a:spLocks noChangeArrowheads="1"/>
          </p:cNvSpPr>
          <p:nvPr/>
        </p:nvSpPr>
        <p:spPr bwMode="auto">
          <a:xfrm>
            <a:off x="457199" y="155972"/>
            <a:ext cx="489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fontAlgn="base">
              <a:spcBef>
                <a:spcPct val="0"/>
              </a:spcBef>
              <a:spcAft>
                <a:spcPct val="0"/>
              </a:spcAft>
              <a:tabLst>
                <a:tab pos="870109" algn="l"/>
              </a:tabLst>
            </a:pPr>
            <a:r>
              <a:rPr lang="zh-CN" altLang="en-US" b="1" dirty="0">
                <a:solidFill>
                  <a:srgbClr val="404040"/>
                </a:solidFill>
                <a:latin typeface="微软雅黑" panose="020B0503020204020204" pitchFamily="34" charset="-122"/>
                <a:ea typeface="微软雅黑" panose="020B0503020204020204" pitchFamily="34" charset="-122"/>
              </a:rPr>
              <a:t>爱心保</a:t>
            </a:r>
            <a:r>
              <a:rPr lang="en-US" altLang="zh-CN" b="1" dirty="0">
                <a:solidFill>
                  <a:srgbClr val="404040"/>
                </a:solidFill>
                <a:latin typeface="微软雅黑" panose="020B0503020204020204" pitchFamily="34" charset="-122"/>
                <a:ea typeface="微软雅黑" panose="020B0503020204020204" pitchFamily="34" charset="-122"/>
              </a:rPr>
              <a:t>2021</a:t>
            </a:r>
            <a:r>
              <a:rPr lang="zh-CN" altLang="en-US" b="1" dirty="0">
                <a:solidFill>
                  <a:srgbClr val="404040"/>
                </a:solidFill>
                <a:latin typeface="微软雅黑" panose="020B0503020204020204" pitchFamily="34" charset="-122"/>
                <a:ea typeface="微软雅黑" panose="020B0503020204020204" pitchFamily="34" charset="-122"/>
              </a:rPr>
              <a:t>费率</a:t>
            </a:r>
          </a:p>
        </p:txBody>
      </p:sp>
    </p:spTree>
    <p:extLst>
      <p:ext uri="{BB962C8B-B14F-4D97-AF65-F5344CB8AC3E}">
        <p14:creationId xmlns:p14="http://schemas.microsoft.com/office/powerpoint/2010/main" val="11154892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685800" fontAlgn="base">
              <a:spcBef>
                <a:spcPct val="0"/>
              </a:spcBef>
              <a:spcAft>
                <a:spcPct val="0"/>
              </a:spcAft>
              <a:defRPr/>
            </a:pPr>
            <a:fld id="{9F493C78-02A7-4C2C-A6F9-DBE84FB11BD5}" type="slidenum">
              <a:rPr lang="zh-CN" altLang="en-US">
                <a:latin typeface="Calibri" panose="020F0502020204030204" pitchFamily="34" charset="0"/>
              </a:rPr>
              <a:pPr defTabSz="685800" fontAlgn="base">
                <a:spcBef>
                  <a:spcPct val="0"/>
                </a:spcBef>
                <a:spcAft>
                  <a:spcPct val="0"/>
                </a:spcAft>
                <a:defRPr/>
              </a:pPr>
              <a:t>21</a:t>
            </a:fld>
            <a:endParaRPr lang="zh-CN" altLang="en-US">
              <a:latin typeface="Calibri" panose="020F0502020204030204" pitchFamily="34" charset="0"/>
            </a:endParaRPr>
          </a:p>
        </p:txBody>
      </p:sp>
      <p:sp>
        <p:nvSpPr>
          <p:cNvPr id="3" name="文本框 7"/>
          <p:cNvSpPr txBox="1">
            <a:spLocks noChangeArrowheads="1"/>
          </p:cNvSpPr>
          <p:nvPr/>
        </p:nvSpPr>
        <p:spPr bwMode="auto">
          <a:xfrm>
            <a:off x="457199" y="155972"/>
            <a:ext cx="489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fontAlgn="base">
              <a:spcBef>
                <a:spcPct val="0"/>
              </a:spcBef>
              <a:spcAft>
                <a:spcPct val="0"/>
              </a:spcAft>
              <a:tabLst>
                <a:tab pos="870109" algn="l"/>
              </a:tabLst>
            </a:pPr>
            <a:r>
              <a:rPr lang="zh-CN" altLang="en-US" b="1" dirty="0">
                <a:solidFill>
                  <a:srgbClr val="404040"/>
                </a:solidFill>
                <a:latin typeface="微软雅黑" panose="020B0503020204020204" pitchFamily="34" charset="-122"/>
                <a:ea typeface="微软雅黑" panose="020B0503020204020204" pitchFamily="34" charset="-122"/>
              </a:rPr>
              <a:t>爱心保</a:t>
            </a:r>
            <a:r>
              <a:rPr lang="en-US" altLang="zh-CN" b="1" dirty="0">
                <a:solidFill>
                  <a:srgbClr val="404040"/>
                </a:solidFill>
                <a:latin typeface="微软雅黑" panose="020B0503020204020204" pitchFamily="34" charset="-122"/>
                <a:ea typeface="微软雅黑" panose="020B0503020204020204" pitchFamily="34" charset="-122"/>
              </a:rPr>
              <a:t>2021</a:t>
            </a:r>
            <a:r>
              <a:rPr lang="zh-CN" altLang="en-US" b="1" dirty="0">
                <a:solidFill>
                  <a:srgbClr val="404040"/>
                </a:solidFill>
                <a:latin typeface="微软雅黑" panose="020B0503020204020204" pitchFamily="34" charset="-122"/>
                <a:ea typeface="微软雅黑" panose="020B0503020204020204" pitchFamily="34" charset="-122"/>
              </a:rPr>
              <a:t>升级一览</a:t>
            </a:r>
          </a:p>
        </p:txBody>
      </p:sp>
      <p:grpSp>
        <p:nvGrpSpPr>
          <p:cNvPr id="18" name="561da485-97a0-4369-b821-32c0231f6c70">
            <a:extLst>
              <a:ext uri="{FF2B5EF4-FFF2-40B4-BE49-F238E27FC236}">
                <a16:creationId xmlns:a16="http://schemas.microsoft.com/office/drawing/2014/main" id="{A6013835-65CA-48F2-9155-182264F9BEB1}"/>
              </a:ext>
            </a:extLst>
          </p:cNvPr>
          <p:cNvGrpSpPr>
            <a:grpSpLocks noChangeAspect="1"/>
          </p:cNvGrpSpPr>
          <p:nvPr/>
        </p:nvGrpSpPr>
        <p:grpSpPr>
          <a:xfrm>
            <a:off x="998925" y="1160260"/>
            <a:ext cx="7146150" cy="1970816"/>
            <a:chOff x="1149249" y="1738942"/>
            <a:chExt cx="7380705" cy="2035504"/>
          </a:xfrm>
        </p:grpSpPr>
        <p:sp>
          <p:nvSpPr>
            <p:cNvPr id="19" name="ïšḻïďê-任意多边形: 形状 2">
              <a:extLst>
                <a:ext uri="{FF2B5EF4-FFF2-40B4-BE49-F238E27FC236}">
                  <a16:creationId xmlns:a16="http://schemas.microsoft.com/office/drawing/2014/main" id="{BFEF5D2C-6360-453B-BED5-91C6A20007E3}"/>
                </a:ext>
              </a:extLst>
            </p:cNvPr>
            <p:cNvSpPr/>
            <p:nvPr/>
          </p:nvSpPr>
          <p:spPr>
            <a:xfrm>
              <a:off x="1389380" y="1969448"/>
              <a:ext cx="7140574" cy="1574801"/>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tx1">
                  <a:lumMod val="25000"/>
                  <a:lumOff val="75000"/>
                </a:schemeClr>
              </a:solidFill>
              <a:prstDash val="dash"/>
              <a:round/>
              <a:headEnd type="none" w="med" len="med"/>
              <a:tailEnd type="none" w="med" len="med"/>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0" name="ïšḻïďê-Oval 3">
              <a:extLst>
                <a:ext uri="{FF2B5EF4-FFF2-40B4-BE49-F238E27FC236}">
                  <a16:creationId xmlns:a16="http://schemas.microsoft.com/office/drawing/2014/main" id="{56961D64-3CE5-4B89-9701-29C37D0DC80D}"/>
                </a:ext>
              </a:extLst>
            </p:cNvPr>
            <p:cNvSpPr/>
            <p:nvPr/>
          </p:nvSpPr>
          <p:spPr>
            <a:xfrm>
              <a:off x="2973717" y="3317246"/>
              <a:ext cx="457200" cy="457200"/>
            </a:xfrm>
            <a:prstGeom prst="ellipse">
              <a:avLst/>
            </a:prstGeom>
            <a:gradFill>
              <a:gsLst>
                <a:gs pos="0">
                  <a:schemeClr val="accent4"/>
                </a:gs>
                <a:gs pos="100000">
                  <a:schemeClr val="accent4">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1" name="ïšḻïďê-Oval 4">
              <a:extLst>
                <a:ext uri="{FF2B5EF4-FFF2-40B4-BE49-F238E27FC236}">
                  <a16:creationId xmlns:a16="http://schemas.microsoft.com/office/drawing/2014/main" id="{92FFD74A-5F18-4DA7-B7AD-825C71AE3CFC}"/>
                </a:ext>
              </a:extLst>
            </p:cNvPr>
            <p:cNvSpPr/>
            <p:nvPr/>
          </p:nvSpPr>
          <p:spPr>
            <a:xfrm>
              <a:off x="5087582" y="3317246"/>
              <a:ext cx="457200" cy="457200"/>
            </a:xfrm>
            <a:prstGeom prst="ellipse">
              <a:avLst/>
            </a:prstGeom>
            <a:gradFill>
              <a:gsLst>
                <a:gs pos="0">
                  <a:schemeClr val="accent4"/>
                </a:gs>
                <a:gs pos="100000">
                  <a:schemeClr val="accent4">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2" name="ïšḻïďê-Oval 5">
              <a:extLst>
                <a:ext uri="{FF2B5EF4-FFF2-40B4-BE49-F238E27FC236}">
                  <a16:creationId xmlns:a16="http://schemas.microsoft.com/office/drawing/2014/main" id="{5C5DEF91-CC14-499C-A0F5-BA559AAB1473}"/>
                </a:ext>
              </a:extLst>
            </p:cNvPr>
            <p:cNvSpPr/>
            <p:nvPr/>
          </p:nvSpPr>
          <p:spPr>
            <a:xfrm>
              <a:off x="7201446" y="3317246"/>
              <a:ext cx="457200" cy="457200"/>
            </a:xfrm>
            <a:prstGeom prst="ellipse">
              <a:avLst/>
            </a:prstGeom>
            <a:gradFill>
              <a:gsLst>
                <a:gs pos="0">
                  <a:schemeClr val="accent4"/>
                </a:gs>
                <a:gs pos="100000">
                  <a:schemeClr val="accent4">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3" name="ïšḻïďê-Oval 6">
              <a:extLst>
                <a:ext uri="{FF2B5EF4-FFF2-40B4-BE49-F238E27FC236}">
                  <a16:creationId xmlns:a16="http://schemas.microsoft.com/office/drawing/2014/main" id="{53C58EBF-B39D-408D-A6A1-A0CEADACF580}"/>
                </a:ext>
              </a:extLst>
            </p:cNvPr>
            <p:cNvSpPr/>
            <p:nvPr/>
          </p:nvSpPr>
          <p:spPr>
            <a:xfrm>
              <a:off x="2973717" y="1738942"/>
              <a:ext cx="457200" cy="457200"/>
            </a:xfrm>
            <a:prstGeom prst="ellipse">
              <a:avLst/>
            </a:prstGeom>
            <a:gradFill>
              <a:gsLst>
                <a:gs pos="0">
                  <a:schemeClr val="accent2"/>
                </a:gs>
                <a:gs pos="100000">
                  <a:schemeClr val="accent2">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4" name="ïšḻïďê-Oval 7">
              <a:extLst>
                <a:ext uri="{FF2B5EF4-FFF2-40B4-BE49-F238E27FC236}">
                  <a16:creationId xmlns:a16="http://schemas.microsoft.com/office/drawing/2014/main" id="{EAF2E32C-D27C-4AD5-9E2A-19234813C4B6}"/>
                </a:ext>
              </a:extLst>
            </p:cNvPr>
            <p:cNvSpPr/>
            <p:nvPr/>
          </p:nvSpPr>
          <p:spPr>
            <a:xfrm>
              <a:off x="1149249" y="2728851"/>
              <a:ext cx="470321" cy="470321"/>
            </a:xfrm>
            <a:prstGeom prst="ellipse">
              <a:avLst/>
            </a:prstGeom>
            <a:gradFill>
              <a:gsLst>
                <a:gs pos="0">
                  <a:schemeClr val="accent1"/>
                </a:gs>
                <a:gs pos="100000">
                  <a:schemeClr val="accent1">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5" name="ïšḻïďê-任意多边形: 形状 22">
              <a:extLst>
                <a:ext uri="{FF2B5EF4-FFF2-40B4-BE49-F238E27FC236}">
                  <a16:creationId xmlns:a16="http://schemas.microsoft.com/office/drawing/2014/main" id="{94848E01-49F2-4A9D-9BBA-EC8915A68810}"/>
                </a:ext>
              </a:extLst>
            </p:cNvPr>
            <p:cNvSpPr/>
            <p:nvPr/>
          </p:nvSpPr>
          <p:spPr>
            <a:xfrm>
              <a:off x="3084264" y="3412755"/>
              <a:ext cx="238444" cy="241424"/>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6" name="ïšḻïďê-任意多边形: 形状 23">
              <a:extLst>
                <a:ext uri="{FF2B5EF4-FFF2-40B4-BE49-F238E27FC236}">
                  <a16:creationId xmlns:a16="http://schemas.microsoft.com/office/drawing/2014/main" id="{7F6611E9-0378-4253-B8BC-3626C0C2F7C8}"/>
                </a:ext>
              </a:extLst>
            </p:cNvPr>
            <p:cNvSpPr/>
            <p:nvPr/>
          </p:nvSpPr>
          <p:spPr>
            <a:xfrm>
              <a:off x="1276983" y="2822252"/>
              <a:ext cx="209568" cy="305854"/>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7" name="ïšḻïďê-任意多边形: 形状 24">
              <a:extLst>
                <a:ext uri="{FF2B5EF4-FFF2-40B4-BE49-F238E27FC236}">
                  <a16:creationId xmlns:a16="http://schemas.microsoft.com/office/drawing/2014/main" id="{BBDAF5DB-9E3B-4840-8560-AFF853F6A917}"/>
                </a:ext>
              </a:extLst>
            </p:cNvPr>
            <p:cNvSpPr/>
            <p:nvPr/>
          </p:nvSpPr>
          <p:spPr>
            <a:xfrm>
              <a:off x="3094999" y="1828958"/>
              <a:ext cx="212954" cy="211647"/>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8" name="ïšḻïďê-任意多边形: 形状 25">
              <a:extLst>
                <a:ext uri="{FF2B5EF4-FFF2-40B4-BE49-F238E27FC236}">
                  <a16:creationId xmlns:a16="http://schemas.microsoft.com/office/drawing/2014/main" id="{B3E51308-0771-4C7E-ADF8-36371D462259}"/>
                </a:ext>
              </a:extLst>
            </p:cNvPr>
            <p:cNvSpPr/>
            <p:nvPr/>
          </p:nvSpPr>
          <p:spPr>
            <a:xfrm>
              <a:off x="5162450" y="3407728"/>
              <a:ext cx="304707" cy="231747"/>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29" name="ïšḻïďê-任意多边形: 形状 26">
              <a:extLst>
                <a:ext uri="{FF2B5EF4-FFF2-40B4-BE49-F238E27FC236}">
                  <a16:creationId xmlns:a16="http://schemas.microsoft.com/office/drawing/2014/main" id="{B3CAEFDF-B998-4B33-A717-A64C790258B2}"/>
                </a:ext>
              </a:extLst>
            </p:cNvPr>
            <p:cNvSpPr/>
            <p:nvPr/>
          </p:nvSpPr>
          <p:spPr>
            <a:xfrm>
              <a:off x="7333603" y="3404287"/>
              <a:ext cx="208927" cy="250710"/>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30" name="ïšḻïďê-Oval 27">
              <a:extLst>
                <a:ext uri="{FF2B5EF4-FFF2-40B4-BE49-F238E27FC236}">
                  <a16:creationId xmlns:a16="http://schemas.microsoft.com/office/drawing/2014/main" id="{6557A4F4-6894-4378-A404-B287FD1BBAAB}"/>
                </a:ext>
              </a:extLst>
            </p:cNvPr>
            <p:cNvSpPr/>
            <p:nvPr/>
          </p:nvSpPr>
          <p:spPr>
            <a:xfrm>
              <a:off x="5087582" y="1738942"/>
              <a:ext cx="457200" cy="457200"/>
            </a:xfrm>
            <a:prstGeom prst="ellipse">
              <a:avLst/>
            </a:prstGeom>
            <a:gradFill>
              <a:gsLst>
                <a:gs pos="0">
                  <a:schemeClr val="accent2"/>
                </a:gs>
                <a:gs pos="100000">
                  <a:schemeClr val="accent2">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31" name="ïšḻïďê-Oval 28">
              <a:extLst>
                <a:ext uri="{FF2B5EF4-FFF2-40B4-BE49-F238E27FC236}">
                  <a16:creationId xmlns:a16="http://schemas.microsoft.com/office/drawing/2014/main" id="{58767923-571E-4D2D-808A-7CD7B827A72B}"/>
                </a:ext>
              </a:extLst>
            </p:cNvPr>
            <p:cNvSpPr/>
            <p:nvPr/>
          </p:nvSpPr>
          <p:spPr>
            <a:xfrm>
              <a:off x="7201446" y="1738942"/>
              <a:ext cx="457200" cy="457200"/>
            </a:xfrm>
            <a:prstGeom prst="ellipse">
              <a:avLst/>
            </a:prstGeom>
            <a:gradFill>
              <a:gsLst>
                <a:gs pos="0">
                  <a:schemeClr val="accent2"/>
                </a:gs>
                <a:gs pos="100000">
                  <a:schemeClr val="accent2">
                    <a:lumMod val="60000"/>
                    <a:lumOff val="40000"/>
                  </a:schemeClr>
                </a:gs>
              </a:gsLst>
              <a:lin ang="5400000" scaled="0"/>
            </a:gra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32" name="ïšḻïďê-任意多边形: 形状 29">
              <a:extLst>
                <a:ext uri="{FF2B5EF4-FFF2-40B4-BE49-F238E27FC236}">
                  <a16:creationId xmlns:a16="http://schemas.microsoft.com/office/drawing/2014/main" id="{5B48A8DD-E708-465C-963E-6088C83EDF40}"/>
                </a:ext>
              </a:extLst>
            </p:cNvPr>
            <p:cNvSpPr/>
            <p:nvPr/>
          </p:nvSpPr>
          <p:spPr>
            <a:xfrm>
              <a:off x="5187323" y="1838488"/>
              <a:ext cx="244136" cy="244133"/>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sp>
          <p:nvSpPr>
            <p:cNvPr id="33" name="ïšḻïďê-任意多边形: 形状 30">
              <a:extLst>
                <a:ext uri="{FF2B5EF4-FFF2-40B4-BE49-F238E27FC236}">
                  <a16:creationId xmlns:a16="http://schemas.microsoft.com/office/drawing/2014/main" id="{45AD1117-1C96-4367-A8E6-5469FF3F5ABB}"/>
                </a:ext>
              </a:extLst>
            </p:cNvPr>
            <p:cNvSpPr/>
            <p:nvPr/>
          </p:nvSpPr>
          <p:spPr>
            <a:xfrm>
              <a:off x="7317632" y="1850390"/>
              <a:ext cx="224357" cy="225741"/>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rgbClr val="FBFBFB"/>
            </a:solidFill>
            <a:ln>
              <a:noFill/>
            </a:ln>
          </p:spPr>
          <p:txBody>
            <a:bodyPr anchor="ctr"/>
            <a:lstStyle/>
            <a:p>
              <a:pPr algn="ctr" defTabSz="685800" eaLnBrk="0" fontAlgn="base" hangingPunct="0">
                <a:spcBef>
                  <a:spcPct val="0"/>
                </a:spcBef>
                <a:spcAft>
                  <a:spcPct val="0"/>
                </a:spcAft>
              </a:pPr>
              <a:endParaRPr sz="1350">
                <a:solidFill>
                  <a:srgbClr val="000000"/>
                </a:solidFill>
                <a:latin typeface="字魂36号-正文宋楷" panose="02000000000000000000" pitchFamily="2" charset="-122"/>
                <a:ea typeface="字魂36号-正文宋楷" panose="02000000000000000000" pitchFamily="2" charset="-122"/>
              </a:endParaRPr>
            </a:p>
          </p:txBody>
        </p:sp>
      </p:grpSp>
      <p:sp>
        <p:nvSpPr>
          <p:cNvPr id="41" name="圆角矩形 21">
            <a:extLst>
              <a:ext uri="{FF2B5EF4-FFF2-40B4-BE49-F238E27FC236}">
                <a16:creationId xmlns:a16="http://schemas.microsoft.com/office/drawing/2014/main" id="{B82B5C68-CD7E-4A9A-AA54-5CB9A4662C55}"/>
              </a:ext>
            </a:extLst>
          </p:cNvPr>
          <p:cNvSpPr/>
          <p:nvPr/>
        </p:nvSpPr>
        <p:spPr>
          <a:xfrm rot="21584570">
            <a:off x="507406" y="2669055"/>
            <a:ext cx="1374422"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42" name="组合 41">
            <a:extLst>
              <a:ext uri="{FF2B5EF4-FFF2-40B4-BE49-F238E27FC236}">
                <a16:creationId xmlns:a16="http://schemas.microsoft.com/office/drawing/2014/main" id="{CA40CA0E-9FCC-4037-B824-8DFF04348E5C}"/>
              </a:ext>
            </a:extLst>
          </p:cNvPr>
          <p:cNvGrpSpPr/>
          <p:nvPr/>
        </p:nvGrpSpPr>
        <p:grpSpPr>
          <a:xfrm>
            <a:off x="478894" y="2704311"/>
            <a:ext cx="1435991" cy="630905"/>
            <a:chOff x="1908464" y="2277249"/>
            <a:chExt cx="2537291" cy="1121607"/>
          </a:xfrm>
        </p:grpSpPr>
        <p:sp>
          <p:nvSpPr>
            <p:cNvPr id="43" name="文本框 42">
              <a:extLst>
                <a:ext uri="{FF2B5EF4-FFF2-40B4-BE49-F238E27FC236}">
                  <a16:creationId xmlns:a16="http://schemas.microsoft.com/office/drawing/2014/main" id="{F8F57468-E0C1-4324-BAA5-6D25868965B4}"/>
                </a:ext>
              </a:extLst>
            </p:cNvPr>
            <p:cNvSpPr txBox="1"/>
            <p:nvPr/>
          </p:nvSpPr>
          <p:spPr>
            <a:xfrm>
              <a:off x="1908464" y="2277249"/>
              <a:ext cx="2537291" cy="533478"/>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质子重离子医疗</a:t>
              </a:r>
            </a:p>
          </p:txBody>
        </p:sp>
        <p:sp>
          <p:nvSpPr>
            <p:cNvPr id="44" name="文本框 43">
              <a:extLst>
                <a:ext uri="{FF2B5EF4-FFF2-40B4-BE49-F238E27FC236}">
                  <a16:creationId xmlns:a16="http://schemas.microsoft.com/office/drawing/2014/main" id="{E924B77A-EE64-4F44-8D89-9D8561C1346B}"/>
                </a:ext>
              </a:extLst>
            </p:cNvPr>
            <p:cNvSpPr txBox="1"/>
            <p:nvPr/>
          </p:nvSpPr>
          <p:spPr>
            <a:xfrm>
              <a:off x="2112846" y="2784672"/>
              <a:ext cx="2277100" cy="614184"/>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加入质子重离子医疗报销</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每年最高报销</a:t>
              </a:r>
              <a:r>
                <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100</a:t>
              </a: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万</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
        <p:nvSpPr>
          <p:cNvPr id="45" name="圆角矩形 21">
            <a:extLst>
              <a:ext uri="{FF2B5EF4-FFF2-40B4-BE49-F238E27FC236}">
                <a16:creationId xmlns:a16="http://schemas.microsoft.com/office/drawing/2014/main" id="{A1436569-80DB-483F-9252-A539D58F29B7}"/>
              </a:ext>
            </a:extLst>
          </p:cNvPr>
          <p:cNvSpPr/>
          <p:nvPr/>
        </p:nvSpPr>
        <p:spPr>
          <a:xfrm rot="21584570">
            <a:off x="2389772" y="1693969"/>
            <a:ext cx="1205803"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46" name="组合 45">
            <a:extLst>
              <a:ext uri="{FF2B5EF4-FFF2-40B4-BE49-F238E27FC236}">
                <a16:creationId xmlns:a16="http://schemas.microsoft.com/office/drawing/2014/main" id="{3D201A61-75C7-416E-9FDB-93348BA3E086}"/>
              </a:ext>
            </a:extLst>
          </p:cNvPr>
          <p:cNvGrpSpPr/>
          <p:nvPr/>
        </p:nvGrpSpPr>
        <p:grpSpPr>
          <a:xfrm>
            <a:off x="2332122" y="1746459"/>
            <a:ext cx="1335760" cy="628085"/>
            <a:chOff x="2192375" y="2298867"/>
            <a:chExt cx="2286495" cy="1116594"/>
          </a:xfrm>
        </p:grpSpPr>
        <p:sp>
          <p:nvSpPr>
            <p:cNvPr id="47" name="文本框 46">
              <a:extLst>
                <a:ext uri="{FF2B5EF4-FFF2-40B4-BE49-F238E27FC236}">
                  <a16:creationId xmlns:a16="http://schemas.microsoft.com/office/drawing/2014/main" id="{36E9B21E-B4F5-45D7-A852-0D75E567C1F3}"/>
                </a:ext>
              </a:extLst>
            </p:cNvPr>
            <p:cNvSpPr txBox="1"/>
            <p:nvPr/>
          </p:nvSpPr>
          <p:spPr>
            <a:xfrm>
              <a:off x="2192375" y="2298867"/>
              <a:ext cx="2177025" cy="533478"/>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费用垫付服务</a:t>
              </a:r>
            </a:p>
          </p:txBody>
        </p:sp>
        <p:sp>
          <p:nvSpPr>
            <p:cNvPr id="48" name="文本框 47">
              <a:extLst>
                <a:ext uri="{FF2B5EF4-FFF2-40B4-BE49-F238E27FC236}">
                  <a16:creationId xmlns:a16="http://schemas.microsoft.com/office/drawing/2014/main" id="{F65AE99B-71F5-4D2B-AB6F-E61A3AD43A57}"/>
                </a:ext>
              </a:extLst>
            </p:cNvPr>
            <p:cNvSpPr txBox="1"/>
            <p:nvPr/>
          </p:nvSpPr>
          <p:spPr>
            <a:xfrm>
              <a:off x="2197445" y="2801277"/>
              <a:ext cx="2281425" cy="614184"/>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免赔额以上部分不限次垫付</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涵盖中英分支机构所在地市</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
        <p:nvSpPr>
          <p:cNvPr id="49" name="圆角矩形 21">
            <a:extLst>
              <a:ext uri="{FF2B5EF4-FFF2-40B4-BE49-F238E27FC236}">
                <a16:creationId xmlns:a16="http://schemas.microsoft.com/office/drawing/2014/main" id="{61ADE2A6-0E8C-49F5-9FC0-52A75B0F9804}"/>
              </a:ext>
            </a:extLst>
          </p:cNvPr>
          <p:cNvSpPr/>
          <p:nvPr/>
        </p:nvSpPr>
        <p:spPr>
          <a:xfrm rot="21584570">
            <a:off x="4435032" y="1699048"/>
            <a:ext cx="1204289"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50" name="组合 49">
            <a:extLst>
              <a:ext uri="{FF2B5EF4-FFF2-40B4-BE49-F238E27FC236}">
                <a16:creationId xmlns:a16="http://schemas.microsoft.com/office/drawing/2014/main" id="{286013AB-6060-493B-ABB2-6EA6D982B002}"/>
              </a:ext>
            </a:extLst>
          </p:cNvPr>
          <p:cNvGrpSpPr/>
          <p:nvPr/>
        </p:nvGrpSpPr>
        <p:grpSpPr>
          <a:xfrm>
            <a:off x="4372458" y="1724844"/>
            <a:ext cx="1319285" cy="627038"/>
            <a:chOff x="1947413" y="2259312"/>
            <a:chExt cx="2345395" cy="1114733"/>
          </a:xfrm>
        </p:grpSpPr>
        <p:sp>
          <p:nvSpPr>
            <p:cNvPr id="51" name="文本框 50">
              <a:extLst>
                <a:ext uri="{FF2B5EF4-FFF2-40B4-BE49-F238E27FC236}">
                  <a16:creationId xmlns:a16="http://schemas.microsoft.com/office/drawing/2014/main" id="{FEB80046-F0A5-4D0E-8CD5-DD2D33D4B32E}"/>
                </a:ext>
              </a:extLst>
            </p:cNvPr>
            <p:cNvSpPr txBox="1"/>
            <p:nvPr/>
          </p:nvSpPr>
          <p:spPr>
            <a:xfrm>
              <a:off x="1947413" y="2259312"/>
              <a:ext cx="2345395" cy="533478"/>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就医挂号服务</a:t>
              </a:r>
            </a:p>
          </p:txBody>
        </p:sp>
        <p:sp>
          <p:nvSpPr>
            <p:cNvPr id="52" name="文本框 51">
              <a:extLst>
                <a:ext uri="{FF2B5EF4-FFF2-40B4-BE49-F238E27FC236}">
                  <a16:creationId xmlns:a16="http://schemas.microsoft.com/office/drawing/2014/main" id="{22054A88-482F-4F0E-ADD9-1B4FF3C8C01A}"/>
                </a:ext>
              </a:extLst>
            </p:cNvPr>
            <p:cNvSpPr txBox="1"/>
            <p:nvPr/>
          </p:nvSpPr>
          <p:spPr>
            <a:xfrm>
              <a:off x="2049289" y="2759861"/>
              <a:ext cx="2187880" cy="614184"/>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对接全国各地市重点医院</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每年</a:t>
              </a:r>
              <a:r>
                <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3</a:t>
              </a: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次免费使用</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
        <p:nvSpPr>
          <p:cNvPr id="53" name="圆角矩形 21">
            <a:extLst>
              <a:ext uri="{FF2B5EF4-FFF2-40B4-BE49-F238E27FC236}">
                <a16:creationId xmlns:a16="http://schemas.microsoft.com/office/drawing/2014/main" id="{5EA83F64-324A-467E-A032-5CB494E61FB4}"/>
              </a:ext>
            </a:extLst>
          </p:cNvPr>
          <p:cNvSpPr/>
          <p:nvPr/>
        </p:nvSpPr>
        <p:spPr>
          <a:xfrm rot="21584570">
            <a:off x="6431713" y="1691361"/>
            <a:ext cx="1227737"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54" name="组合 53">
            <a:extLst>
              <a:ext uri="{FF2B5EF4-FFF2-40B4-BE49-F238E27FC236}">
                <a16:creationId xmlns:a16="http://schemas.microsoft.com/office/drawing/2014/main" id="{2843D04C-7461-4065-822E-71926BAC7E09}"/>
              </a:ext>
            </a:extLst>
          </p:cNvPr>
          <p:cNvGrpSpPr/>
          <p:nvPr/>
        </p:nvGrpSpPr>
        <p:grpSpPr>
          <a:xfrm>
            <a:off x="6366287" y="1707334"/>
            <a:ext cx="1367147" cy="619390"/>
            <a:chOff x="2046325" y="2239009"/>
            <a:chExt cx="2430484" cy="1101136"/>
          </a:xfrm>
        </p:grpSpPr>
        <p:sp>
          <p:nvSpPr>
            <p:cNvPr id="55" name="文本框 54">
              <a:extLst>
                <a:ext uri="{FF2B5EF4-FFF2-40B4-BE49-F238E27FC236}">
                  <a16:creationId xmlns:a16="http://schemas.microsoft.com/office/drawing/2014/main" id="{3CF2FB9D-2F85-443A-ACD7-2483D99F0C4F}"/>
                </a:ext>
              </a:extLst>
            </p:cNvPr>
            <p:cNvSpPr txBox="1"/>
            <p:nvPr/>
          </p:nvSpPr>
          <p:spPr>
            <a:xfrm>
              <a:off x="2046325" y="2239009"/>
              <a:ext cx="2430484" cy="533478"/>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出院交通安排</a:t>
              </a:r>
            </a:p>
          </p:txBody>
        </p:sp>
        <p:sp>
          <p:nvSpPr>
            <p:cNvPr id="56" name="文本框 55">
              <a:extLst>
                <a:ext uri="{FF2B5EF4-FFF2-40B4-BE49-F238E27FC236}">
                  <a16:creationId xmlns:a16="http://schemas.microsoft.com/office/drawing/2014/main" id="{3BEE296A-3CAC-4613-9FF0-EDE02FB88823}"/>
                </a:ext>
              </a:extLst>
            </p:cNvPr>
            <p:cNvSpPr txBox="1"/>
            <p:nvPr/>
          </p:nvSpPr>
          <p:spPr>
            <a:xfrm>
              <a:off x="2259644" y="2725961"/>
              <a:ext cx="1973762" cy="614184"/>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出院专车送到家</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包含异地住院</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
        <p:nvSpPr>
          <p:cNvPr id="57" name="圆角矩形 21">
            <a:extLst>
              <a:ext uri="{FF2B5EF4-FFF2-40B4-BE49-F238E27FC236}">
                <a16:creationId xmlns:a16="http://schemas.microsoft.com/office/drawing/2014/main" id="{85883E12-72FA-4700-97D6-C0C02EB944A4}"/>
              </a:ext>
            </a:extLst>
          </p:cNvPr>
          <p:cNvSpPr/>
          <p:nvPr/>
        </p:nvSpPr>
        <p:spPr>
          <a:xfrm rot="21584570">
            <a:off x="6446848" y="3275189"/>
            <a:ext cx="1232680"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58" name="组合 57">
            <a:extLst>
              <a:ext uri="{FF2B5EF4-FFF2-40B4-BE49-F238E27FC236}">
                <a16:creationId xmlns:a16="http://schemas.microsoft.com/office/drawing/2014/main" id="{041AB7C5-81A0-465D-8578-6C9374500AD2}"/>
              </a:ext>
            </a:extLst>
          </p:cNvPr>
          <p:cNvGrpSpPr/>
          <p:nvPr/>
        </p:nvGrpSpPr>
        <p:grpSpPr>
          <a:xfrm>
            <a:off x="6394404" y="3310641"/>
            <a:ext cx="1386966" cy="599266"/>
            <a:chOff x="2054182" y="2275123"/>
            <a:chExt cx="2465716" cy="1065362"/>
          </a:xfrm>
        </p:grpSpPr>
        <p:sp>
          <p:nvSpPr>
            <p:cNvPr id="59" name="文本框 58">
              <a:extLst>
                <a:ext uri="{FF2B5EF4-FFF2-40B4-BE49-F238E27FC236}">
                  <a16:creationId xmlns:a16="http://schemas.microsoft.com/office/drawing/2014/main" id="{1EBBABFD-6F78-43FF-BA92-F116219CBB5E}"/>
                </a:ext>
              </a:extLst>
            </p:cNvPr>
            <p:cNvSpPr txBox="1"/>
            <p:nvPr/>
          </p:nvSpPr>
          <p:spPr>
            <a:xfrm>
              <a:off x="2100130" y="2275123"/>
              <a:ext cx="2345394" cy="533479"/>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重疾绿通服务</a:t>
              </a:r>
            </a:p>
          </p:txBody>
        </p:sp>
        <p:sp>
          <p:nvSpPr>
            <p:cNvPr id="60" name="文本框 59">
              <a:extLst>
                <a:ext uri="{FF2B5EF4-FFF2-40B4-BE49-F238E27FC236}">
                  <a16:creationId xmlns:a16="http://schemas.microsoft.com/office/drawing/2014/main" id="{82A837B1-942A-4D91-88F5-D58F62AB1D75}"/>
                </a:ext>
              </a:extLst>
            </p:cNvPr>
            <p:cNvSpPr txBox="1"/>
            <p:nvPr/>
          </p:nvSpPr>
          <p:spPr>
            <a:xfrm>
              <a:off x="2054182" y="2771212"/>
              <a:ext cx="2465716" cy="569273"/>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675"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包含质子重离子医院（可共享）</a:t>
              </a:r>
              <a:endParaRPr lang="en-US" altLang="zh-CN" sz="675"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a:p>
              <a:pPr algn="ctr" defTabSz="514350" eaLnBrk="0" fontAlgn="base" hangingPunct="0">
                <a:lnSpc>
                  <a:spcPct val="114000"/>
                </a:lnSpc>
                <a:spcBef>
                  <a:spcPct val="0"/>
                </a:spcBef>
                <a:spcAft>
                  <a:spcPct val="0"/>
                </a:spcAft>
              </a:pPr>
              <a:r>
                <a:rPr lang="zh-CN" altLang="en-US" sz="675" b="1" dirty="0">
                  <a:solidFill>
                    <a:srgbClr val="000000">
                      <a:lumMod val="50000"/>
                      <a:lumOff val="50000"/>
                    </a:srgbClr>
                  </a:solidFill>
                  <a:latin typeface="字魂36号-正文宋楷" panose="02000000000000000000" pitchFamily="2" charset="-122"/>
                  <a:ea typeface="字魂36号-正文宋楷" panose="02000000000000000000" pitchFamily="2" charset="-122"/>
                </a:rPr>
                <a:t>提供</a:t>
              </a:r>
              <a:r>
                <a:rPr lang="en-US" altLang="zh-CN" sz="675" b="1" dirty="0">
                  <a:solidFill>
                    <a:srgbClr val="000000">
                      <a:lumMod val="50000"/>
                      <a:lumOff val="50000"/>
                    </a:srgbClr>
                  </a:solidFill>
                  <a:latin typeface="字魂36号-正文宋楷" panose="02000000000000000000" pitchFamily="2" charset="-122"/>
                  <a:ea typeface="字魂36号-正文宋楷" panose="02000000000000000000" pitchFamily="2" charset="-122"/>
                </a:rPr>
                <a:t>MDT</a:t>
              </a:r>
              <a:r>
                <a:rPr lang="zh-CN" altLang="en-US" sz="675" b="1" dirty="0">
                  <a:solidFill>
                    <a:srgbClr val="000000">
                      <a:lumMod val="50000"/>
                      <a:lumOff val="50000"/>
                    </a:srgbClr>
                  </a:solidFill>
                  <a:latin typeface="字魂36号-正文宋楷" panose="02000000000000000000" pitchFamily="2" charset="-122"/>
                  <a:ea typeface="字魂36号-正文宋楷" panose="02000000000000000000" pitchFamily="2" charset="-122"/>
                </a:rPr>
                <a:t>专家诊疗意见</a:t>
              </a:r>
              <a:endParaRPr lang="en-US" altLang="zh-CN" sz="675"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
        <p:nvSpPr>
          <p:cNvPr id="61" name="圆角矩形 21">
            <a:extLst>
              <a:ext uri="{FF2B5EF4-FFF2-40B4-BE49-F238E27FC236}">
                <a16:creationId xmlns:a16="http://schemas.microsoft.com/office/drawing/2014/main" id="{70B35DEE-C30E-4EB9-8F13-5B7339A5A9C0}"/>
              </a:ext>
            </a:extLst>
          </p:cNvPr>
          <p:cNvSpPr/>
          <p:nvPr/>
        </p:nvSpPr>
        <p:spPr>
          <a:xfrm rot="21584570">
            <a:off x="4410794" y="3276964"/>
            <a:ext cx="1232680"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62" name="组合 61">
            <a:extLst>
              <a:ext uri="{FF2B5EF4-FFF2-40B4-BE49-F238E27FC236}">
                <a16:creationId xmlns:a16="http://schemas.microsoft.com/office/drawing/2014/main" id="{CC2BE7FC-FA16-458E-BF91-2AA12C775AB6}"/>
              </a:ext>
            </a:extLst>
          </p:cNvPr>
          <p:cNvGrpSpPr/>
          <p:nvPr/>
        </p:nvGrpSpPr>
        <p:grpSpPr>
          <a:xfrm>
            <a:off x="4367218" y="3312135"/>
            <a:ext cx="1319285" cy="634395"/>
            <a:chOff x="2069946" y="2274613"/>
            <a:chExt cx="2345395" cy="1127810"/>
          </a:xfrm>
        </p:grpSpPr>
        <p:sp>
          <p:nvSpPr>
            <p:cNvPr id="63" name="文本框 62">
              <a:extLst>
                <a:ext uri="{FF2B5EF4-FFF2-40B4-BE49-F238E27FC236}">
                  <a16:creationId xmlns:a16="http://schemas.microsoft.com/office/drawing/2014/main" id="{3ACF94BF-7DFB-4F1F-B270-CBCE99C086B2}"/>
                </a:ext>
              </a:extLst>
            </p:cNvPr>
            <p:cNvSpPr txBox="1"/>
            <p:nvPr/>
          </p:nvSpPr>
          <p:spPr>
            <a:xfrm>
              <a:off x="2069946" y="2274613"/>
              <a:ext cx="2345395" cy="533478"/>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院后护理服务</a:t>
              </a:r>
            </a:p>
          </p:txBody>
        </p:sp>
        <p:sp>
          <p:nvSpPr>
            <p:cNvPr id="64" name="文本框 63">
              <a:extLst>
                <a:ext uri="{FF2B5EF4-FFF2-40B4-BE49-F238E27FC236}">
                  <a16:creationId xmlns:a16="http://schemas.microsoft.com/office/drawing/2014/main" id="{119BE246-8C79-4B4C-B96D-A1B9B439CA0A}"/>
                </a:ext>
              </a:extLst>
            </p:cNvPr>
            <p:cNvSpPr txBox="1"/>
            <p:nvPr/>
          </p:nvSpPr>
          <p:spPr>
            <a:xfrm>
              <a:off x="2197838" y="2788240"/>
              <a:ext cx="2126287" cy="614183"/>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免费提供每年三次</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院后上门护理服务</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
        <p:nvSpPr>
          <p:cNvPr id="65" name="圆角矩形 21">
            <a:extLst>
              <a:ext uri="{FF2B5EF4-FFF2-40B4-BE49-F238E27FC236}">
                <a16:creationId xmlns:a16="http://schemas.microsoft.com/office/drawing/2014/main" id="{E041E634-575A-4C7A-A67E-4A371717FD31}"/>
              </a:ext>
            </a:extLst>
          </p:cNvPr>
          <p:cNvSpPr/>
          <p:nvPr/>
        </p:nvSpPr>
        <p:spPr>
          <a:xfrm rot="21584570">
            <a:off x="2396561" y="3270555"/>
            <a:ext cx="1227737" cy="659285"/>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514350" eaLnBrk="0" fontAlgn="base" hangingPunct="0">
              <a:spcBef>
                <a:spcPct val="0"/>
              </a:spcBef>
              <a:spcAft>
                <a:spcPct val="0"/>
              </a:spcAft>
            </a:pPr>
            <a:endParaRPr lang="zh-CN" altLang="en-US" sz="1125" dirty="0">
              <a:solidFill>
                <a:prstClr val="white"/>
              </a:solidFill>
              <a:latin typeface="字魂36号-正文宋楷" panose="02000000000000000000" pitchFamily="2" charset="-122"/>
              <a:ea typeface="字魂36号-正文宋楷" panose="02000000000000000000" pitchFamily="2" charset="-122"/>
              <a:cs typeface="+mn-ea"/>
              <a:sym typeface="+mn-lt"/>
            </a:endParaRPr>
          </a:p>
        </p:txBody>
      </p:sp>
      <p:grpSp>
        <p:nvGrpSpPr>
          <p:cNvPr id="66" name="组合 65">
            <a:extLst>
              <a:ext uri="{FF2B5EF4-FFF2-40B4-BE49-F238E27FC236}">
                <a16:creationId xmlns:a16="http://schemas.microsoft.com/office/drawing/2014/main" id="{DCDD3991-49E0-474F-9C22-778657A8DAC0}"/>
              </a:ext>
            </a:extLst>
          </p:cNvPr>
          <p:cNvGrpSpPr/>
          <p:nvPr/>
        </p:nvGrpSpPr>
        <p:grpSpPr>
          <a:xfrm>
            <a:off x="2326618" y="3306862"/>
            <a:ext cx="1367147" cy="523701"/>
            <a:chOff x="2038293" y="2275155"/>
            <a:chExt cx="2430484" cy="931022"/>
          </a:xfrm>
        </p:grpSpPr>
        <p:sp>
          <p:nvSpPr>
            <p:cNvPr id="67" name="文本框 66">
              <a:extLst>
                <a:ext uri="{FF2B5EF4-FFF2-40B4-BE49-F238E27FC236}">
                  <a16:creationId xmlns:a16="http://schemas.microsoft.com/office/drawing/2014/main" id="{37F5FA23-2089-4F2F-9832-F865BF32E80B}"/>
                </a:ext>
              </a:extLst>
            </p:cNvPr>
            <p:cNvSpPr txBox="1"/>
            <p:nvPr/>
          </p:nvSpPr>
          <p:spPr>
            <a:xfrm>
              <a:off x="2038293" y="2275155"/>
              <a:ext cx="2430484" cy="533478"/>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spcBef>
                  <a:spcPct val="0"/>
                </a:spcBef>
                <a:spcAft>
                  <a:spcPct val="0"/>
                </a:spcAft>
              </a:pPr>
              <a:r>
                <a:rPr lang="zh-CN" altLang="en-US" sz="1350" b="1" dirty="0">
                  <a:solidFill>
                    <a:srgbClr val="000000">
                      <a:lumMod val="75000"/>
                      <a:lumOff val="25000"/>
                    </a:srgbClr>
                  </a:solidFill>
                  <a:latin typeface="字魂36号-正文宋楷" panose="02000000000000000000" pitchFamily="2" charset="-122"/>
                  <a:ea typeface="字魂36号-正文宋楷" panose="02000000000000000000" pitchFamily="2" charset="-122"/>
                </a:rPr>
                <a:t>交通费用报销</a:t>
              </a:r>
            </a:p>
          </p:txBody>
        </p:sp>
        <p:sp>
          <p:nvSpPr>
            <p:cNvPr id="68" name="文本框 67">
              <a:extLst>
                <a:ext uri="{FF2B5EF4-FFF2-40B4-BE49-F238E27FC236}">
                  <a16:creationId xmlns:a16="http://schemas.microsoft.com/office/drawing/2014/main" id="{C2D2DE24-966B-41D4-9386-12C500BF810A}"/>
                </a:ext>
              </a:extLst>
            </p:cNvPr>
            <p:cNvSpPr txBox="1"/>
            <p:nvPr/>
          </p:nvSpPr>
          <p:spPr>
            <a:xfrm>
              <a:off x="2266652" y="2825902"/>
              <a:ext cx="1973762" cy="380275"/>
            </a:xfrm>
            <a:prstGeom prst="rect">
              <a:avLst/>
            </a:prstGeom>
            <a:noFill/>
          </p:spPr>
          <p:txBody>
            <a:bodyPr wrap="square" rtlCol="0">
              <a:spAutoFit/>
              <a:scene3d>
                <a:camera prst="orthographicFront"/>
                <a:lightRig rig="threePt" dir="t"/>
              </a:scene3d>
              <a:sp3d contourW="12700"/>
            </a:bodyPr>
            <a:lstStyle/>
            <a:p>
              <a:pPr algn="ctr" defTabSz="514350" eaLnBrk="0" fontAlgn="base" hangingPunct="0">
                <a:lnSpc>
                  <a:spcPct val="114000"/>
                </a:lnSpc>
                <a:spcBef>
                  <a:spcPct val="0"/>
                </a:spcBef>
                <a:spcAft>
                  <a:spcPct val="0"/>
                </a:spcAft>
              </a:pP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医院</a:t>
              </a:r>
              <a:r>
                <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a:t>
              </a:r>
              <a:r>
                <a:rPr lang="zh-CN" altLang="en-US" sz="750" b="1" dirty="0">
                  <a:solidFill>
                    <a:srgbClr val="000000">
                      <a:lumMod val="50000"/>
                      <a:lumOff val="50000"/>
                    </a:srgbClr>
                  </a:solidFill>
                  <a:latin typeface="字魂36号-正文宋楷" panose="02000000000000000000" pitchFamily="2" charset="-122"/>
                  <a:ea typeface="字魂36号-正文宋楷" panose="02000000000000000000" pitchFamily="2" charset="-122"/>
                </a:rPr>
                <a:t>家交通费用报销</a:t>
              </a:r>
              <a:endParaRPr lang="en-US" altLang="zh-CN" sz="750" b="1" dirty="0">
                <a:solidFill>
                  <a:srgbClr val="000000">
                    <a:lumMod val="50000"/>
                    <a:lumOff val="50000"/>
                  </a:srgbClr>
                </a:solidFill>
                <a:latin typeface="字魂36号-正文宋楷" panose="02000000000000000000" pitchFamily="2" charset="-122"/>
                <a:ea typeface="字魂36号-正文宋楷" panose="02000000000000000000" pitchFamily="2" charset="-122"/>
              </a:endParaRPr>
            </a:p>
          </p:txBody>
        </p:sp>
      </p:grpSp>
    </p:spTree>
    <p:extLst>
      <p:ext uri="{BB962C8B-B14F-4D97-AF65-F5344CB8AC3E}">
        <p14:creationId xmlns:p14="http://schemas.microsoft.com/office/powerpoint/2010/main" val="6273414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1000"/>
                                        <p:tgtEl>
                                          <p:spTgt spid="58"/>
                                        </p:tgtEl>
                                      </p:cBhvr>
                                    </p:animEffect>
                                    <p:anim calcmode="lin" valueType="num">
                                      <p:cBhvr>
                                        <p:cTn id="34" dur="1000" fill="hold"/>
                                        <p:tgtEl>
                                          <p:spTgt spid="58"/>
                                        </p:tgtEl>
                                        <p:attrNameLst>
                                          <p:attrName>ppt_x</p:attrName>
                                        </p:attrNameLst>
                                      </p:cBhvr>
                                      <p:tavLst>
                                        <p:tav tm="0">
                                          <p:val>
                                            <p:strVal val="#ppt_x"/>
                                          </p:val>
                                        </p:tav>
                                        <p:tav tm="100000">
                                          <p:val>
                                            <p:strVal val="#ppt_x"/>
                                          </p:val>
                                        </p:tav>
                                      </p:tavLst>
                                    </p:anim>
                                    <p:anim calcmode="lin" valueType="num">
                                      <p:cBhvr>
                                        <p:cTn id="35" dur="1000" fill="hold"/>
                                        <p:tgtEl>
                                          <p:spTgt spid="5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1000"/>
                                        <p:tgtEl>
                                          <p:spTgt spid="62"/>
                                        </p:tgtEl>
                                      </p:cBhvr>
                                    </p:animEffect>
                                    <p:anim calcmode="lin" valueType="num">
                                      <p:cBhvr>
                                        <p:cTn id="39" dur="1000" fill="hold"/>
                                        <p:tgtEl>
                                          <p:spTgt spid="62"/>
                                        </p:tgtEl>
                                        <p:attrNameLst>
                                          <p:attrName>ppt_x</p:attrName>
                                        </p:attrNameLst>
                                      </p:cBhvr>
                                      <p:tavLst>
                                        <p:tav tm="0">
                                          <p:val>
                                            <p:strVal val="#ppt_x"/>
                                          </p:val>
                                        </p:tav>
                                        <p:tav tm="100000">
                                          <p:val>
                                            <p:strVal val="#ppt_x"/>
                                          </p:val>
                                        </p:tav>
                                      </p:tavLst>
                                    </p:anim>
                                    <p:anim calcmode="lin" valueType="num">
                                      <p:cBhvr>
                                        <p:cTn id="40" dur="1000" fill="hold"/>
                                        <p:tgtEl>
                                          <p:spTgt spid="6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CB8B84-C85D-408A-AFF4-7C66A9DF73FC}"/>
              </a:ext>
            </a:extLst>
          </p:cNvPr>
          <p:cNvSpPr txBox="1">
            <a:spLocks noChangeArrowheads="1"/>
          </p:cNvSpPr>
          <p:nvPr/>
        </p:nvSpPr>
        <p:spPr bwMode="auto">
          <a:xfrm>
            <a:off x="611560" y="123478"/>
            <a:ext cx="5328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dirty="0">
                <a:solidFill>
                  <a:srgbClr val="FF0000"/>
                </a:solidFill>
                <a:latin typeface="微软雅黑" pitchFamily="34" charset="-122"/>
                <a:ea typeface="微软雅黑" pitchFamily="34" charset="-122"/>
                <a:cs typeface="+mn-ea"/>
              </a:rPr>
              <a:t>案例演示</a:t>
            </a:r>
          </a:p>
        </p:txBody>
      </p:sp>
      <p:grpSp>
        <p:nvGrpSpPr>
          <p:cNvPr id="3" name="组合 2">
            <a:extLst>
              <a:ext uri="{FF2B5EF4-FFF2-40B4-BE49-F238E27FC236}">
                <a16:creationId xmlns:a16="http://schemas.microsoft.com/office/drawing/2014/main" id="{2C851729-D2A5-4E47-A6CF-5240E94D4AA9}"/>
              </a:ext>
            </a:extLst>
          </p:cNvPr>
          <p:cNvGrpSpPr/>
          <p:nvPr/>
        </p:nvGrpSpPr>
        <p:grpSpPr>
          <a:xfrm>
            <a:off x="539552" y="1111580"/>
            <a:ext cx="8179664" cy="369332"/>
            <a:chOff x="1670051" y="4938075"/>
            <a:chExt cx="8467903" cy="1272290"/>
          </a:xfrm>
        </p:grpSpPr>
        <p:sp>
          <p:nvSpPr>
            <p:cNvPr id="4" name="矩形 36">
              <a:extLst>
                <a:ext uri="{FF2B5EF4-FFF2-40B4-BE49-F238E27FC236}">
                  <a16:creationId xmlns:a16="http://schemas.microsoft.com/office/drawing/2014/main" id="{BA3AB9A8-0DED-4A43-BD73-0C85B110BECC}"/>
                </a:ext>
              </a:extLst>
            </p:cNvPr>
            <p:cNvSpPr>
              <a:spLocks noChangeArrowheads="1"/>
            </p:cNvSpPr>
            <p:nvPr/>
          </p:nvSpPr>
          <p:spPr bwMode="auto">
            <a:xfrm>
              <a:off x="1670051" y="4938075"/>
              <a:ext cx="7707594" cy="1272290"/>
            </a:xfrm>
            <a:prstGeom prst="rect">
              <a:avLst/>
            </a:prstGeom>
            <a:noFill/>
            <a:ln w="38100" cap="flat" cmpd="sng">
              <a:solidFill>
                <a:srgbClr val="F78009"/>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fontAlgn="base">
                <a:lnSpc>
                  <a:spcPct val="130000"/>
                </a:lnSpc>
                <a:spcBef>
                  <a:spcPts val="600"/>
                </a:spcBef>
                <a:spcAft>
                  <a:spcPts val="600"/>
                </a:spcAft>
              </a:pPr>
              <a:endParaRPr lang="zh-CN" altLang="zh-CN">
                <a:solidFill>
                  <a:srgbClr val="000000"/>
                </a:solidFill>
                <a:latin typeface="Arial" pitchFamily="34" charset="0"/>
                <a:ea typeface="幼圆" pitchFamily="49" charset="-122"/>
                <a:sym typeface="Arial" pitchFamily="34" charset="0"/>
              </a:endParaRPr>
            </a:p>
          </p:txBody>
        </p:sp>
        <p:sp>
          <p:nvSpPr>
            <p:cNvPr id="5" name="矩形 37">
              <a:extLst>
                <a:ext uri="{FF2B5EF4-FFF2-40B4-BE49-F238E27FC236}">
                  <a16:creationId xmlns:a16="http://schemas.microsoft.com/office/drawing/2014/main" id="{2D47B94A-58C6-4062-957E-2D3B65438F95}"/>
                </a:ext>
              </a:extLst>
            </p:cNvPr>
            <p:cNvSpPr>
              <a:spLocks noChangeArrowheads="1"/>
            </p:cNvSpPr>
            <p:nvPr/>
          </p:nvSpPr>
          <p:spPr bwMode="auto">
            <a:xfrm>
              <a:off x="1688362" y="4950139"/>
              <a:ext cx="8449592" cy="115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fontAlgn="base" hangingPunct="0">
                <a:lnSpc>
                  <a:spcPct val="150000"/>
                </a:lnSpc>
                <a:spcBef>
                  <a:spcPct val="0"/>
                </a:spcBef>
                <a:spcAft>
                  <a:spcPct val="0"/>
                </a:spcAft>
              </a:pPr>
              <a:r>
                <a:rPr lang="en-US" altLang="zh-CN" sz="1200" b="1" dirty="0">
                  <a:solidFill>
                    <a:srgbClr val="000000">
                      <a:lumMod val="95000"/>
                      <a:lumOff val="5000"/>
                    </a:srgbClr>
                  </a:solidFill>
                  <a:latin typeface="微软雅黑" panose="020B0503020204020204" pitchFamily="34" charset="-122"/>
                  <a:ea typeface="微软雅黑" panose="020B0503020204020204" pitchFamily="34" charset="-122"/>
                </a:rPr>
                <a:t>30</a:t>
              </a:r>
              <a:r>
                <a:rPr lang="zh-CN" altLang="en-US" sz="1200" b="1" dirty="0">
                  <a:solidFill>
                    <a:srgbClr val="000000">
                      <a:lumMod val="95000"/>
                      <a:lumOff val="5000"/>
                    </a:srgbClr>
                  </a:solidFill>
                  <a:latin typeface="微软雅黑" panose="020B0503020204020204" pitchFamily="34" charset="-122"/>
                  <a:ea typeface="微软雅黑" panose="020B0503020204020204" pitchFamily="34" charset="-122"/>
                </a:rPr>
                <a:t>岁王先生，重视家人的健康综合保障和生活品质，为</a:t>
              </a:r>
              <a:r>
                <a:rPr lang="en-US" altLang="zh-CN" sz="1200" b="1" dirty="0">
                  <a:solidFill>
                    <a:srgbClr val="000000">
                      <a:lumMod val="95000"/>
                      <a:lumOff val="5000"/>
                    </a:srgbClr>
                  </a:solidFill>
                  <a:latin typeface="微软雅黑" panose="020B0503020204020204" pitchFamily="34" charset="-122"/>
                  <a:ea typeface="微软雅黑" panose="020B0503020204020204" pitchFamily="34" charset="-122"/>
                </a:rPr>
                <a:t>0</a:t>
              </a:r>
              <a:r>
                <a:rPr lang="zh-CN" altLang="en-US" sz="1200" b="1" dirty="0">
                  <a:solidFill>
                    <a:srgbClr val="000000">
                      <a:lumMod val="95000"/>
                      <a:lumOff val="5000"/>
                    </a:srgbClr>
                  </a:solidFill>
                  <a:latin typeface="微软雅黑" panose="020B0503020204020204" pitchFamily="34" charset="-122"/>
                  <a:ea typeface="微软雅黑" panose="020B0503020204020204" pitchFamily="34" charset="-122"/>
                </a:rPr>
                <a:t>岁男宝宝选择了</a:t>
              </a:r>
              <a:r>
                <a:rPr lang="en-US" altLang="zh-CN" sz="1200" b="1" dirty="0">
                  <a:solidFill>
                    <a:srgbClr val="000000">
                      <a:lumMod val="95000"/>
                      <a:lumOff val="5000"/>
                    </a:srgbClr>
                  </a:solidFill>
                  <a:latin typeface="微软雅黑" panose="020B0503020204020204" pitchFamily="34" charset="-122"/>
                  <a:ea typeface="微软雅黑" panose="020B0503020204020204" pitchFamily="34" charset="-122"/>
                </a:rPr>
                <a:t>《</a:t>
              </a:r>
              <a:r>
                <a:rPr lang="zh-CN" altLang="en-US" sz="1200" b="1" dirty="0">
                  <a:solidFill>
                    <a:srgbClr val="000000">
                      <a:lumMod val="95000"/>
                      <a:lumOff val="5000"/>
                    </a:srgbClr>
                  </a:solidFill>
                  <a:latin typeface="微软雅黑" panose="020B0503020204020204" pitchFamily="34" charset="-122"/>
                  <a:ea typeface="微软雅黑" panose="020B0503020204020204" pitchFamily="34" charset="-122"/>
                </a:rPr>
                <a:t>中英人寿爱心臻享健康保险计划</a:t>
              </a:r>
              <a:r>
                <a:rPr lang="en-US" altLang="zh-CN" sz="1200" b="1" dirty="0">
                  <a:solidFill>
                    <a:srgbClr val="000000">
                      <a:lumMod val="95000"/>
                      <a:lumOff val="5000"/>
                    </a:srgbClr>
                  </a:solidFill>
                  <a:latin typeface="微软雅黑" panose="020B0503020204020204" pitchFamily="34" charset="-122"/>
                  <a:ea typeface="微软雅黑" panose="020B0503020204020204" pitchFamily="34" charset="-122"/>
                </a:rPr>
                <a:t>》</a:t>
              </a:r>
              <a:r>
                <a:rPr lang="en-US" altLang="zh-CN" sz="1200" b="1" dirty="0">
                  <a:solidFill>
                    <a:srgbClr val="000000">
                      <a:lumMod val="95000"/>
                      <a:lumOff val="5000"/>
                    </a:srgbClr>
                  </a:solidFill>
                  <a:latin typeface="微软雅黑" panose="020B0503020204020204" pitchFamily="34" charset="-122"/>
                  <a:ea typeface="微软雅黑" panose="020B0503020204020204" pitchFamily="34" charset="-122"/>
                  <a:cs typeface="+mn-ea"/>
                  <a:sym typeface="+mn-lt"/>
                </a:rPr>
                <a:t> </a:t>
              </a:r>
              <a:endParaRPr lang="zh-CN" altLang="en-US" sz="1200" b="1" dirty="0">
                <a:solidFill>
                  <a:srgbClr val="000000">
                    <a:lumMod val="95000"/>
                    <a:lumOff val="5000"/>
                  </a:srgbClr>
                </a:solidFill>
                <a:latin typeface="微软雅黑" panose="020B0503020204020204" pitchFamily="34" charset="-122"/>
                <a:ea typeface="微软雅黑" panose="020B0503020204020204" pitchFamily="34" charset="-122"/>
              </a:endParaRPr>
            </a:p>
          </p:txBody>
        </p:sp>
      </p:grpSp>
      <p:graphicFrame>
        <p:nvGraphicFramePr>
          <p:cNvPr id="11" name="表格 10">
            <a:extLst>
              <a:ext uri="{FF2B5EF4-FFF2-40B4-BE49-F238E27FC236}">
                <a16:creationId xmlns:a16="http://schemas.microsoft.com/office/drawing/2014/main" id="{520FBE92-F46F-4FEE-B474-BB47116DB451}"/>
              </a:ext>
            </a:extLst>
          </p:cNvPr>
          <p:cNvGraphicFramePr>
            <a:graphicFrameLocks noGrp="1"/>
          </p:cNvGraphicFramePr>
          <p:nvPr>
            <p:extLst>
              <p:ext uri="{D42A27DB-BD31-4B8C-83A1-F6EECF244321}">
                <p14:modId xmlns:p14="http://schemas.microsoft.com/office/powerpoint/2010/main" val="478082424"/>
              </p:ext>
            </p:extLst>
          </p:nvPr>
        </p:nvGraphicFramePr>
        <p:xfrm>
          <a:off x="539552" y="1853229"/>
          <a:ext cx="8064896" cy="1962501"/>
        </p:xfrm>
        <a:graphic>
          <a:graphicData uri="http://schemas.openxmlformats.org/drawingml/2006/table">
            <a:tbl>
              <a:tblPr/>
              <a:tblGrid>
                <a:gridCol w="360040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415723">
                <a:tc>
                  <a:txBody>
                    <a:bodyPr/>
                    <a:lstStyle/>
                    <a:p>
                      <a:pPr algn="ctr"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险种名称</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a:txBody>
                    <a:bodyPr/>
                    <a:lstStyle/>
                    <a:p>
                      <a:pPr algn="ctr"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缴费期间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a:txBody>
                    <a:bodyPr/>
                    <a:lstStyle/>
                    <a:p>
                      <a:pPr algn="ctr"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保险期间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a:txBody>
                    <a:bodyPr/>
                    <a:lstStyle/>
                    <a:p>
                      <a:pPr algn="ctr"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基本保额</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a:txBody>
                    <a:bodyPr/>
                    <a:lstStyle/>
                    <a:p>
                      <a:pPr algn="ctr"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年缴保费</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extLst>
                  <a:ext uri="{0D108BD9-81ED-4DB2-BD59-A6C34878D82A}">
                    <a16:rowId xmlns:a16="http://schemas.microsoft.com/office/drawing/2014/main" val="10000"/>
                  </a:ext>
                </a:extLst>
              </a:tr>
              <a:tr h="288032">
                <a:tc>
                  <a:txBody>
                    <a:bodyPr/>
                    <a:lstStyle/>
                    <a:p>
                      <a:pPr algn="ctr" fontAlgn="ct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中英人寿臻享守护重大疾病保险</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19</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终身</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30</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万</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3606</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元</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615">
                <a:tc>
                  <a:txBody>
                    <a:bodyPr/>
                    <a:lstStyle/>
                    <a:p>
                      <a:pPr algn="ctr" fontAlgn="ct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中英人寿附加住院医疗保险（社保型）</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万</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862</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元</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646947"/>
                  </a:ext>
                </a:extLst>
              </a:tr>
              <a:tr h="275230">
                <a:tc>
                  <a:txBody>
                    <a:bodyPr/>
                    <a:lstStyle/>
                    <a:p>
                      <a:pPr algn="ctr" fontAlgn="ct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中英人寿爱心保</a:t>
                      </a: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2021</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医疗保险</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200</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万</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962</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元</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054211"/>
                  </a:ext>
                </a:extLst>
              </a:tr>
              <a:tr h="0">
                <a:tc>
                  <a:txBody>
                    <a:bodyPr/>
                    <a:lstStyle/>
                    <a:p>
                      <a:pPr algn="ctr" fontAlgn="ct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中英人寿附加投保人保费豁免重大疾病保险</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19</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19</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年</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3606</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元</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137</a:t>
                      </a:r>
                      <a:r>
                        <a:rPr lang="zh-CN" altLang="en-US" sz="14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元</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302126"/>
                  </a:ext>
                </a:extLst>
              </a:tr>
              <a:tr h="538666">
                <a:tc>
                  <a:txBody>
                    <a:bodyPr/>
                    <a:lstStyle/>
                    <a:p>
                      <a:pPr algn="ctr" fontAlgn="ctr"/>
                      <a:r>
                        <a:rPr lang="zh-CN" altLang="en-US" sz="1600" b="1"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合计年缴保费</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1600" b="1"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　</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600" b="1"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5567</a:t>
                      </a:r>
                      <a:r>
                        <a:rPr lang="zh-CN" altLang="en-US" sz="1600" b="1"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元</a:t>
                      </a:r>
                    </a:p>
                  </a:txBody>
                  <a:tcPr marL="9063" marR="9063" marT="9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10904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47"/>
          <p:cNvSpPr>
            <a:spLocks noChangeArrowheads="1"/>
          </p:cNvSpPr>
          <p:nvPr/>
        </p:nvSpPr>
        <p:spPr bwMode="auto">
          <a:xfrm>
            <a:off x="3092472" y="2576733"/>
            <a:ext cx="2993682" cy="14216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685800">
              <a:lnSpc>
                <a:spcPct val="150000"/>
              </a:lnSpc>
              <a:spcBef>
                <a:spcPct val="0"/>
              </a:spcBef>
              <a:buNone/>
            </a:pPr>
            <a:r>
              <a:rPr lang="zh-CN" altLang="en-US" sz="1200" b="1" dirty="0">
                <a:cs typeface="+mn-ea"/>
                <a:sym typeface="+mn-lt"/>
              </a:rPr>
              <a:t>轻症</a:t>
            </a:r>
            <a:r>
              <a:rPr lang="zh-CN" altLang="en-US" sz="1200" b="1" dirty="0">
                <a:solidFill>
                  <a:srgbClr val="FF0000"/>
                </a:solidFill>
                <a:cs typeface="+mn-ea"/>
                <a:sym typeface="+mn-lt"/>
              </a:rPr>
              <a:t>不分组</a:t>
            </a:r>
            <a:r>
              <a:rPr lang="en-US" altLang="zh-CN" sz="1200" b="1" dirty="0">
                <a:cs typeface="+mn-ea"/>
                <a:sym typeface="+mn-lt"/>
              </a:rPr>
              <a:t>3</a:t>
            </a:r>
            <a:r>
              <a:rPr lang="zh-CN" altLang="en-US" sz="1200" b="1" dirty="0">
                <a:cs typeface="+mn-ea"/>
                <a:sym typeface="+mn-lt"/>
              </a:rPr>
              <a:t>次赔付</a:t>
            </a:r>
            <a:r>
              <a:rPr lang="en-US" altLang="zh-CN" sz="1200" b="1" dirty="0">
                <a:solidFill>
                  <a:srgbClr val="FF0000"/>
                </a:solidFill>
                <a:cs typeface="+mn-ea"/>
                <a:sym typeface="+mn-lt"/>
              </a:rPr>
              <a:t>6</a:t>
            </a:r>
            <a:r>
              <a:rPr lang="zh-CN" altLang="en-US" sz="1200" b="1" dirty="0">
                <a:solidFill>
                  <a:srgbClr val="FF0000"/>
                </a:solidFill>
                <a:cs typeface="+mn-ea"/>
                <a:sym typeface="+mn-lt"/>
              </a:rPr>
              <a:t>万</a:t>
            </a:r>
            <a:r>
              <a:rPr lang="en-US" altLang="zh-CN" sz="1200" b="1" dirty="0">
                <a:solidFill>
                  <a:srgbClr val="FF0000"/>
                </a:solidFill>
                <a:cs typeface="+mn-ea"/>
                <a:sym typeface="+mn-lt"/>
              </a:rPr>
              <a:t>/</a:t>
            </a:r>
            <a:r>
              <a:rPr lang="zh-CN" altLang="en-US" sz="1200" b="1" dirty="0">
                <a:solidFill>
                  <a:srgbClr val="FF0000"/>
                </a:solidFill>
                <a:cs typeface="+mn-ea"/>
                <a:sym typeface="+mn-lt"/>
              </a:rPr>
              <a:t>次</a:t>
            </a:r>
            <a:endParaRPr lang="en-US" altLang="zh-CN" sz="1200" b="1" dirty="0">
              <a:solidFill>
                <a:srgbClr val="FF0000"/>
              </a:solidFill>
              <a:cs typeface="+mn-ea"/>
              <a:sym typeface="+mn-lt"/>
            </a:endParaRPr>
          </a:p>
          <a:p>
            <a:pPr defTabSz="685800">
              <a:lnSpc>
                <a:spcPct val="150000"/>
              </a:lnSpc>
              <a:spcBef>
                <a:spcPct val="0"/>
              </a:spcBef>
              <a:buNone/>
            </a:pPr>
            <a:r>
              <a:rPr lang="zh-CN" altLang="en-US" sz="1200" b="1" dirty="0">
                <a:cs typeface="+mn-ea"/>
                <a:sym typeface="+mn-lt"/>
              </a:rPr>
              <a:t>中症</a:t>
            </a:r>
            <a:r>
              <a:rPr lang="zh-CN" altLang="en-US" sz="1200" b="1" dirty="0">
                <a:solidFill>
                  <a:srgbClr val="FF0000"/>
                </a:solidFill>
                <a:cs typeface="+mn-ea"/>
                <a:sym typeface="+mn-lt"/>
              </a:rPr>
              <a:t>不分组</a:t>
            </a:r>
            <a:r>
              <a:rPr lang="en-US" altLang="zh-CN" sz="1200" b="1" dirty="0">
                <a:cs typeface="+mn-ea"/>
                <a:sym typeface="+mn-lt"/>
              </a:rPr>
              <a:t>2</a:t>
            </a:r>
            <a:r>
              <a:rPr lang="zh-CN" altLang="en-US" sz="1200" b="1" dirty="0">
                <a:cs typeface="+mn-ea"/>
                <a:sym typeface="+mn-lt"/>
              </a:rPr>
              <a:t>次赔付</a:t>
            </a:r>
            <a:r>
              <a:rPr lang="en-US" altLang="zh-CN" sz="1200" b="1" dirty="0">
                <a:solidFill>
                  <a:srgbClr val="FF0000"/>
                </a:solidFill>
                <a:cs typeface="+mn-ea"/>
                <a:sym typeface="+mn-lt"/>
              </a:rPr>
              <a:t>15</a:t>
            </a:r>
            <a:r>
              <a:rPr lang="zh-CN" altLang="en-US" sz="1200" b="1" dirty="0">
                <a:solidFill>
                  <a:srgbClr val="FF0000"/>
                </a:solidFill>
                <a:cs typeface="+mn-ea"/>
                <a:sym typeface="+mn-lt"/>
              </a:rPr>
              <a:t>万</a:t>
            </a:r>
            <a:r>
              <a:rPr lang="en-US" altLang="zh-CN" sz="1200" b="1" dirty="0">
                <a:solidFill>
                  <a:srgbClr val="FF0000"/>
                </a:solidFill>
                <a:cs typeface="+mn-ea"/>
                <a:sym typeface="+mn-lt"/>
              </a:rPr>
              <a:t>/</a:t>
            </a:r>
            <a:r>
              <a:rPr lang="zh-CN" altLang="en-US" sz="1200" b="1" dirty="0">
                <a:solidFill>
                  <a:srgbClr val="FF0000"/>
                </a:solidFill>
                <a:cs typeface="+mn-ea"/>
                <a:sym typeface="+mn-lt"/>
              </a:rPr>
              <a:t>次</a:t>
            </a:r>
            <a:endParaRPr lang="en-US" altLang="zh-CN" sz="1200" b="1" dirty="0">
              <a:solidFill>
                <a:srgbClr val="FF0000"/>
              </a:solidFill>
              <a:cs typeface="+mn-ea"/>
              <a:sym typeface="+mn-lt"/>
            </a:endParaRPr>
          </a:p>
          <a:p>
            <a:pPr defTabSz="685800">
              <a:lnSpc>
                <a:spcPct val="150000"/>
              </a:lnSpc>
              <a:spcBef>
                <a:spcPct val="0"/>
              </a:spcBef>
              <a:buNone/>
            </a:pPr>
            <a:r>
              <a:rPr lang="zh-CN" altLang="en-US" sz="1200" b="1" dirty="0">
                <a:cs typeface="+mn-ea"/>
                <a:sym typeface="+mn-lt"/>
              </a:rPr>
              <a:t>重大疾病</a:t>
            </a:r>
            <a:r>
              <a:rPr lang="zh-CN" altLang="en-US" sz="1200" b="1" dirty="0">
                <a:solidFill>
                  <a:srgbClr val="FF0000"/>
                </a:solidFill>
                <a:cs typeface="+mn-ea"/>
                <a:sym typeface="+mn-lt"/>
              </a:rPr>
              <a:t>不分组</a:t>
            </a:r>
            <a:r>
              <a:rPr lang="en-US" altLang="zh-CN" sz="1200" b="1" dirty="0">
                <a:solidFill>
                  <a:srgbClr val="FF0000"/>
                </a:solidFill>
                <a:cs typeface="+mn-ea"/>
                <a:sym typeface="+mn-lt"/>
              </a:rPr>
              <a:t>2</a:t>
            </a:r>
            <a:r>
              <a:rPr lang="zh-CN" altLang="en-US" sz="1200" b="1" dirty="0">
                <a:solidFill>
                  <a:srgbClr val="FF0000"/>
                </a:solidFill>
                <a:cs typeface="+mn-ea"/>
                <a:sym typeface="+mn-lt"/>
              </a:rPr>
              <a:t>次</a:t>
            </a:r>
            <a:r>
              <a:rPr lang="zh-CN" altLang="en-US" sz="1200" b="1" dirty="0">
                <a:cs typeface="+mn-ea"/>
                <a:sym typeface="+mn-lt"/>
              </a:rPr>
              <a:t>赔付</a:t>
            </a:r>
            <a:r>
              <a:rPr lang="en-US" altLang="zh-CN" sz="1200" b="1" dirty="0">
                <a:solidFill>
                  <a:srgbClr val="FF0000"/>
                </a:solidFill>
                <a:cs typeface="+mn-ea"/>
                <a:sym typeface="+mn-lt"/>
              </a:rPr>
              <a:t>30</a:t>
            </a:r>
            <a:r>
              <a:rPr lang="zh-CN" altLang="en-US" sz="1200" b="1" dirty="0">
                <a:solidFill>
                  <a:srgbClr val="FF0000"/>
                </a:solidFill>
                <a:cs typeface="+mn-ea"/>
                <a:sym typeface="+mn-lt"/>
              </a:rPr>
              <a:t>万</a:t>
            </a:r>
            <a:r>
              <a:rPr lang="en-US" altLang="zh-CN" sz="1200" b="1" dirty="0">
                <a:solidFill>
                  <a:srgbClr val="FF0000"/>
                </a:solidFill>
                <a:cs typeface="+mn-ea"/>
                <a:sym typeface="+mn-lt"/>
              </a:rPr>
              <a:t>/</a:t>
            </a:r>
            <a:r>
              <a:rPr lang="zh-CN" altLang="en-US" sz="1200" b="1" dirty="0">
                <a:solidFill>
                  <a:srgbClr val="FF0000"/>
                </a:solidFill>
                <a:cs typeface="+mn-ea"/>
                <a:sym typeface="+mn-lt"/>
              </a:rPr>
              <a:t>次</a:t>
            </a:r>
            <a:endParaRPr lang="en-US" altLang="zh-CN" sz="1200" b="1" dirty="0">
              <a:solidFill>
                <a:srgbClr val="FF0000"/>
              </a:solidFill>
              <a:cs typeface="+mn-ea"/>
              <a:sym typeface="+mn-lt"/>
            </a:endParaRPr>
          </a:p>
          <a:p>
            <a:pPr defTabSz="685800">
              <a:lnSpc>
                <a:spcPct val="150000"/>
              </a:lnSpc>
              <a:spcBef>
                <a:spcPct val="0"/>
              </a:spcBef>
              <a:buNone/>
            </a:pPr>
            <a:r>
              <a:rPr lang="zh-CN" altLang="en-US" sz="1200" b="1" dirty="0">
                <a:solidFill>
                  <a:srgbClr val="FF0000"/>
                </a:solidFill>
                <a:cs typeface="+mn-ea"/>
                <a:sym typeface="+mn-lt"/>
              </a:rPr>
              <a:t>少儿特定重疾额外赔付</a:t>
            </a:r>
            <a:r>
              <a:rPr lang="en-US" altLang="zh-CN" sz="1200" b="1" dirty="0">
                <a:solidFill>
                  <a:srgbClr val="FF0000"/>
                </a:solidFill>
                <a:cs typeface="+mn-ea"/>
                <a:sym typeface="+mn-lt"/>
              </a:rPr>
              <a:t>30</a:t>
            </a:r>
            <a:r>
              <a:rPr lang="zh-CN" altLang="en-US" sz="1200" b="1" dirty="0">
                <a:solidFill>
                  <a:srgbClr val="FF0000"/>
                </a:solidFill>
                <a:cs typeface="+mn-ea"/>
                <a:sym typeface="+mn-lt"/>
              </a:rPr>
              <a:t>万</a:t>
            </a:r>
            <a:endParaRPr lang="en-US" altLang="zh-CN" sz="1200" b="1" dirty="0">
              <a:cs typeface="+mn-ea"/>
              <a:sym typeface="+mn-lt"/>
            </a:endParaRPr>
          </a:p>
          <a:p>
            <a:pPr defTabSz="685800">
              <a:lnSpc>
                <a:spcPct val="150000"/>
              </a:lnSpc>
              <a:spcBef>
                <a:spcPct val="0"/>
              </a:spcBef>
              <a:buNone/>
            </a:pPr>
            <a:r>
              <a:rPr lang="zh-CN" altLang="en-US" sz="1200" b="1" dirty="0">
                <a:cs typeface="+mn-ea"/>
                <a:sym typeface="+mn-lt"/>
              </a:rPr>
              <a:t>成年后身故保障</a:t>
            </a:r>
            <a:r>
              <a:rPr lang="en-US" altLang="zh-CN" sz="1200" b="1" dirty="0">
                <a:cs typeface="+mn-ea"/>
                <a:sym typeface="+mn-lt"/>
              </a:rPr>
              <a:t>30</a:t>
            </a:r>
            <a:r>
              <a:rPr lang="zh-CN" altLang="en-US" sz="1200" b="1" dirty="0">
                <a:cs typeface="+mn-ea"/>
                <a:sym typeface="+mn-lt"/>
              </a:rPr>
              <a:t>万</a:t>
            </a:r>
            <a:endParaRPr lang="en-US" altLang="zh-CN" sz="1200" b="1" dirty="0">
              <a:cs typeface="+mn-ea"/>
              <a:sym typeface="+mn-lt"/>
            </a:endParaRPr>
          </a:p>
        </p:txBody>
      </p:sp>
      <p:sp>
        <p:nvSpPr>
          <p:cNvPr id="20" name="矩形 47"/>
          <p:cNvSpPr>
            <a:spLocks noChangeArrowheads="1"/>
          </p:cNvSpPr>
          <p:nvPr/>
        </p:nvSpPr>
        <p:spPr bwMode="auto">
          <a:xfrm>
            <a:off x="107505" y="2585580"/>
            <a:ext cx="2880320" cy="225259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685800">
              <a:lnSpc>
                <a:spcPct val="150000"/>
              </a:lnSpc>
              <a:spcBef>
                <a:spcPct val="0"/>
              </a:spcBef>
              <a:buNone/>
            </a:pPr>
            <a:r>
              <a:rPr lang="en-US" altLang="zh-CN" sz="1200" b="1" dirty="0">
                <a:solidFill>
                  <a:srgbClr val="FF0000"/>
                </a:solidFill>
                <a:cs typeface="+mn-ea"/>
                <a:sym typeface="+mn-lt"/>
              </a:rPr>
              <a:t>400</a:t>
            </a:r>
            <a:r>
              <a:rPr lang="zh-CN" altLang="en-US" sz="1200" b="1" dirty="0">
                <a:solidFill>
                  <a:srgbClr val="FF0000"/>
                </a:solidFill>
                <a:cs typeface="+mn-ea"/>
                <a:sym typeface="+mn-lt"/>
              </a:rPr>
              <a:t>万</a:t>
            </a:r>
            <a:r>
              <a:rPr lang="en-US" altLang="zh-CN" sz="1200" b="1" dirty="0">
                <a:solidFill>
                  <a:srgbClr val="FF0000"/>
                </a:solidFill>
                <a:cs typeface="+mn-ea"/>
                <a:sym typeface="+mn-lt"/>
              </a:rPr>
              <a:t>/</a:t>
            </a:r>
            <a:r>
              <a:rPr lang="zh-CN" altLang="en-US" sz="1200" b="1" dirty="0">
                <a:solidFill>
                  <a:srgbClr val="FF0000"/>
                </a:solidFill>
                <a:cs typeface="+mn-ea"/>
                <a:sym typeface="+mn-lt"/>
              </a:rPr>
              <a:t>年</a:t>
            </a:r>
            <a:r>
              <a:rPr lang="en-US" altLang="zh-CN" sz="1200" b="1" dirty="0">
                <a:cs typeface="+mn-ea"/>
                <a:sym typeface="+mn-lt"/>
              </a:rPr>
              <a:t>-</a:t>
            </a:r>
            <a:r>
              <a:rPr lang="zh-CN" altLang="en-US" sz="1200" b="1" dirty="0">
                <a:cs typeface="+mn-ea"/>
                <a:sym typeface="+mn-lt"/>
              </a:rPr>
              <a:t>住院医疗报销</a:t>
            </a:r>
            <a:endParaRPr lang="en-US" altLang="zh-CN" sz="1200" b="1" dirty="0">
              <a:solidFill>
                <a:srgbClr val="FF0000"/>
              </a:solidFill>
              <a:cs typeface="+mn-ea"/>
              <a:sym typeface="+mn-lt"/>
            </a:endParaRPr>
          </a:p>
          <a:p>
            <a:pPr defTabSz="685800">
              <a:lnSpc>
                <a:spcPct val="150000"/>
              </a:lnSpc>
              <a:spcBef>
                <a:spcPct val="0"/>
              </a:spcBef>
              <a:buNone/>
            </a:pPr>
            <a:r>
              <a:rPr lang="zh-CN" altLang="en-US" sz="1200" b="1" dirty="0">
                <a:cs typeface="+mn-ea"/>
                <a:sym typeface="+mn-lt"/>
              </a:rPr>
              <a:t>涵盖</a:t>
            </a:r>
            <a:r>
              <a:rPr lang="zh-CN" altLang="en-US" sz="1200" b="1" dirty="0">
                <a:solidFill>
                  <a:srgbClr val="FF0000"/>
                </a:solidFill>
                <a:cs typeface="+mn-ea"/>
                <a:sym typeface="+mn-lt"/>
              </a:rPr>
              <a:t>自费、进口药物及治疗手段</a:t>
            </a:r>
            <a:endParaRPr lang="en-US" altLang="zh-CN" sz="1200" b="1" dirty="0">
              <a:solidFill>
                <a:srgbClr val="FF0000"/>
              </a:solidFill>
              <a:cs typeface="+mn-ea"/>
              <a:sym typeface="+mn-lt"/>
            </a:endParaRPr>
          </a:p>
          <a:p>
            <a:pPr defTabSz="685800">
              <a:lnSpc>
                <a:spcPct val="150000"/>
              </a:lnSpc>
              <a:spcBef>
                <a:spcPct val="0"/>
              </a:spcBef>
              <a:buNone/>
            </a:pPr>
            <a:r>
              <a:rPr lang="zh-CN" altLang="en-US" sz="1200" b="1" dirty="0">
                <a:cs typeface="+mn-ea"/>
                <a:sym typeface="+mn-lt"/>
              </a:rPr>
              <a:t>每年</a:t>
            </a:r>
            <a:r>
              <a:rPr lang="en-US" altLang="zh-CN" sz="1200" b="1" dirty="0">
                <a:cs typeface="+mn-ea"/>
                <a:sym typeface="+mn-lt"/>
              </a:rPr>
              <a:t>3</a:t>
            </a:r>
            <a:r>
              <a:rPr lang="zh-CN" altLang="en-US" sz="1200" b="1" dirty="0">
                <a:cs typeface="+mn-ea"/>
                <a:sym typeface="+mn-lt"/>
              </a:rPr>
              <a:t>次</a:t>
            </a:r>
            <a:r>
              <a:rPr lang="zh-CN" altLang="en-US" sz="1200" b="1" dirty="0">
                <a:solidFill>
                  <a:srgbClr val="FF0000"/>
                </a:solidFill>
                <a:cs typeface="+mn-ea"/>
                <a:sym typeface="+mn-lt"/>
              </a:rPr>
              <a:t>预约挂号</a:t>
            </a:r>
            <a:r>
              <a:rPr lang="zh-CN" altLang="en-US" sz="1200" b="1" dirty="0">
                <a:cs typeface="+mn-ea"/>
                <a:sym typeface="+mn-lt"/>
              </a:rPr>
              <a:t>服务</a:t>
            </a:r>
            <a:endParaRPr lang="en-US" altLang="zh-CN" sz="1200" b="1" dirty="0">
              <a:cs typeface="+mn-ea"/>
              <a:sym typeface="+mn-lt"/>
            </a:endParaRPr>
          </a:p>
          <a:p>
            <a:pPr defTabSz="685800">
              <a:lnSpc>
                <a:spcPct val="150000"/>
              </a:lnSpc>
              <a:spcBef>
                <a:spcPct val="0"/>
              </a:spcBef>
              <a:buNone/>
            </a:pPr>
            <a:r>
              <a:rPr lang="zh-CN" altLang="en-US" sz="1200" b="1" dirty="0">
                <a:solidFill>
                  <a:srgbClr val="FF0000"/>
                </a:solidFill>
                <a:cs typeface="+mn-ea"/>
                <a:sym typeface="+mn-lt"/>
              </a:rPr>
              <a:t>就医绿通</a:t>
            </a:r>
            <a:r>
              <a:rPr lang="zh-CN" altLang="en-US" sz="1200" b="1" dirty="0">
                <a:cs typeface="+mn-ea"/>
                <a:sym typeface="+mn-lt"/>
              </a:rPr>
              <a:t>快速对接权威医院（质重医院）</a:t>
            </a:r>
            <a:endParaRPr lang="en-US" altLang="zh-CN" sz="1200" b="1" dirty="0">
              <a:cs typeface="+mn-ea"/>
              <a:sym typeface="+mn-lt"/>
            </a:endParaRPr>
          </a:p>
          <a:p>
            <a:pPr defTabSz="685800">
              <a:lnSpc>
                <a:spcPct val="150000"/>
              </a:lnSpc>
              <a:spcBef>
                <a:spcPct val="0"/>
              </a:spcBef>
              <a:buNone/>
            </a:pPr>
            <a:r>
              <a:rPr lang="zh-CN" altLang="en-US" sz="1200" b="1" dirty="0">
                <a:cs typeface="+mn-ea"/>
                <a:sym typeface="+mn-lt"/>
              </a:rPr>
              <a:t>住院费用</a:t>
            </a:r>
            <a:r>
              <a:rPr lang="zh-CN" altLang="en-US" sz="1200" b="1" dirty="0">
                <a:solidFill>
                  <a:srgbClr val="FF0000"/>
                </a:solidFill>
                <a:cs typeface="+mn-ea"/>
                <a:sym typeface="+mn-lt"/>
              </a:rPr>
              <a:t>不限次垫付</a:t>
            </a:r>
            <a:endParaRPr lang="en-US" altLang="zh-CN" sz="1200" b="1" dirty="0">
              <a:solidFill>
                <a:srgbClr val="FF0000"/>
              </a:solidFill>
              <a:cs typeface="+mn-ea"/>
              <a:sym typeface="+mn-lt"/>
            </a:endParaRPr>
          </a:p>
          <a:p>
            <a:pPr defTabSz="685800">
              <a:lnSpc>
                <a:spcPct val="150000"/>
              </a:lnSpc>
              <a:spcBef>
                <a:spcPct val="0"/>
              </a:spcBef>
              <a:buNone/>
            </a:pPr>
            <a:r>
              <a:rPr lang="en-US" altLang="zh-CN" sz="1200" b="1" dirty="0">
                <a:solidFill>
                  <a:srgbClr val="FF0000"/>
                </a:solidFill>
                <a:cs typeface="+mn-ea"/>
                <a:sym typeface="+mn-lt"/>
              </a:rPr>
              <a:t>MDT</a:t>
            </a:r>
            <a:r>
              <a:rPr lang="zh-CN" altLang="en-US" sz="1200" b="1" dirty="0">
                <a:solidFill>
                  <a:srgbClr val="FF0000"/>
                </a:solidFill>
                <a:cs typeface="+mn-ea"/>
                <a:sym typeface="+mn-lt"/>
              </a:rPr>
              <a:t>专家</a:t>
            </a:r>
            <a:r>
              <a:rPr lang="zh-CN" altLang="en-US" sz="1200" b="1" dirty="0">
                <a:cs typeface="+mn-ea"/>
                <a:sym typeface="+mn-lt"/>
              </a:rPr>
              <a:t>诊疗方案</a:t>
            </a:r>
            <a:endParaRPr lang="en-US" altLang="zh-CN" sz="1200" b="1" dirty="0">
              <a:cs typeface="+mn-ea"/>
              <a:sym typeface="+mn-lt"/>
            </a:endParaRPr>
          </a:p>
          <a:p>
            <a:pPr defTabSz="685800">
              <a:lnSpc>
                <a:spcPct val="150000"/>
              </a:lnSpc>
              <a:spcBef>
                <a:spcPct val="0"/>
              </a:spcBef>
              <a:buNone/>
            </a:pPr>
            <a:r>
              <a:rPr lang="zh-CN" altLang="en-US" sz="1200" b="1" dirty="0">
                <a:solidFill>
                  <a:srgbClr val="FF0000"/>
                </a:solidFill>
                <a:cs typeface="+mn-ea"/>
                <a:sym typeface="+mn-lt"/>
              </a:rPr>
              <a:t>出院交通安排</a:t>
            </a:r>
            <a:endParaRPr lang="en-US" altLang="zh-CN" sz="1200" b="1" dirty="0">
              <a:solidFill>
                <a:srgbClr val="FF0000"/>
              </a:solidFill>
              <a:cs typeface="+mn-ea"/>
              <a:sym typeface="+mn-lt"/>
            </a:endParaRPr>
          </a:p>
          <a:p>
            <a:pPr defTabSz="685800">
              <a:lnSpc>
                <a:spcPct val="150000"/>
              </a:lnSpc>
              <a:spcBef>
                <a:spcPct val="0"/>
              </a:spcBef>
              <a:buNone/>
            </a:pPr>
            <a:r>
              <a:rPr lang="zh-CN" altLang="en-US" sz="1200" b="1" dirty="0">
                <a:cs typeface="+mn-ea"/>
                <a:sym typeface="+mn-lt"/>
              </a:rPr>
              <a:t>每年</a:t>
            </a:r>
            <a:r>
              <a:rPr lang="en-US" altLang="zh-CN" sz="1200" b="1" dirty="0">
                <a:solidFill>
                  <a:srgbClr val="FF0000"/>
                </a:solidFill>
                <a:cs typeface="+mn-ea"/>
                <a:sym typeface="+mn-lt"/>
              </a:rPr>
              <a:t>3</a:t>
            </a:r>
            <a:r>
              <a:rPr lang="zh-CN" altLang="en-US" sz="1200" b="1" dirty="0">
                <a:cs typeface="+mn-ea"/>
                <a:sym typeface="+mn-lt"/>
              </a:rPr>
              <a:t>次专业护理人员</a:t>
            </a:r>
            <a:r>
              <a:rPr lang="zh-CN" altLang="en-US" sz="1200" b="1" dirty="0">
                <a:solidFill>
                  <a:srgbClr val="FF0000"/>
                </a:solidFill>
                <a:cs typeface="+mn-ea"/>
                <a:sym typeface="+mn-lt"/>
              </a:rPr>
              <a:t>免费上门照护</a:t>
            </a:r>
            <a:endParaRPr lang="en-US" altLang="zh-CN" sz="1200" b="1" dirty="0">
              <a:solidFill>
                <a:srgbClr val="FF0000"/>
              </a:solidFill>
              <a:cs typeface="+mn-ea"/>
              <a:sym typeface="+mn-lt"/>
            </a:endParaRPr>
          </a:p>
        </p:txBody>
      </p:sp>
      <p:sp>
        <p:nvSpPr>
          <p:cNvPr id="19" name="矩形 18"/>
          <p:cNvSpPr/>
          <p:nvPr/>
        </p:nvSpPr>
        <p:spPr>
          <a:xfrm>
            <a:off x="3910573" y="909802"/>
            <a:ext cx="1215703" cy="392409"/>
          </a:xfrm>
          <a:prstGeom prst="rect">
            <a:avLst/>
          </a:prstGeom>
        </p:spPr>
        <p:txBody>
          <a:bodyPr wrap="none" lIns="68573" tIns="34287" rIns="68573" bIns="34287">
            <a:spAutoFit/>
          </a:bodyPr>
          <a:lstStyle/>
          <a:p>
            <a:pPr defTabSz="685800"/>
            <a:r>
              <a:rPr lang="zh-CN" altLang="en-US" sz="2100" b="1" dirty="0">
                <a:latin typeface="微软雅黑" panose="020B0503020204020204" pitchFamily="34" charset="-122"/>
                <a:ea typeface="微软雅黑" panose="020B0503020204020204" pitchFamily="34" charset="-122"/>
                <a:cs typeface="+mn-ea"/>
                <a:sym typeface="+mn-lt"/>
              </a:rPr>
              <a:t>重疾保障</a:t>
            </a:r>
            <a:endParaRPr lang="en-US" altLang="zh-CN" sz="2100" b="1"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762434" y="915884"/>
            <a:ext cx="1215704" cy="392409"/>
          </a:xfrm>
          <a:prstGeom prst="rect">
            <a:avLst/>
          </a:prstGeom>
        </p:spPr>
        <p:txBody>
          <a:bodyPr wrap="none" lIns="68573" tIns="34287" rIns="68573" bIns="34287">
            <a:spAutoFit/>
          </a:bodyPr>
          <a:lstStyle/>
          <a:p>
            <a:pPr algn="r" defTabSz="685800"/>
            <a:r>
              <a:rPr lang="zh-CN" altLang="en-US" sz="2100" b="1" dirty="0">
                <a:latin typeface="微软雅黑" panose="020B0503020204020204" pitchFamily="34" charset="-122"/>
                <a:ea typeface="微软雅黑" panose="020B0503020204020204" pitchFamily="34" charset="-122"/>
                <a:cs typeface="+mn-ea"/>
                <a:sym typeface="+mn-lt"/>
              </a:rPr>
              <a:t>医疗保障</a:t>
            </a:r>
            <a:endParaRPr lang="en-US" altLang="zh-CN" sz="2100" b="1" dirty="0">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7068710" y="909802"/>
            <a:ext cx="1215703" cy="392409"/>
          </a:xfrm>
          <a:prstGeom prst="rect">
            <a:avLst/>
          </a:prstGeom>
        </p:spPr>
        <p:txBody>
          <a:bodyPr wrap="none" lIns="68573" tIns="34287" rIns="68573" bIns="34287">
            <a:spAutoFit/>
          </a:bodyPr>
          <a:lstStyle/>
          <a:p>
            <a:pPr defTabSz="685800"/>
            <a:r>
              <a:rPr lang="zh-CN" altLang="en-US" sz="2100" b="1" dirty="0">
                <a:latin typeface="微软雅黑" panose="020B0503020204020204" pitchFamily="34" charset="-122"/>
                <a:ea typeface="微软雅黑" panose="020B0503020204020204" pitchFamily="34" charset="-122"/>
                <a:cs typeface="+mn-ea"/>
                <a:sym typeface="+mn-lt"/>
              </a:rPr>
              <a:t>豁免保障</a:t>
            </a:r>
            <a:endParaRPr lang="en-US" altLang="zh-CN" sz="2100" b="1" dirty="0">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66" y="1404749"/>
            <a:ext cx="1061520" cy="1004207"/>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414169"/>
            <a:ext cx="1061520" cy="994787"/>
          </a:xfrm>
          <a:prstGeom prst="rect">
            <a:avLst/>
          </a:prstGeom>
        </p:spPr>
      </p:pic>
      <p:sp>
        <p:nvSpPr>
          <p:cNvPr id="33" name="文本框 32"/>
          <p:cNvSpPr txBox="1"/>
          <p:nvPr/>
        </p:nvSpPr>
        <p:spPr>
          <a:xfrm>
            <a:off x="1452149" y="1322694"/>
            <a:ext cx="907928" cy="300082"/>
          </a:xfrm>
          <a:prstGeom prst="rect">
            <a:avLst/>
          </a:prstGeom>
          <a:noFill/>
        </p:spPr>
        <p:txBody>
          <a:bodyPr wrap="square" rtlCol="0">
            <a:spAutoFit/>
          </a:bodyPr>
          <a:lstStyle/>
          <a:p>
            <a:r>
              <a:rPr lang="zh-CN" altLang="en-US" sz="1350" b="1" dirty="0"/>
              <a:t>小病报销</a:t>
            </a:r>
          </a:p>
        </p:txBody>
      </p:sp>
      <p:sp>
        <p:nvSpPr>
          <p:cNvPr id="34" name="文本框 33"/>
          <p:cNvSpPr txBox="1"/>
          <p:nvPr/>
        </p:nvSpPr>
        <p:spPr>
          <a:xfrm>
            <a:off x="1450145" y="1626449"/>
            <a:ext cx="907928" cy="300082"/>
          </a:xfrm>
          <a:prstGeom prst="rect">
            <a:avLst/>
          </a:prstGeom>
          <a:noFill/>
        </p:spPr>
        <p:txBody>
          <a:bodyPr wrap="square" rtlCol="0">
            <a:spAutoFit/>
          </a:bodyPr>
          <a:lstStyle/>
          <a:p>
            <a:r>
              <a:rPr lang="zh-CN" altLang="en-US" sz="1350" b="1" dirty="0"/>
              <a:t>大病报销</a:t>
            </a:r>
          </a:p>
        </p:txBody>
      </p:sp>
      <p:sp>
        <p:nvSpPr>
          <p:cNvPr id="35" name="文本框 34"/>
          <p:cNvSpPr txBox="1"/>
          <p:nvPr/>
        </p:nvSpPr>
        <p:spPr>
          <a:xfrm>
            <a:off x="1450145" y="1916504"/>
            <a:ext cx="907928" cy="300082"/>
          </a:xfrm>
          <a:prstGeom prst="rect">
            <a:avLst/>
          </a:prstGeom>
          <a:noFill/>
        </p:spPr>
        <p:txBody>
          <a:bodyPr wrap="square" rtlCol="0">
            <a:spAutoFit/>
          </a:bodyPr>
          <a:lstStyle/>
          <a:p>
            <a:r>
              <a:rPr lang="zh-CN" altLang="en-US" sz="1350" b="1" dirty="0"/>
              <a:t>费用垫付</a:t>
            </a:r>
          </a:p>
        </p:txBody>
      </p:sp>
      <p:sp>
        <p:nvSpPr>
          <p:cNvPr id="36" name="文本框 35"/>
          <p:cNvSpPr txBox="1"/>
          <p:nvPr/>
        </p:nvSpPr>
        <p:spPr>
          <a:xfrm>
            <a:off x="1450145" y="2209164"/>
            <a:ext cx="907928" cy="300082"/>
          </a:xfrm>
          <a:prstGeom prst="rect">
            <a:avLst/>
          </a:prstGeom>
          <a:noFill/>
        </p:spPr>
        <p:txBody>
          <a:bodyPr wrap="square" rtlCol="0">
            <a:spAutoFit/>
          </a:bodyPr>
          <a:lstStyle/>
          <a:p>
            <a:r>
              <a:rPr lang="zh-CN" altLang="en-US" sz="1350" b="1" dirty="0"/>
              <a:t>医疗服务</a:t>
            </a:r>
          </a:p>
        </p:txBody>
      </p:sp>
      <p:sp>
        <p:nvSpPr>
          <p:cNvPr id="37" name="文本框 36"/>
          <p:cNvSpPr txBox="1"/>
          <p:nvPr/>
        </p:nvSpPr>
        <p:spPr>
          <a:xfrm>
            <a:off x="4489244" y="1349450"/>
            <a:ext cx="907928" cy="300082"/>
          </a:xfrm>
          <a:prstGeom prst="rect">
            <a:avLst/>
          </a:prstGeom>
          <a:noFill/>
        </p:spPr>
        <p:txBody>
          <a:bodyPr wrap="square" rtlCol="0">
            <a:spAutoFit/>
          </a:bodyPr>
          <a:lstStyle/>
          <a:p>
            <a:r>
              <a:rPr lang="zh-CN" altLang="en-US" sz="1350" b="1" dirty="0"/>
              <a:t>轻症保障</a:t>
            </a:r>
          </a:p>
        </p:txBody>
      </p:sp>
      <p:sp>
        <p:nvSpPr>
          <p:cNvPr id="38" name="文本框 37"/>
          <p:cNvSpPr txBox="1"/>
          <p:nvPr/>
        </p:nvSpPr>
        <p:spPr>
          <a:xfrm>
            <a:off x="4489244" y="1643277"/>
            <a:ext cx="907928" cy="300082"/>
          </a:xfrm>
          <a:prstGeom prst="rect">
            <a:avLst/>
          </a:prstGeom>
          <a:noFill/>
        </p:spPr>
        <p:txBody>
          <a:bodyPr wrap="square" rtlCol="0">
            <a:spAutoFit/>
          </a:bodyPr>
          <a:lstStyle/>
          <a:p>
            <a:r>
              <a:rPr lang="zh-CN" altLang="en-US" sz="1350" b="1" dirty="0"/>
              <a:t>中症保障</a:t>
            </a:r>
          </a:p>
        </p:txBody>
      </p:sp>
      <p:sp>
        <p:nvSpPr>
          <p:cNvPr id="39" name="文本框 38"/>
          <p:cNvSpPr txBox="1"/>
          <p:nvPr/>
        </p:nvSpPr>
        <p:spPr>
          <a:xfrm>
            <a:off x="4489244" y="1940283"/>
            <a:ext cx="907928" cy="300082"/>
          </a:xfrm>
          <a:prstGeom prst="rect">
            <a:avLst/>
          </a:prstGeom>
          <a:noFill/>
        </p:spPr>
        <p:txBody>
          <a:bodyPr wrap="square" rtlCol="0">
            <a:spAutoFit/>
          </a:bodyPr>
          <a:lstStyle/>
          <a:p>
            <a:r>
              <a:rPr lang="zh-CN" altLang="en-US" sz="1350" b="1" dirty="0"/>
              <a:t>重疾保障</a:t>
            </a:r>
          </a:p>
        </p:txBody>
      </p:sp>
      <p:sp>
        <p:nvSpPr>
          <p:cNvPr id="40" name="文本框 39"/>
          <p:cNvSpPr txBox="1"/>
          <p:nvPr/>
        </p:nvSpPr>
        <p:spPr>
          <a:xfrm>
            <a:off x="4489244" y="2218766"/>
            <a:ext cx="907928" cy="300082"/>
          </a:xfrm>
          <a:prstGeom prst="rect">
            <a:avLst/>
          </a:prstGeom>
          <a:noFill/>
        </p:spPr>
        <p:txBody>
          <a:bodyPr wrap="square" rtlCol="0">
            <a:spAutoFit/>
          </a:bodyPr>
          <a:lstStyle/>
          <a:p>
            <a:r>
              <a:rPr lang="zh-CN" altLang="en-US" sz="1350" b="1" dirty="0"/>
              <a:t>特疾保障</a:t>
            </a:r>
          </a:p>
        </p:txBody>
      </p:sp>
      <p:sp>
        <p:nvSpPr>
          <p:cNvPr id="41" name="文本框 40"/>
          <p:cNvSpPr txBox="1"/>
          <p:nvPr/>
        </p:nvSpPr>
        <p:spPr>
          <a:xfrm>
            <a:off x="7416196" y="1581896"/>
            <a:ext cx="1396036" cy="300082"/>
          </a:xfrm>
          <a:prstGeom prst="rect">
            <a:avLst/>
          </a:prstGeom>
          <a:noFill/>
        </p:spPr>
        <p:txBody>
          <a:bodyPr wrap="square" rtlCol="0">
            <a:spAutoFit/>
          </a:bodyPr>
          <a:lstStyle/>
          <a:p>
            <a:r>
              <a:rPr lang="zh-CN" altLang="en-US" sz="1350" b="1" dirty="0"/>
              <a:t>被保人豁免</a:t>
            </a:r>
            <a:endParaRPr lang="en-US" altLang="zh-CN" sz="1350" b="1" dirty="0"/>
          </a:p>
        </p:txBody>
      </p:sp>
      <p:sp>
        <p:nvSpPr>
          <p:cNvPr id="42" name="文本框 41"/>
          <p:cNvSpPr txBox="1"/>
          <p:nvPr/>
        </p:nvSpPr>
        <p:spPr>
          <a:xfrm>
            <a:off x="7416196" y="1918989"/>
            <a:ext cx="1396036" cy="300082"/>
          </a:xfrm>
          <a:prstGeom prst="rect">
            <a:avLst/>
          </a:prstGeom>
          <a:noFill/>
        </p:spPr>
        <p:txBody>
          <a:bodyPr wrap="square" rtlCol="0">
            <a:spAutoFit/>
          </a:bodyPr>
          <a:lstStyle/>
          <a:p>
            <a:r>
              <a:rPr lang="zh-CN" altLang="en-US" sz="1350" b="1" dirty="0"/>
              <a:t>投保人豁免</a:t>
            </a:r>
            <a:endParaRPr lang="en-US" altLang="zh-CN" sz="1350" b="1" dirty="0"/>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364" y="1326432"/>
            <a:ext cx="273262" cy="273262"/>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364" y="1626450"/>
            <a:ext cx="273262" cy="273262"/>
          </a:xfrm>
          <a:prstGeom prst="rect">
            <a:avLst/>
          </a:prstGeom>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364" y="1933298"/>
            <a:ext cx="273262" cy="273262"/>
          </a:xfrm>
          <a:prstGeom prst="rect">
            <a:avLst/>
          </a:prstGeom>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363" y="2240146"/>
            <a:ext cx="273262" cy="273262"/>
          </a:xfrm>
          <a:prstGeom prst="rect">
            <a:avLst/>
          </a:prstGeom>
        </p:spPr>
      </p:pic>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389" y="1332623"/>
            <a:ext cx="273262" cy="273262"/>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388" y="1639063"/>
            <a:ext cx="273262" cy="273262"/>
          </a:xfrm>
          <a:prstGeom prst="rect">
            <a:avLst/>
          </a:prstGeom>
        </p:spPr>
      </p:pic>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388" y="1954764"/>
            <a:ext cx="273262" cy="273262"/>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387" y="2259721"/>
            <a:ext cx="273262" cy="273262"/>
          </a:xfrm>
          <a:prstGeom prst="rect">
            <a:avLst/>
          </a:prstGeom>
        </p:spPr>
      </p:pic>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976" y="1581896"/>
            <a:ext cx="273262" cy="273262"/>
          </a:xfrm>
          <a:prstGeom prst="rect">
            <a:avLst/>
          </a:prstGeom>
        </p:spPr>
      </p:pic>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976" y="1940283"/>
            <a:ext cx="273262" cy="273262"/>
          </a:xfrm>
          <a:prstGeom prst="rect">
            <a:avLst/>
          </a:prstGeom>
        </p:spPr>
      </p:pic>
      <p:pic>
        <p:nvPicPr>
          <p:cNvPr id="53"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159" y="1416134"/>
            <a:ext cx="1020400" cy="992822"/>
          </a:xfrm>
          <a:prstGeom prst="rect">
            <a:avLst/>
          </a:prstGeom>
        </p:spPr>
      </p:pic>
      <p:sp>
        <p:nvSpPr>
          <p:cNvPr id="54" name="文本框 53">
            <a:extLst>
              <a:ext uri="{FF2B5EF4-FFF2-40B4-BE49-F238E27FC236}">
                <a16:creationId xmlns:a16="http://schemas.microsoft.com/office/drawing/2014/main" id="{760F2F12-6D30-4C3F-B8D0-9E704981DCCB}"/>
              </a:ext>
            </a:extLst>
          </p:cNvPr>
          <p:cNvSpPr txBox="1">
            <a:spLocks noChangeArrowheads="1"/>
          </p:cNvSpPr>
          <p:nvPr/>
        </p:nvSpPr>
        <p:spPr bwMode="auto">
          <a:xfrm>
            <a:off x="683568" y="166259"/>
            <a:ext cx="5328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dirty="0">
                <a:solidFill>
                  <a:srgbClr val="FF0000"/>
                </a:solidFill>
                <a:latin typeface="微软雅黑" pitchFamily="34" charset="-122"/>
                <a:ea typeface="微软雅黑" pitchFamily="34" charset="-122"/>
                <a:cs typeface="+mn-ea"/>
              </a:rPr>
              <a:t>综合保障</a:t>
            </a:r>
          </a:p>
        </p:txBody>
      </p:sp>
      <p:sp>
        <p:nvSpPr>
          <p:cNvPr id="55" name="矩形 47">
            <a:extLst>
              <a:ext uri="{FF2B5EF4-FFF2-40B4-BE49-F238E27FC236}">
                <a16:creationId xmlns:a16="http://schemas.microsoft.com/office/drawing/2014/main" id="{7504A43D-ACB6-4946-AB3B-A9657B181ED1}"/>
              </a:ext>
            </a:extLst>
          </p:cNvPr>
          <p:cNvSpPr>
            <a:spLocks noChangeArrowheads="1"/>
          </p:cNvSpPr>
          <p:nvPr/>
        </p:nvSpPr>
        <p:spPr bwMode="auto">
          <a:xfrm>
            <a:off x="6190801" y="2585580"/>
            <a:ext cx="2753747" cy="14216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685800">
              <a:lnSpc>
                <a:spcPct val="150000"/>
              </a:lnSpc>
              <a:spcBef>
                <a:spcPct val="0"/>
              </a:spcBef>
              <a:buNone/>
            </a:pPr>
            <a:r>
              <a:rPr lang="zh-CN" altLang="en-US" sz="1200" b="1" dirty="0">
                <a:solidFill>
                  <a:srgbClr val="FF0000"/>
                </a:solidFill>
                <a:cs typeface="+mn-ea"/>
                <a:sym typeface="+mn-lt"/>
              </a:rPr>
              <a:t>男宝宝</a:t>
            </a:r>
            <a:r>
              <a:rPr lang="zh-CN" altLang="en-US" sz="1200" b="1" dirty="0">
                <a:cs typeface="+mn-ea"/>
                <a:sym typeface="+mn-lt"/>
              </a:rPr>
              <a:t>在缴费期内发生轻症</a:t>
            </a:r>
            <a:r>
              <a:rPr lang="en-US" altLang="zh-CN" sz="1200" b="1" dirty="0">
                <a:cs typeface="+mn-ea"/>
                <a:sym typeface="+mn-lt"/>
              </a:rPr>
              <a:t>/</a:t>
            </a:r>
            <a:r>
              <a:rPr lang="zh-CN" altLang="en-US" sz="1200" b="1" dirty="0">
                <a:cs typeface="+mn-ea"/>
                <a:sym typeface="+mn-lt"/>
              </a:rPr>
              <a:t>中症</a:t>
            </a:r>
            <a:r>
              <a:rPr lang="en-US" altLang="zh-CN" sz="1200" b="1" dirty="0">
                <a:cs typeface="+mn-ea"/>
                <a:sym typeface="+mn-lt"/>
              </a:rPr>
              <a:t>/</a:t>
            </a:r>
            <a:r>
              <a:rPr lang="zh-CN" altLang="en-US" sz="1200" b="1" dirty="0">
                <a:cs typeface="+mn-ea"/>
                <a:sym typeface="+mn-lt"/>
              </a:rPr>
              <a:t>重疾</a:t>
            </a:r>
            <a:endParaRPr lang="en-US" altLang="zh-CN" sz="1200" b="1" dirty="0">
              <a:cs typeface="+mn-ea"/>
              <a:sym typeface="+mn-lt"/>
            </a:endParaRPr>
          </a:p>
          <a:p>
            <a:pPr defTabSz="685800">
              <a:lnSpc>
                <a:spcPct val="150000"/>
              </a:lnSpc>
              <a:spcBef>
                <a:spcPct val="0"/>
              </a:spcBef>
              <a:buNone/>
            </a:pPr>
            <a:r>
              <a:rPr lang="zh-CN" altLang="en-US" sz="1200" b="1" dirty="0">
                <a:cs typeface="+mn-ea"/>
                <a:sym typeface="+mn-lt"/>
              </a:rPr>
              <a:t>豁免后期应缴保费</a:t>
            </a:r>
            <a:endParaRPr lang="en-US" altLang="zh-CN" sz="1200" b="1" dirty="0">
              <a:cs typeface="+mn-ea"/>
              <a:sym typeface="+mn-lt"/>
            </a:endParaRPr>
          </a:p>
          <a:p>
            <a:pPr defTabSz="685800">
              <a:lnSpc>
                <a:spcPct val="150000"/>
              </a:lnSpc>
              <a:spcBef>
                <a:spcPct val="0"/>
              </a:spcBef>
              <a:buNone/>
            </a:pPr>
            <a:r>
              <a:rPr lang="zh-CN" altLang="en-US" sz="1200" b="1" dirty="0">
                <a:solidFill>
                  <a:srgbClr val="FF0000"/>
                </a:solidFill>
                <a:cs typeface="+mn-ea"/>
                <a:sym typeface="+mn-lt"/>
              </a:rPr>
              <a:t>王先生</a:t>
            </a:r>
            <a:r>
              <a:rPr lang="zh-CN" altLang="en-US" sz="1200" b="1" dirty="0">
                <a:cs typeface="+mn-ea"/>
                <a:sym typeface="+mn-lt"/>
              </a:rPr>
              <a:t>在缴费期内发生轻症</a:t>
            </a:r>
            <a:r>
              <a:rPr lang="en-US" altLang="zh-CN" sz="1200" b="1" dirty="0">
                <a:cs typeface="+mn-ea"/>
                <a:sym typeface="+mn-lt"/>
              </a:rPr>
              <a:t>/</a:t>
            </a:r>
            <a:r>
              <a:rPr lang="zh-CN" altLang="en-US" sz="1200" b="1" dirty="0">
                <a:cs typeface="+mn-ea"/>
                <a:sym typeface="+mn-lt"/>
              </a:rPr>
              <a:t>重疾</a:t>
            </a:r>
            <a:endParaRPr lang="en-US" altLang="zh-CN" sz="1200" b="1" dirty="0">
              <a:cs typeface="+mn-ea"/>
              <a:sym typeface="+mn-lt"/>
            </a:endParaRPr>
          </a:p>
          <a:p>
            <a:pPr defTabSz="685800">
              <a:lnSpc>
                <a:spcPct val="150000"/>
              </a:lnSpc>
              <a:spcBef>
                <a:spcPct val="0"/>
              </a:spcBef>
              <a:buNone/>
            </a:pPr>
            <a:r>
              <a:rPr lang="zh-CN" altLang="en-US" sz="1200" b="1" dirty="0">
                <a:cs typeface="+mn-ea"/>
                <a:sym typeface="+mn-lt"/>
              </a:rPr>
              <a:t>豁免后期应缴保费，让爱延续</a:t>
            </a:r>
            <a:endParaRPr lang="en-US" altLang="zh-CN" sz="1200" b="1" dirty="0">
              <a:cs typeface="+mn-ea"/>
              <a:sym typeface="+mn-lt"/>
            </a:endParaRPr>
          </a:p>
          <a:p>
            <a:pPr defTabSz="685800">
              <a:lnSpc>
                <a:spcPct val="150000"/>
              </a:lnSpc>
              <a:spcBef>
                <a:spcPct val="0"/>
              </a:spcBef>
              <a:buNone/>
            </a:pPr>
            <a:r>
              <a:rPr lang="zh-CN" altLang="en-US" sz="1200" b="1" dirty="0">
                <a:solidFill>
                  <a:srgbClr val="FF0000"/>
                </a:solidFill>
                <a:cs typeface="+mn-ea"/>
                <a:sym typeface="+mn-lt"/>
              </a:rPr>
              <a:t>轻微脑中风无需遗留后遗症即可豁免</a:t>
            </a:r>
            <a:endParaRPr lang="en-US" altLang="zh-CN" sz="1200" b="1" dirty="0">
              <a:solidFill>
                <a:srgbClr val="FF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ppt_x"/>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ppt_x"/>
                                          </p:val>
                                        </p:tav>
                                        <p:tav tm="100000">
                                          <p:val>
                                            <p:strVal val="#ppt_x"/>
                                          </p:val>
                                        </p:tav>
                                      </p:tavLst>
                                    </p:anim>
                                    <p:anim calcmode="lin" valueType="num">
                                      <p:cBhvr additive="base">
                                        <p:cTn id="108" dur="500" fill="hold"/>
                                        <p:tgtEl>
                                          <p:spTgt spid="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500" fill="hold"/>
                                        <p:tgtEl>
                                          <p:spTgt spid="42"/>
                                        </p:tgtEl>
                                        <p:attrNameLst>
                                          <p:attrName>ppt_x</p:attrName>
                                        </p:attrNameLst>
                                      </p:cBhvr>
                                      <p:tavLst>
                                        <p:tav tm="0">
                                          <p:val>
                                            <p:strVal val="#ppt_x"/>
                                          </p:val>
                                        </p:tav>
                                        <p:tav tm="100000">
                                          <p:val>
                                            <p:strVal val="#ppt_x"/>
                                          </p:val>
                                        </p:tav>
                                      </p:tavLst>
                                    </p:anim>
                                    <p:anim calcmode="lin" valueType="num">
                                      <p:cBhvr additive="base">
                                        <p:cTn id="112" dur="500" fill="hold"/>
                                        <p:tgtEl>
                                          <p:spTgt spid="4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500" fill="hold"/>
                                        <p:tgtEl>
                                          <p:spTgt spid="51"/>
                                        </p:tgtEl>
                                        <p:attrNameLst>
                                          <p:attrName>ppt_x</p:attrName>
                                        </p:attrNameLst>
                                      </p:cBhvr>
                                      <p:tavLst>
                                        <p:tav tm="0">
                                          <p:val>
                                            <p:strVal val="#ppt_x"/>
                                          </p:val>
                                        </p:tav>
                                        <p:tav tm="100000">
                                          <p:val>
                                            <p:strVal val="#ppt_x"/>
                                          </p:val>
                                        </p:tav>
                                      </p:tavLst>
                                    </p:anim>
                                    <p:anim calcmode="lin" valueType="num">
                                      <p:cBhvr additive="base">
                                        <p:cTn id="116" dur="500" fill="hold"/>
                                        <p:tgtEl>
                                          <p:spTgt spid="5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ppt_x"/>
                                          </p:val>
                                        </p:tav>
                                        <p:tav tm="100000">
                                          <p:val>
                                            <p:strVal val="#ppt_x"/>
                                          </p:val>
                                        </p:tav>
                                      </p:tavLst>
                                    </p:anim>
                                    <p:anim calcmode="lin" valueType="num">
                                      <p:cBhvr additive="base">
                                        <p:cTn id="120" dur="500" fill="hold"/>
                                        <p:tgtEl>
                                          <p:spTgt spid="5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additive="base">
                                        <p:cTn id="123" dur="500" fill="hold"/>
                                        <p:tgtEl>
                                          <p:spTgt spid="55"/>
                                        </p:tgtEl>
                                        <p:attrNameLst>
                                          <p:attrName>ppt_x</p:attrName>
                                        </p:attrNameLst>
                                      </p:cBhvr>
                                      <p:tavLst>
                                        <p:tav tm="0">
                                          <p:val>
                                            <p:strVal val="#ppt_x"/>
                                          </p:val>
                                        </p:tav>
                                        <p:tav tm="100000">
                                          <p:val>
                                            <p:strVal val="#ppt_x"/>
                                          </p:val>
                                        </p:tav>
                                      </p:tavLst>
                                    </p:anim>
                                    <p:anim calcmode="lin" valueType="num">
                                      <p:cBhvr additive="base">
                                        <p:cTn id="12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9" grpId="0"/>
      <p:bldP spid="21" grpId="0"/>
      <p:bldP spid="22" grpId="0"/>
      <p:bldP spid="33" grpId="0"/>
      <p:bldP spid="34" grpId="0"/>
      <p:bldP spid="35" grpId="0"/>
      <p:bldP spid="36" grpId="0"/>
      <p:bldP spid="37" grpId="0"/>
      <p:bldP spid="38" grpId="0"/>
      <p:bldP spid="39" grpId="0"/>
      <p:bldP spid="40" grpId="0"/>
      <p:bldP spid="41" grpId="0"/>
      <p:bldP spid="42" grpId="0"/>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305">
            <a:extLst>
              <a:ext uri="{FF2B5EF4-FFF2-40B4-BE49-F238E27FC236}">
                <a16:creationId xmlns:a16="http://schemas.microsoft.com/office/drawing/2014/main" id="{7F929FFB-24CE-43CE-814E-815B3A63D8C0}"/>
              </a:ext>
            </a:extLst>
          </p:cNvPr>
          <p:cNvSpPr>
            <a:spLocks/>
          </p:cNvSpPr>
          <p:nvPr/>
        </p:nvSpPr>
        <p:spPr bwMode="auto">
          <a:xfrm>
            <a:off x="0" y="0"/>
            <a:ext cx="5108575" cy="5146675"/>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5" name="Freeform 3306">
            <a:extLst>
              <a:ext uri="{FF2B5EF4-FFF2-40B4-BE49-F238E27FC236}">
                <a16:creationId xmlns:a16="http://schemas.microsoft.com/office/drawing/2014/main" id="{8C88874B-5B0E-4248-8C46-A6A2AF6346B1}"/>
              </a:ext>
            </a:extLst>
          </p:cNvPr>
          <p:cNvSpPr>
            <a:spLocks/>
          </p:cNvSpPr>
          <p:nvPr/>
        </p:nvSpPr>
        <p:spPr bwMode="auto">
          <a:xfrm>
            <a:off x="39489" y="-1588"/>
            <a:ext cx="5108575" cy="5146675"/>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 name="Freeform 5">
            <a:extLst>
              <a:ext uri="{FF2B5EF4-FFF2-40B4-BE49-F238E27FC236}">
                <a16:creationId xmlns:a16="http://schemas.microsoft.com/office/drawing/2014/main" id="{AA36BE2C-1382-468F-881F-EEE4F6713505}"/>
              </a:ext>
            </a:extLst>
          </p:cNvPr>
          <p:cNvSpPr>
            <a:spLocks/>
          </p:cNvSpPr>
          <p:nvPr/>
        </p:nvSpPr>
        <p:spPr bwMode="auto">
          <a:xfrm>
            <a:off x="733169" y="281861"/>
            <a:ext cx="2229488" cy="2232243"/>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29" name="Freeform 6">
            <a:extLst>
              <a:ext uri="{FF2B5EF4-FFF2-40B4-BE49-F238E27FC236}">
                <a16:creationId xmlns:a16="http://schemas.microsoft.com/office/drawing/2014/main" id="{1D3D3CEF-08CB-4A4E-B712-70B3C234E138}"/>
              </a:ext>
            </a:extLst>
          </p:cNvPr>
          <p:cNvSpPr>
            <a:spLocks/>
          </p:cNvSpPr>
          <p:nvPr/>
        </p:nvSpPr>
        <p:spPr bwMode="auto">
          <a:xfrm>
            <a:off x="733169" y="2514104"/>
            <a:ext cx="2229488" cy="223086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30" name="Freeform 7">
            <a:extLst>
              <a:ext uri="{FF2B5EF4-FFF2-40B4-BE49-F238E27FC236}">
                <a16:creationId xmlns:a16="http://schemas.microsoft.com/office/drawing/2014/main" id="{75C6C2BE-C40C-4C0E-A77C-98D270BBAC2D}"/>
              </a:ext>
            </a:extLst>
          </p:cNvPr>
          <p:cNvSpPr>
            <a:spLocks/>
          </p:cNvSpPr>
          <p:nvPr/>
        </p:nvSpPr>
        <p:spPr bwMode="auto">
          <a:xfrm>
            <a:off x="1847225" y="1397295"/>
            <a:ext cx="2230865" cy="2232243"/>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31" name="Freeform 3301">
            <a:extLst>
              <a:ext uri="{FF2B5EF4-FFF2-40B4-BE49-F238E27FC236}">
                <a16:creationId xmlns:a16="http://schemas.microsoft.com/office/drawing/2014/main" id="{3EFCBE47-E6A2-464D-9D13-CD9E22F00884}"/>
              </a:ext>
            </a:extLst>
          </p:cNvPr>
          <p:cNvSpPr>
            <a:spLocks/>
          </p:cNvSpPr>
          <p:nvPr/>
        </p:nvSpPr>
        <p:spPr bwMode="auto">
          <a:xfrm>
            <a:off x="2165946" y="627534"/>
            <a:ext cx="1450092" cy="1451439"/>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grpSp>
        <p:nvGrpSpPr>
          <p:cNvPr id="32" name="组合 31">
            <a:extLst>
              <a:ext uri="{FF2B5EF4-FFF2-40B4-BE49-F238E27FC236}">
                <a16:creationId xmlns:a16="http://schemas.microsoft.com/office/drawing/2014/main" id="{7DF45C9C-0F82-48FA-8FF2-C18275FDF3C0}"/>
              </a:ext>
            </a:extLst>
          </p:cNvPr>
          <p:cNvGrpSpPr/>
          <p:nvPr/>
        </p:nvGrpSpPr>
        <p:grpSpPr>
          <a:xfrm>
            <a:off x="-108520" y="928483"/>
            <a:ext cx="3169286" cy="3171244"/>
            <a:chOff x="265239" y="1114832"/>
            <a:chExt cx="2796817" cy="2798546"/>
          </a:xfrm>
          <a:effectLst>
            <a:outerShdw blurRad="381000" dist="101600" dir="2700000" algn="ctr" rotWithShape="0">
              <a:srgbClr val="000000">
                <a:alpha val="30000"/>
              </a:srgbClr>
            </a:outerShdw>
          </a:effectLst>
        </p:grpSpPr>
        <p:sp>
          <p:nvSpPr>
            <p:cNvPr id="33" name="Freeform 3297">
              <a:extLst>
                <a:ext uri="{FF2B5EF4-FFF2-40B4-BE49-F238E27FC236}">
                  <a16:creationId xmlns:a16="http://schemas.microsoft.com/office/drawing/2014/main" id="{5ED01EE8-8BBD-47ED-A993-C8549BAFB3E6}"/>
                </a:ext>
              </a:extLst>
            </p:cNvPr>
            <p:cNvSpPr>
              <a:spLocks/>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444500" dist="63500" dir="2700000" algn="l" rotWithShape="0">
                <a:prstClr val="black">
                  <a:alpha val="3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34" name="Freeform 3297">
              <a:extLst>
                <a:ext uri="{FF2B5EF4-FFF2-40B4-BE49-F238E27FC236}">
                  <a16:creationId xmlns:a16="http://schemas.microsoft.com/office/drawing/2014/main" id="{3DFA7D73-9440-4A5C-AD3D-021F8E079890}"/>
                </a:ext>
              </a:extLst>
            </p:cNvPr>
            <p:cNvSpPr>
              <a:spLocks/>
            </p:cNvSpPr>
            <p:nvPr/>
          </p:nvSpPr>
          <p:spPr bwMode="auto">
            <a:xfrm>
              <a:off x="381083" y="1211088"/>
              <a:ext cx="2580144" cy="2581737"/>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grpSp>
      <p:sp>
        <p:nvSpPr>
          <p:cNvPr id="35" name="Freeform 3301">
            <a:extLst>
              <a:ext uri="{FF2B5EF4-FFF2-40B4-BE49-F238E27FC236}">
                <a16:creationId xmlns:a16="http://schemas.microsoft.com/office/drawing/2014/main" id="{9E87D0C4-0ADC-4B6F-B423-F2763A801957}"/>
              </a:ext>
            </a:extLst>
          </p:cNvPr>
          <p:cNvSpPr>
            <a:spLocks/>
          </p:cNvSpPr>
          <p:nvPr/>
        </p:nvSpPr>
        <p:spPr bwMode="auto">
          <a:xfrm>
            <a:off x="2185066" y="2787774"/>
            <a:ext cx="1781080" cy="1782736"/>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37" name="文本框 3"/>
          <p:cNvSpPr txBox="1"/>
          <p:nvPr/>
        </p:nvSpPr>
        <p:spPr>
          <a:xfrm>
            <a:off x="4865054" y="1992506"/>
            <a:ext cx="3469814" cy="1015663"/>
          </a:xfrm>
          <a:prstGeom prst="rect">
            <a:avLst/>
          </a:prstGeom>
          <a:noFill/>
          <a:effectLst/>
        </p:spPr>
        <p:txBody>
          <a:bodyPr wrap="square" rtlCol="0">
            <a:spAutoFit/>
          </a:bodyPr>
          <a:lstStyle/>
          <a:p>
            <a:r>
              <a:rPr lang="en-US" altLang="zh-CN" sz="6000" b="1" dirty="0">
                <a:solidFill>
                  <a:srgbClr val="CC0000"/>
                </a:solidFill>
                <a:ea typeface="微软雅黑" pitchFamily="34" charset="-122"/>
                <a:cs typeface="+mn-ea"/>
                <a:sym typeface="微软雅黑"/>
              </a:rPr>
              <a:t>THANKS</a:t>
            </a:r>
            <a:endParaRPr lang="zh-CN" altLang="en-US" sz="6000" b="1" dirty="0">
              <a:solidFill>
                <a:srgbClr val="CC0000"/>
              </a:solidFill>
              <a:ea typeface="微软雅黑" pitchFamily="34" charset="-122"/>
              <a:cs typeface="+mn-ea"/>
              <a:sym typeface="微软雅黑"/>
            </a:endParaRPr>
          </a:p>
        </p:txBody>
      </p:sp>
    </p:spTree>
    <p:extLst>
      <p:ext uri="{BB962C8B-B14F-4D97-AF65-F5344CB8AC3E}">
        <p14:creationId xmlns:p14="http://schemas.microsoft.com/office/powerpoint/2010/main" val="13350416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a:extLst>
              <a:ext uri="{FF2B5EF4-FFF2-40B4-BE49-F238E27FC236}">
                <a16:creationId xmlns:a16="http://schemas.microsoft.com/office/drawing/2014/main" id="{5AB33E6C-B71C-4B09-B04E-2A0CA2231752}"/>
              </a:ext>
            </a:extLst>
          </p:cNvPr>
          <p:cNvSpPr/>
          <p:nvPr/>
        </p:nvSpPr>
        <p:spPr>
          <a:xfrm>
            <a:off x="507926" y="165119"/>
            <a:ext cx="4540345" cy="377026"/>
          </a:xfrm>
          <a:prstGeom prst="rect">
            <a:avLst/>
          </a:prstGeom>
        </p:spPr>
        <p:txBody>
          <a:bodyPr wrap="none" lIns="68580" tIns="34290" rIns="68580" bIns="34290">
            <a:spAutoFit/>
          </a:bodyPr>
          <a:lstStyle/>
          <a:p>
            <a:r>
              <a:rPr lang="zh-CN" altLang="en-US" sz="2000" b="1" dirty="0">
                <a:solidFill>
                  <a:srgbClr val="FF0000"/>
                </a:solidFill>
                <a:latin typeface="微软雅黑" pitchFamily="34" charset="-122"/>
                <a:ea typeface="微软雅黑" pitchFamily="34" charset="-122"/>
                <a:cs typeface="+mn-ea"/>
                <a:sym typeface="微软雅黑"/>
              </a:rPr>
              <a:t>臻爱守护重大疾病保险</a:t>
            </a:r>
            <a:r>
              <a:rPr lang="en-US" altLang="zh-CN" sz="2000" b="1" dirty="0">
                <a:solidFill>
                  <a:srgbClr val="FF0000"/>
                </a:solidFill>
                <a:latin typeface="微软雅黑" pitchFamily="34" charset="-122"/>
                <a:ea typeface="微软雅黑" pitchFamily="34" charset="-122"/>
                <a:cs typeface="+mn-ea"/>
                <a:sym typeface="微软雅黑"/>
              </a:rPr>
              <a:t>——</a:t>
            </a:r>
            <a:r>
              <a:rPr lang="zh-CN" altLang="en-US" sz="2000" b="1" dirty="0">
                <a:solidFill>
                  <a:srgbClr val="FF0000"/>
                </a:solidFill>
                <a:latin typeface="微软雅黑" pitchFamily="34" charset="-122"/>
                <a:ea typeface="微软雅黑" pitchFamily="34" charset="-122"/>
                <a:cs typeface="+mn-ea"/>
                <a:sym typeface="微软雅黑"/>
              </a:rPr>
              <a:t>产品亮点一</a:t>
            </a:r>
            <a:endParaRPr lang="en-US" altLang="zh-CN" sz="2000" b="1" dirty="0">
              <a:solidFill>
                <a:srgbClr val="FF0000"/>
              </a:solidFill>
              <a:latin typeface="微软雅黑" pitchFamily="34" charset="-122"/>
              <a:ea typeface="微软雅黑" pitchFamily="34" charset="-122"/>
              <a:cs typeface="+mn-ea"/>
              <a:sym typeface="微软雅黑"/>
            </a:endParaRPr>
          </a:p>
        </p:txBody>
      </p:sp>
      <p:sp>
        <p:nvSpPr>
          <p:cNvPr id="99" name="îšḻîḑê">
            <a:extLst>
              <a:ext uri="{FF2B5EF4-FFF2-40B4-BE49-F238E27FC236}">
                <a16:creationId xmlns:a16="http://schemas.microsoft.com/office/drawing/2014/main" id="{BCA8D33D-A0F2-4D6E-A889-4DABA94AB1C3}"/>
              </a:ext>
            </a:extLst>
          </p:cNvPr>
          <p:cNvSpPr/>
          <p:nvPr/>
        </p:nvSpPr>
        <p:spPr bwMode="auto">
          <a:xfrm>
            <a:off x="4171069" y="2042037"/>
            <a:ext cx="4986825" cy="20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28600" indent="-228600" defTabSz="1218565">
              <a:lnSpc>
                <a:spcPct val="200000"/>
              </a:lnSpc>
              <a:buFont typeface="Wingdings" panose="05000000000000000000" pitchFamily="2" charset="2"/>
              <a:buChar char="n"/>
            </a:pPr>
            <a:r>
              <a:rPr lang="en-US" altLang="zh-CN" sz="2000" dirty="0">
                <a:solidFill>
                  <a:schemeClr val="tx2"/>
                </a:solidFill>
                <a:latin typeface="微软雅黑" pitchFamily="34" charset="-122"/>
                <a:ea typeface="微软雅黑" pitchFamily="34" charset="-122"/>
              </a:rPr>
              <a:t>100</a:t>
            </a:r>
            <a:r>
              <a:rPr lang="zh-CN" altLang="en-US" sz="2000" dirty="0">
                <a:solidFill>
                  <a:schemeClr val="tx2">
                    <a:lumMod val="50000"/>
                  </a:schemeClr>
                </a:solidFill>
                <a:latin typeface="微软雅黑" pitchFamily="34" charset="-122"/>
                <a:ea typeface="微软雅黑" pitchFamily="34" charset="-122"/>
              </a:rPr>
              <a:t>种重疾，最高可赔付</a:t>
            </a:r>
            <a:r>
              <a:rPr lang="zh-CN" altLang="en-US" sz="2000" b="1" dirty="0">
                <a:solidFill>
                  <a:srgbClr val="C00000"/>
                </a:solidFill>
                <a:latin typeface="微软雅黑" pitchFamily="34" charset="-122"/>
                <a:ea typeface="微软雅黑" pitchFamily="34" charset="-122"/>
              </a:rPr>
              <a:t>两次</a:t>
            </a:r>
            <a:r>
              <a:rPr lang="zh-CN" altLang="en-US" sz="2000" dirty="0">
                <a:solidFill>
                  <a:schemeClr val="tx2"/>
                </a:solidFill>
                <a:latin typeface="微软雅黑" pitchFamily="34" charset="-122"/>
                <a:ea typeface="微软雅黑" pitchFamily="34" charset="-122"/>
              </a:rPr>
              <a:t>；</a:t>
            </a:r>
            <a:endParaRPr lang="en-US" altLang="zh-CN" sz="2000" dirty="0">
              <a:solidFill>
                <a:schemeClr val="tx2"/>
              </a:solidFill>
              <a:latin typeface="微软雅黑" pitchFamily="34" charset="-122"/>
              <a:ea typeface="微软雅黑" pitchFamily="34" charset="-122"/>
            </a:endParaRPr>
          </a:p>
          <a:p>
            <a:pPr marL="228600" indent="-228600" defTabSz="1218565">
              <a:lnSpc>
                <a:spcPct val="200000"/>
              </a:lnSpc>
              <a:buFont typeface="Wingdings" panose="05000000000000000000" pitchFamily="2" charset="2"/>
              <a:buChar char="n"/>
            </a:pPr>
            <a:r>
              <a:rPr lang="zh-CN" altLang="en-US" sz="2000" dirty="0">
                <a:solidFill>
                  <a:schemeClr val="tx2"/>
                </a:solidFill>
                <a:latin typeface="微软雅黑" pitchFamily="34" charset="-122"/>
                <a:ea typeface="微软雅黑" pitchFamily="34" charset="-122"/>
              </a:rPr>
              <a:t>每</a:t>
            </a:r>
            <a:r>
              <a:rPr lang="zh-CN" altLang="en-US" sz="2000" dirty="0">
                <a:solidFill>
                  <a:schemeClr val="tx2">
                    <a:lumMod val="50000"/>
                  </a:schemeClr>
                </a:solidFill>
                <a:latin typeface="微软雅黑" pitchFamily="34" charset="-122"/>
                <a:ea typeface="微软雅黑" pitchFamily="34" charset="-122"/>
              </a:rPr>
              <a:t>次按</a:t>
            </a:r>
            <a:r>
              <a:rPr lang="en-US" altLang="zh-CN" sz="2000" b="1" dirty="0">
                <a:solidFill>
                  <a:srgbClr val="C00000"/>
                </a:solidFill>
                <a:latin typeface="微软雅黑" pitchFamily="34" charset="-122"/>
                <a:ea typeface="微软雅黑" pitchFamily="34" charset="-122"/>
              </a:rPr>
              <a:t>100%</a:t>
            </a:r>
            <a:r>
              <a:rPr lang="zh-CN" altLang="en-US" sz="2000" dirty="0">
                <a:solidFill>
                  <a:schemeClr val="tx2">
                    <a:lumMod val="50000"/>
                  </a:schemeClr>
                </a:solidFill>
                <a:latin typeface="微软雅黑" pitchFamily="34" charset="-122"/>
                <a:ea typeface="微软雅黑" pitchFamily="34" charset="-122"/>
              </a:rPr>
              <a:t>保额赔付，间隔等待期</a:t>
            </a:r>
            <a:r>
              <a:rPr lang="en-US" altLang="zh-CN" sz="2000" b="1" dirty="0">
                <a:solidFill>
                  <a:srgbClr val="C00000"/>
                </a:solidFill>
                <a:latin typeface="微软雅黑" pitchFamily="34" charset="-122"/>
                <a:ea typeface="微软雅黑" pitchFamily="34" charset="-122"/>
              </a:rPr>
              <a:t>1</a:t>
            </a:r>
            <a:r>
              <a:rPr lang="zh-CN" altLang="en-US" sz="2000" b="1" dirty="0">
                <a:solidFill>
                  <a:srgbClr val="C00000"/>
                </a:solidFill>
                <a:latin typeface="微软雅黑" pitchFamily="34" charset="-122"/>
                <a:ea typeface="微软雅黑" pitchFamily="34" charset="-122"/>
              </a:rPr>
              <a:t>年</a:t>
            </a:r>
            <a:endParaRPr lang="en-US" altLang="zh-CN" sz="2000" dirty="0">
              <a:solidFill>
                <a:srgbClr val="C00000"/>
              </a:solidFill>
              <a:latin typeface="微软雅黑" pitchFamily="34" charset="-122"/>
              <a:ea typeface="微软雅黑" pitchFamily="34" charset="-122"/>
            </a:endParaRPr>
          </a:p>
          <a:p>
            <a:pPr marL="228600" indent="-228600" defTabSz="1218565">
              <a:lnSpc>
                <a:spcPct val="200000"/>
              </a:lnSpc>
              <a:buFont typeface="Wingdings" panose="05000000000000000000" pitchFamily="2" charset="2"/>
              <a:buChar char="n"/>
            </a:pPr>
            <a:r>
              <a:rPr lang="zh-CN" altLang="en-US" sz="2400" b="1" dirty="0">
                <a:solidFill>
                  <a:srgbClr val="C00000"/>
                </a:solidFill>
                <a:latin typeface="微软雅黑" pitchFamily="34" charset="-122"/>
                <a:ea typeface="微软雅黑" pitchFamily="34" charset="-122"/>
              </a:rPr>
              <a:t>不分组，不分组，不分组</a:t>
            </a:r>
            <a:endParaRPr lang="en-US" altLang="zh-CN" sz="2400" b="1" dirty="0">
              <a:solidFill>
                <a:srgbClr val="C00000"/>
              </a:solidFill>
              <a:latin typeface="微软雅黑" pitchFamily="34" charset="-122"/>
              <a:ea typeface="微软雅黑" pitchFamily="34" charset="-122"/>
            </a:endParaRPr>
          </a:p>
        </p:txBody>
      </p:sp>
      <p:sp>
        <p:nvSpPr>
          <p:cNvPr id="100" name="文本框 2">
            <a:extLst>
              <a:ext uri="{FF2B5EF4-FFF2-40B4-BE49-F238E27FC236}">
                <a16:creationId xmlns:a16="http://schemas.microsoft.com/office/drawing/2014/main" id="{3EF98CA9-9F47-4974-A915-A64BCF2E1529}"/>
              </a:ext>
            </a:extLst>
          </p:cNvPr>
          <p:cNvSpPr txBox="1"/>
          <p:nvPr/>
        </p:nvSpPr>
        <p:spPr>
          <a:xfrm>
            <a:off x="4160704" y="1294496"/>
            <a:ext cx="2831969" cy="523220"/>
          </a:xfrm>
          <a:prstGeom prst="rect">
            <a:avLst/>
          </a:prstGeom>
          <a:noFill/>
        </p:spPr>
        <p:txBody>
          <a:bodyPr wrap="square" rtlCol="0">
            <a:spAutoFit/>
          </a:bodyPr>
          <a:lstStyle/>
          <a:p>
            <a:pPr algn="ctr"/>
            <a:r>
              <a:rPr lang="zh-CN" altLang="en-US" sz="2800" b="1" dirty="0">
                <a:solidFill>
                  <a:srgbClr val="C00000"/>
                </a:solidFill>
                <a:latin typeface="微软雅黑" pitchFamily="34" charset="-122"/>
                <a:ea typeface="微软雅黑" pitchFamily="34" charset="-122"/>
                <a:cs typeface="Roboto Condensed Light" charset="0"/>
              </a:rPr>
              <a:t>重疾保障不分组</a:t>
            </a:r>
          </a:p>
        </p:txBody>
      </p:sp>
      <p:grpSp>
        <p:nvGrpSpPr>
          <p:cNvPr id="101" name="404fb0a6-95f8-4ad7-b23c-e834b8109a9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ABCE1AA-D7A3-4D66-94F4-AD30F547DEA7}"/>
              </a:ext>
            </a:extLst>
          </p:cNvPr>
          <p:cNvGrpSpPr>
            <a:grpSpLocks noChangeAspect="1"/>
          </p:cNvGrpSpPr>
          <p:nvPr>
            <p:custDataLst>
              <p:tags r:id="rId1"/>
            </p:custDataLst>
          </p:nvPr>
        </p:nvGrpSpPr>
        <p:grpSpPr>
          <a:xfrm>
            <a:off x="462994" y="1223572"/>
            <a:ext cx="3509285" cy="3570612"/>
            <a:chOff x="3643313" y="1247775"/>
            <a:chExt cx="4905374" cy="4991099"/>
          </a:xfrm>
        </p:grpSpPr>
        <p:sp>
          <p:nvSpPr>
            <p:cNvPr id="102" name="iŝḷîḍê">
              <a:extLst>
                <a:ext uri="{FF2B5EF4-FFF2-40B4-BE49-F238E27FC236}">
                  <a16:creationId xmlns:a16="http://schemas.microsoft.com/office/drawing/2014/main" id="{CCAC9137-5A3D-42F3-90B5-2019952B7BF7}"/>
                </a:ext>
              </a:extLst>
            </p:cNvPr>
            <p:cNvSpPr/>
            <p:nvPr/>
          </p:nvSpPr>
          <p:spPr bwMode="auto">
            <a:xfrm>
              <a:off x="4110038" y="4873624"/>
              <a:ext cx="2136775" cy="1155700"/>
            </a:xfrm>
            <a:custGeom>
              <a:avLst/>
              <a:gdLst>
                <a:gd name="T0" fmla="*/ 494 w 1167"/>
                <a:gd name="T1" fmla="*/ 0 h 632"/>
                <a:gd name="T2" fmla="*/ 236 w 1167"/>
                <a:gd name="T3" fmla="*/ 70 h 632"/>
                <a:gd name="T4" fmla="*/ 85 w 1167"/>
                <a:gd name="T5" fmla="*/ 223 h 632"/>
                <a:gd name="T6" fmla="*/ 5 w 1167"/>
                <a:gd name="T7" fmla="*/ 435 h 632"/>
                <a:gd name="T8" fmla="*/ 4 w 1167"/>
                <a:gd name="T9" fmla="*/ 445 h 632"/>
                <a:gd name="T10" fmla="*/ 0 w 1167"/>
                <a:gd name="T11" fmla="*/ 632 h 632"/>
                <a:gd name="T12" fmla="*/ 287 w 1167"/>
                <a:gd name="T13" fmla="*/ 632 h 632"/>
                <a:gd name="T14" fmla="*/ 287 w 1167"/>
                <a:gd name="T15" fmla="*/ 467 h 632"/>
                <a:gd name="T16" fmla="*/ 328 w 1167"/>
                <a:gd name="T17" fmla="*/ 367 h 632"/>
                <a:gd name="T18" fmla="*/ 494 w 1167"/>
                <a:gd name="T19" fmla="*/ 283 h 632"/>
                <a:gd name="T20" fmla="*/ 1167 w 1167"/>
                <a:gd name="T21" fmla="*/ 283 h 632"/>
                <a:gd name="T22" fmla="*/ 1167 w 1167"/>
                <a:gd name="T23" fmla="*/ 0 h 632"/>
                <a:gd name="T24" fmla="*/ 494 w 1167"/>
                <a:gd name="T25"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7" h="632">
                  <a:moveTo>
                    <a:pt x="494" y="0"/>
                  </a:moveTo>
                  <a:cubicBezTo>
                    <a:pt x="398" y="0"/>
                    <a:pt x="311" y="24"/>
                    <a:pt x="236" y="70"/>
                  </a:cubicBezTo>
                  <a:cubicBezTo>
                    <a:pt x="175" y="108"/>
                    <a:pt x="125" y="159"/>
                    <a:pt x="85" y="223"/>
                  </a:cubicBezTo>
                  <a:cubicBezTo>
                    <a:pt x="21" y="324"/>
                    <a:pt x="7" y="424"/>
                    <a:pt x="5" y="435"/>
                  </a:cubicBezTo>
                  <a:cubicBezTo>
                    <a:pt x="4" y="445"/>
                    <a:pt x="4" y="445"/>
                    <a:pt x="4" y="445"/>
                  </a:cubicBezTo>
                  <a:cubicBezTo>
                    <a:pt x="0" y="632"/>
                    <a:pt x="0" y="632"/>
                    <a:pt x="0" y="632"/>
                  </a:cubicBezTo>
                  <a:cubicBezTo>
                    <a:pt x="287" y="632"/>
                    <a:pt x="287" y="632"/>
                    <a:pt x="287" y="632"/>
                  </a:cubicBezTo>
                  <a:cubicBezTo>
                    <a:pt x="287" y="467"/>
                    <a:pt x="287" y="467"/>
                    <a:pt x="287" y="467"/>
                  </a:cubicBezTo>
                  <a:cubicBezTo>
                    <a:pt x="290" y="450"/>
                    <a:pt x="301" y="407"/>
                    <a:pt x="328" y="367"/>
                  </a:cubicBezTo>
                  <a:cubicBezTo>
                    <a:pt x="366" y="310"/>
                    <a:pt x="419" y="283"/>
                    <a:pt x="494" y="283"/>
                  </a:cubicBezTo>
                  <a:cubicBezTo>
                    <a:pt x="1167" y="283"/>
                    <a:pt x="1167" y="283"/>
                    <a:pt x="1167" y="283"/>
                  </a:cubicBezTo>
                  <a:cubicBezTo>
                    <a:pt x="1167" y="0"/>
                    <a:pt x="1167" y="0"/>
                    <a:pt x="1167" y="0"/>
                  </a:cubicBezTo>
                  <a:lnTo>
                    <a:pt x="494" y="0"/>
                  </a:lnTo>
                  <a:close/>
                </a:path>
              </a:pathLst>
            </a:custGeom>
            <a:solidFill>
              <a:srgbClr val="F094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íṡḷíḓé">
              <a:extLst>
                <a:ext uri="{FF2B5EF4-FFF2-40B4-BE49-F238E27FC236}">
                  <a16:creationId xmlns:a16="http://schemas.microsoft.com/office/drawing/2014/main" id="{013394A6-8636-4458-B43B-EA48F98F37AE}"/>
                </a:ext>
              </a:extLst>
            </p:cNvPr>
            <p:cNvSpPr/>
            <p:nvPr/>
          </p:nvSpPr>
          <p:spPr bwMode="auto">
            <a:xfrm>
              <a:off x="4872038" y="1366837"/>
              <a:ext cx="3606799" cy="4872037"/>
            </a:xfrm>
            <a:custGeom>
              <a:avLst/>
              <a:gdLst>
                <a:gd name="T0" fmla="*/ 1704 w 1970"/>
                <a:gd name="T1" fmla="*/ 1025 h 2661"/>
                <a:gd name="T2" fmla="*/ 954 w 1970"/>
                <a:gd name="T3" fmla="*/ 837 h 2661"/>
                <a:gd name="T4" fmla="*/ 954 w 1970"/>
                <a:gd name="T5" fmla="*/ 838 h 2661"/>
                <a:gd name="T6" fmla="*/ 897 w 1970"/>
                <a:gd name="T7" fmla="*/ 806 h 2661"/>
                <a:gd name="T8" fmla="*/ 797 w 1970"/>
                <a:gd name="T9" fmla="*/ 721 h 2661"/>
                <a:gd name="T10" fmla="*/ 737 w 1970"/>
                <a:gd name="T11" fmla="*/ 555 h 2661"/>
                <a:gd name="T12" fmla="*/ 737 w 1970"/>
                <a:gd name="T13" fmla="*/ 0 h 2661"/>
                <a:gd name="T14" fmla="*/ 454 w 1970"/>
                <a:gd name="T15" fmla="*/ 0 h 2661"/>
                <a:gd name="T16" fmla="*/ 454 w 1970"/>
                <a:gd name="T17" fmla="*/ 555 h 2661"/>
                <a:gd name="T18" fmla="*/ 560 w 1970"/>
                <a:gd name="T19" fmla="*/ 886 h 2661"/>
                <a:gd name="T20" fmla="*/ 746 w 1970"/>
                <a:gd name="T21" fmla="*/ 1048 h 2661"/>
                <a:gd name="T22" fmla="*/ 790 w 1970"/>
                <a:gd name="T23" fmla="*/ 1072 h 2661"/>
                <a:gd name="T24" fmla="*/ 739 w 1970"/>
                <a:gd name="T25" fmla="*/ 1895 h 2661"/>
                <a:gd name="T26" fmla="*/ 234 w 1970"/>
                <a:gd name="T27" fmla="*/ 2030 h 2661"/>
                <a:gd name="T28" fmla="*/ 985 w 1970"/>
                <a:gd name="T29" fmla="*/ 2572 h 2661"/>
                <a:gd name="T30" fmla="*/ 1704 w 1970"/>
                <a:gd name="T31" fmla="*/ 1025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661">
                  <a:moveTo>
                    <a:pt x="1704" y="1025"/>
                  </a:moveTo>
                  <a:cubicBezTo>
                    <a:pt x="1509" y="755"/>
                    <a:pt x="954" y="837"/>
                    <a:pt x="954" y="837"/>
                  </a:cubicBezTo>
                  <a:cubicBezTo>
                    <a:pt x="954" y="837"/>
                    <a:pt x="954" y="837"/>
                    <a:pt x="954" y="838"/>
                  </a:cubicBezTo>
                  <a:cubicBezTo>
                    <a:pt x="933" y="827"/>
                    <a:pt x="914" y="817"/>
                    <a:pt x="897" y="806"/>
                  </a:cubicBezTo>
                  <a:cubicBezTo>
                    <a:pt x="851" y="778"/>
                    <a:pt x="818" y="750"/>
                    <a:pt x="797" y="721"/>
                  </a:cubicBezTo>
                  <a:cubicBezTo>
                    <a:pt x="766" y="678"/>
                    <a:pt x="737" y="558"/>
                    <a:pt x="737" y="555"/>
                  </a:cubicBezTo>
                  <a:cubicBezTo>
                    <a:pt x="737" y="0"/>
                    <a:pt x="737" y="0"/>
                    <a:pt x="737" y="0"/>
                  </a:cubicBezTo>
                  <a:cubicBezTo>
                    <a:pt x="454" y="0"/>
                    <a:pt x="454" y="0"/>
                    <a:pt x="454" y="0"/>
                  </a:cubicBezTo>
                  <a:cubicBezTo>
                    <a:pt x="454" y="555"/>
                    <a:pt x="454" y="555"/>
                    <a:pt x="454" y="555"/>
                  </a:cubicBezTo>
                  <a:cubicBezTo>
                    <a:pt x="454" y="555"/>
                    <a:pt x="475" y="767"/>
                    <a:pt x="560" y="886"/>
                  </a:cubicBezTo>
                  <a:cubicBezTo>
                    <a:pt x="604" y="947"/>
                    <a:pt x="667" y="999"/>
                    <a:pt x="746" y="1048"/>
                  </a:cubicBezTo>
                  <a:cubicBezTo>
                    <a:pt x="760" y="1056"/>
                    <a:pt x="776" y="1064"/>
                    <a:pt x="790" y="1072"/>
                  </a:cubicBezTo>
                  <a:cubicBezTo>
                    <a:pt x="710" y="1302"/>
                    <a:pt x="739" y="1895"/>
                    <a:pt x="739" y="1895"/>
                  </a:cubicBezTo>
                  <a:cubicBezTo>
                    <a:pt x="270" y="1853"/>
                    <a:pt x="234" y="2030"/>
                    <a:pt x="234" y="2030"/>
                  </a:cubicBezTo>
                  <a:cubicBezTo>
                    <a:pt x="234" y="2030"/>
                    <a:pt x="0" y="2661"/>
                    <a:pt x="985" y="2572"/>
                  </a:cubicBezTo>
                  <a:cubicBezTo>
                    <a:pt x="1970" y="2484"/>
                    <a:pt x="1897" y="1290"/>
                    <a:pt x="1704" y="1025"/>
                  </a:cubicBezTo>
                  <a:close/>
                </a:path>
              </a:pathLst>
            </a:custGeom>
            <a:solidFill>
              <a:srgbClr val="C441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ṥḷïḋé">
              <a:extLst>
                <a:ext uri="{FF2B5EF4-FFF2-40B4-BE49-F238E27FC236}">
                  <a16:creationId xmlns:a16="http://schemas.microsoft.com/office/drawing/2014/main" id="{D2559C18-B8C6-453F-86E7-140104FB4B4E}"/>
                </a:ext>
              </a:extLst>
            </p:cNvPr>
            <p:cNvSpPr/>
            <p:nvPr/>
          </p:nvSpPr>
          <p:spPr bwMode="auto">
            <a:xfrm>
              <a:off x="6384925" y="3856037"/>
              <a:ext cx="185737" cy="187325"/>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s1iḑê">
              <a:extLst>
                <a:ext uri="{FF2B5EF4-FFF2-40B4-BE49-F238E27FC236}">
                  <a16:creationId xmlns:a16="http://schemas.microsoft.com/office/drawing/2014/main" id="{CE69505A-599E-448D-8105-669492A20261}"/>
                </a:ext>
              </a:extLst>
            </p:cNvPr>
            <p:cNvSpPr/>
            <p:nvPr/>
          </p:nvSpPr>
          <p:spPr bwMode="auto">
            <a:xfrm>
              <a:off x="6570662" y="3641725"/>
              <a:ext cx="158750" cy="158750"/>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ïślîḍè">
              <a:extLst>
                <a:ext uri="{FF2B5EF4-FFF2-40B4-BE49-F238E27FC236}">
                  <a16:creationId xmlns:a16="http://schemas.microsoft.com/office/drawing/2014/main" id="{B9DB03C4-6129-4CA2-93D1-0C67F7E05566}"/>
                </a:ext>
              </a:extLst>
            </p:cNvPr>
            <p:cNvSpPr/>
            <p:nvPr/>
          </p:nvSpPr>
          <p:spPr bwMode="auto">
            <a:xfrm>
              <a:off x="6826250" y="3851274"/>
              <a:ext cx="106362" cy="104775"/>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îSľîḑé">
              <a:extLst>
                <a:ext uri="{FF2B5EF4-FFF2-40B4-BE49-F238E27FC236}">
                  <a16:creationId xmlns:a16="http://schemas.microsoft.com/office/drawing/2014/main" id="{E6C31456-2A5D-4448-8E5E-26ACB1EBEF63}"/>
                </a:ext>
              </a:extLst>
            </p:cNvPr>
            <p:cNvSpPr/>
            <p:nvPr/>
          </p:nvSpPr>
          <p:spPr bwMode="auto">
            <a:xfrm>
              <a:off x="7143750" y="3651250"/>
              <a:ext cx="115887" cy="115887"/>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ŝļiḋè">
              <a:extLst>
                <a:ext uri="{FF2B5EF4-FFF2-40B4-BE49-F238E27FC236}">
                  <a16:creationId xmlns:a16="http://schemas.microsoft.com/office/drawing/2014/main" id="{C0F91511-ED7D-4999-A470-452AD7D174C5}"/>
                </a:ext>
              </a:extLst>
            </p:cNvPr>
            <p:cNvSpPr/>
            <p:nvPr/>
          </p:nvSpPr>
          <p:spPr bwMode="auto">
            <a:xfrm>
              <a:off x="7400925" y="3840162"/>
              <a:ext cx="112712" cy="115887"/>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1îdè">
              <a:extLst>
                <a:ext uri="{FF2B5EF4-FFF2-40B4-BE49-F238E27FC236}">
                  <a16:creationId xmlns:a16="http://schemas.microsoft.com/office/drawing/2014/main" id="{87622EA4-079C-4F8B-A7DD-EF06F2696A1D}"/>
                </a:ext>
              </a:extLst>
            </p:cNvPr>
            <p:cNvSpPr/>
            <p:nvPr/>
          </p:nvSpPr>
          <p:spPr bwMode="auto">
            <a:xfrm>
              <a:off x="7588250" y="3783012"/>
              <a:ext cx="112712" cy="114300"/>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şlidé">
              <a:extLst>
                <a:ext uri="{FF2B5EF4-FFF2-40B4-BE49-F238E27FC236}">
                  <a16:creationId xmlns:a16="http://schemas.microsoft.com/office/drawing/2014/main" id="{8F9B986A-9FF3-4105-9AF8-CB5BABC8005B}"/>
                </a:ext>
              </a:extLst>
            </p:cNvPr>
            <p:cNvSpPr/>
            <p:nvPr/>
          </p:nvSpPr>
          <p:spPr bwMode="auto">
            <a:xfrm>
              <a:off x="7834312" y="3868737"/>
              <a:ext cx="114300" cy="115887"/>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S1ïďe">
              <a:extLst>
                <a:ext uri="{FF2B5EF4-FFF2-40B4-BE49-F238E27FC236}">
                  <a16:creationId xmlns:a16="http://schemas.microsoft.com/office/drawing/2014/main" id="{CBE7EEF1-8F54-4F1C-BE95-2F9610FC7F71}"/>
                </a:ext>
              </a:extLst>
            </p:cNvPr>
            <p:cNvSpPr/>
            <p:nvPr/>
          </p:nvSpPr>
          <p:spPr bwMode="auto">
            <a:xfrm>
              <a:off x="7415212" y="3640137"/>
              <a:ext cx="79375" cy="79375"/>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ṧḻiḑé">
              <a:extLst>
                <a:ext uri="{FF2B5EF4-FFF2-40B4-BE49-F238E27FC236}">
                  <a16:creationId xmlns:a16="http://schemas.microsoft.com/office/drawing/2014/main" id="{D9692D4E-1000-41EE-8D3F-22ACFECC931C}"/>
                </a:ext>
              </a:extLst>
            </p:cNvPr>
            <p:cNvSpPr/>
            <p:nvPr/>
          </p:nvSpPr>
          <p:spPr bwMode="auto">
            <a:xfrm>
              <a:off x="6927850" y="3492500"/>
              <a:ext cx="79375" cy="77787"/>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iSḻiḍè">
              <a:extLst>
                <a:ext uri="{FF2B5EF4-FFF2-40B4-BE49-F238E27FC236}">
                  <a16:creationId xmlns:a16="http://schemas.microsoft.com/office/drawing/2014/main" id="{461153B5-85DB-41A3-9381-F2FEB6416661}"/>
                </a:ext>
              </a:extLst>
            </p:cNvPr>
            <p:cNvSpPr/>
            <p:nvPr/>
          </p:nvSpPr>
          <p:spPr bwMode="auto">
            <a:xfrm>
              <a:off x="7762875" y="3602037"/>
              <a:ext cx="79375" cy="79375"/>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iśḻîďè">
              <a:extLst>
                <a:ext uri="{FF2B5EF4-FFF2-40B4-BE49-F238E27FC236}">
                  <a16:creationId xmlns:a16="http://schemas.microsoft.com/office/drawing/2014/main" id="{88E012F4-F0E8-4EC1-984C-7AD0AFA9FA50}"/>
                </a:ext>
              </a:extLst>
            </p:cNvPr>
            <p:cNvSpPr/>
            <p:nvPr/>
          </p:nvSpPr>
          <p:spPr bwMode="auto">
            <a:xfrm>
              <a:off x="6937375" y="3730625"/>
              <a:ext cx="79375" cy="77787"/>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slïḓè">
              <a:extLst>
                <a:ext uri="{FF2B5EF4-FFF2-40B4-BE49-F238E27FC236}">
                  <a16:creationId xmlns:a16="http://schemas.microsoft.com/office/drawing/2014/main" id="{A167D30B-3428-4896-A772-170AEFD1AA86}"/>
                </a:ext>
              </a:extLst>
            </p:cNvPr>
            <p:cNvSpPr/>
            <p:nvPr/>
          </p:nvSpPr>
          <p:spPr bwMode="auto">
            <a:xfrm>
              <a:off x="7243762" y="3405187"/>
              <a:ext cx="114300" cy="112712"/>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ŝḻîḍè">
              <a:extLst>
                <a:ext uri="{FF2B5EF4-FFF2-40B4-BE49-F238E27FC236}">
                  <a16:creationId xmlns:a16="http://schemas.microsoft.com/office/drawing/2014/main" id="{C0806FF3-B92A-48D7-AF24-C1D2E1CBA384}"/>
                </a:ext>
              </a:extLst>
            </p:cNvPr>
            <p:cNvSpPr/>
            <p:nvPr/>
          </p:nvSpPr>
          <p:spPr bwMode="auto">
            <a:xfrm>
              <a:off x="6804025" y="3576637"/>
              <a:ext cx="112712" cy="115887"/>
            </a:xfrm>
            <a:prstGeom prst="ellipse">
              <a:avLst/>
            </a:pr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ṡḷîḋè">
              <a:extLst>
                <a:ext uri="{FF2B5EF4-FFF2-40B4-BE49-F238E27FC236}">
                  <a16:creationId xmlns:a16="http://schemas.microsoft.com/office/drawing/2014/main" id="{AE4DCC51-2320-4DD4-BFBE-BF944A8227D8}"/>
                </a:ext>
              </a:extLst>
            </p:cNvPr>
            <p:cNvSpPr/>
            <p:nvPr/>
          </p:nvSpPr>
          <p:spPr bwMode="auto">
            <a:xfrm>
              <a:off x="5305425" y="3898899"/>
              <a:ext cx="2851149" cy="2187575"/>
            </a:xfrm>
            <a:custGeom>
              <a:avLst/>
              <a:gdLst>
                <a:gd name="T0" fmla="*/ 542 w 1557"/>
                <a:gd name="T1" fmla="*/ 71 h 1195"/>
                <a:gd name="T2" fmla="*/ 547 w 1557"/>
                <a:gd name="T3" fmla="*/ 505 h 1195"/>
                <a:gd name="T4" fmla="*/ 459 w 1557"/>
                <a:gd name="T5" fmla="*/ 553 h 1195"/>
                <a:gd name="T6" fmla="*/ 19 w 1557"/>
                <a:gd name="T7" fmla="*/ 796 h 1195"/>
                <a:gd name="T8" fmla="*/ 784 w 1557"/>
                <a:gd name="T9" fmla="*/ 1141 h 1195"/>
                <a:gd name="T10" fmla="*/ 1524 w 1557"/>
                <a:gd name="T11" fmla="*/ 388 h 1195"/>
                <a:gd name="T12" fmla="*/ 1533 w 1557"/>
                <a:gd name="T13" fmla="*/ 62 h 1195"/>
                <a:gd name="T14" fmla="*/ 1407 w 1557"/>
                <a:gd name="T15" fmla="*/ 39 h 1195"/>
                <a:gd name="T16" fmla="*/ 1245 w 1557"/>
                <a:gd name="T17" fmla="*/ 56 h 1195"/>
                <a:gd name="T18" fmla="*/ 1119 w 1557"/>
                <a:gd name="T19" fmla="*/ 21 h 1195"/>
                <a:gd name="T20" fmla="*/ 959 w 1557"/>
                <a:gd name="T21" fmla="*/ 41 h 1195"/>
                <a:gd name="T22" fmla="*/ 816 w 1557"/>
                <a:gd name="T23" fmla="*/ 12 h 1195"/>
                <a:gd name="T24" fmla="*/ 664 w 1557"/>
                <a:gd name="T25" fmla="*/ 34 h 1195"/>
                <a:gd name="T26" fmla="*/ 542 w 1557"/>
                <a:gd name="T27" fmla="*/ 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7" h="1195">
                  <a:moveTo>
                    <a:pt x="542" y="71"/>
                  </a:moveTo>
                  <a:cubicBezTo>
                    <a:pt x="542" y="71"/>
                    <a:pt x="537" y="463"/>
                    <a:pt x="547" y="505"/>
                  </a:cubicBezTo>
                  <a:cubicBezTo>
                    <a:pt x="558" y="547"/>
                    <a:pt x="501" y="561"/>
                    <a:pt x="459" y="553"/>
                  </a:cubicBezTo>
                  <a:cubicBezTo>
                    <a:pt x="417" y="544"/>
                    <a:pt x="0" y="523"/>
                    <a:pt x="19" y="796"/>
                  </a:cubicBezTo>
                  <a:cubicBezTo>
                    <a:pt x="39" y="1070"/>
                    <a:pt x="290" y="1195"/>
                    <a:pt x="784" y="1141"/>
                  </a:cubicBezTo>
                  <a:cubicBezTo>
                    <a:pt x="1278" y="1086"/>
                    <a:pt x="1413" y="727"/>
                    <a:pt x="1524" y="388"/>
                  </a:cubicBezTo>
                  <a:cubicBezTo>
                    <a:pt x="1524" y="388"/>
                    <a:pt x="1557" y="132"/>
                    <a:pt x="1533" y="62"/>
                  </a:cubicBezTo>
                  <a:cubicBezTo>
                    <a:pt x="1533" y="62"/>
                    <a:pt x="1496" y="30"/>
                    <a:pt x="1407" y="39"/>
                  </a:cubicBezTo>
                  <a:cubicBezTo>
                    <a:pt x="1319" y="48"/>
                    <a:pt x="1284" y="60"/>
                    <a:pt x="1245" y="56"/>
                  </a:cubicBezTo>
                  <a:cubicBezTo>
                    <a:pt x="1206" y="53"/>
                    <a:pt x="1179" y="23"/>
                    <a:pt x="1119" y="21"/>
                  </a:cubicBezTo>
                  <a:cubicBezTo>
                    <a:pt x="1059" y="19"/>
                    <a:pt x="1024" y="30"/>
                    <a:pt x="959" y="41"/>
                  </a:cubicBezTo>
                  <a:cubicBezTo>
                    <a:pt x="893" y="51"/>
                    <a:pt x="881" y="0"/>
                    <a:pt x="816" y="12"/>
                  </a:cubicBezTo>
                  <a:cubicBezTo>
                    <a:pt x="750" y="25"/>
                    <a:pt x="715" y="21"/>
                    <a:pt x="664" y="34"/>
                  </a:cubicBezTo>
                  <a:cubicBezTo>
                    <a:pt x="613" y="46"/>
                    <a:pt x="558" y="14"/>
                    <a:pt x="542" y="71"/>
                  </a:cubicBezTo>
                  <a:close/>
                </a:path>
              </a:pathLst>
            </a:custGeom>
            <a:solidFill>
              <a:srgbClr val="EDC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ṧļíḍe">
              <a:extLst>
                <a:ext uri="{FF2B5EF4-FFF2-40B4-BE49-F238E27FC236}">
                  <a16:creationId xmlns:a16="http://schemas.microsoft.com/office/drawing/2014/main" id="{46FA3DC9-9A9C-4529-808D-838EB51C83E1}"/>
                </a:ext>
              </a:extLst>
            </p:cNvPr>
            <p:cNvSpPr/>
            <p:nvPr/>
          </p:nvSpPr>
          <p:spPr bwMode="auto">
            <a:xfrm>
              <a:off x="5195888" y="1365250"/>
              <a:ext cx="3070224" cy="4776787"/>
            </a:xfrm>
            <a:custGeom>
              <a:avLst/>
              <a:gdLst>
                <a:gd name="T0" fmla="*/ 1671 w 1677"/>
                <a:gd name="T1" fmla="*/ 1462 h 2609"/>
                <a:gd name="T2" fmla="*/ 1550 w 1677"/>
                <a:gd name="T3" fmla="*/ 1009 h 2609"/>
                <a:gd name="T4" fmla="*/ 1276 w 1677"/>
                <a:gd name="T5" fmla="*/ 836 h 2609"/>
                <a:gd name="T6" fmla="*/ 966 w 1677"/>
                <a:gd name="T7" fmla="*/ 799 h 2609"/>
                <a:gd name="T8" fmla="*/ 781 w 1677"/>
                <a:gd name="T9" fmla="*/ 810 h 2609"/>
                <a:gd name="T10" fmla="*/ 734 w 1677"/>
                <a:gd name="T11" fmla="*/ 784 h 2609"/>
                <a:gd name="T12" fmla="*/ 643 w 1677"/>
                <a:gd name="T13" fmla="*/ 706 h 2609"/>
                <a:gd name="T14" fmla="*/ 588 w 1677"/>
                <a:gd name="T15" fmla="*/ 553 h 2609"/>
                <a:gd name="T16" fmla="*/ 588 w 1677"/>
                <a:gd name="T17" fmla="*/ 0 h 2609"/>
                <a:gd name="T18" fmla="*/ 533 w 1677"/>
                <a:gd name="T19" fmla="*/ 0 h 2609"/>
                <a:gd name="T20" fmla="*/ 533 w 1677"/>
                <a:gd name="T21" fmla="*/ 556 h 2609"/>
                <a:gd name="T22" fmla="*/ 552 w 1677"/>
                <a:gd name="T23" fmla="*/ 632 h 2609"/>
                <a:gd name="T24" fmla="*/ 598 w 1677"/>
                <a:gd name="T25" fmla="*/ 738 h 2609"/>
                <a:gd name="T26" fmla="*/ 705 w 1677"/>
                <a:gd name="T27" fmla="*/ 831 h 2609"/>
                <a:gd name="T28" fmla="*/ 765 w 1677"/>
                <a:gd name="T29" fmla="*/ 863 h 2609"/>
                <a:gd name="T30" fmla="*/ 787 w 1677"/>
                <a:gd name="T31" fmla="*/ 864 h 2609"/>
                <a:gd name="T32" fmla="*/ 966 w 1677"/>
                <a:gd name="T33" fmla="*/ 854 h 2609"/>
                <a:gd name="T34" fmla="*/ 1505 w 1677"/>
                <a:gd name="T35" fmla="*/ 1042 h 2609"/>
                <a:gd name="T36" fmla="*/ 1616 w 1677"/>
                <a:gd name="T37" fmla="*/ 1465 h 2609"/>
                <a:gd name="T38" fmla="*/ 1514 w 1677"/>
                <a:gd name="T39" fmla="*/ 2062 h 2609"/>
                <a:gd name="T40" fmla="*/ 806 w 1677"/>
                <a:gd name="T41" fmla="*/ 2546 h 2609"/>
                <a:gd name="T42" fmla="*/ 630 w 1677"/>
                <a:gd name="T43" fmla="*/ 2554 h 2609"/>
                <a:gd name="T44" fmla="*/ 629 w 1677"/>
                <a:gd name="T45" fmla="*/ 2554 h 2609"/>
                <a:gd name="T46" fmla="*/ 117 w 1677"/>
                <a:gd name="T47" fmla="*/ 2374 h 2609"/>
                <a:gd name="T48" fmla="*/ 61 w 1677"/>
                <a:gd name="T49" fmla="*/ 2155 h 2609"/>
                <a:gd name="T50" fmla="*/ 83 w 1677"/>
                <a:gd name="T51" fmla="*/ 2041 h 2609"/>
                <a:gd name="T52" fmla="*/ 84 w 1677"/>
                <a:gd name="T53" fmla="*/ 2037 h 2609"/>
                <a:gd name="T54" fmla="*/ 428 w 1677"/>
                <a:gd name="T55" fmla="*/ 1917 h 2609"/>
                <a:gd name="T56" fmla="*/ 560 w 1677"/>
                <a:gd name="T57" fmla="*/ 1923 h 2609"/>
                <a:gd name="T58" fmla="*/ 582 w 1677"/>
                <a:gd name="T59" fmla="*/ 1916 h 2609"/>
                <a:gd name="T60" fmla="*/ 590 w 1677"/>
                <a:gd name="T61" fmla="*/ 1895 h 2609"/>
                <a:gd name="T62" fmla="*/ 639 w 1677"/>
                <a:gd name="T63" fmla="*/ 1082 h 2609"/>
                <a:gd name="T64" fmla="*/ 626 w 1677"/>
                <a:gd name="T65" fmla="*/ 1049 h 2609"/>
                <a:gd name="T66" fmla="*/ 615 w 1677"/>
                <a:gd name="T67" fmla="*/ 1042 h 2609"/>
                <a:gd name="T68" fmla="*/ 584 w 1677"/>
                <a:gd name="T69" fmla="*/ 1025 h 2609"/>
                <a:gd name="T70" fmla="*/ 406 w 1677"/>
                <a:gd name="T71" fmla="*/ 871 h 2609"/>
                <a:gd name="T72" fmla="*/ 305 w 1677"/>
                <a:gd name="T73" fmla="*/ 554 h 2609"/>
                <a:gd name="T74" fmla="*/ 305 w 1677"/>
                <a:gd name="T75" fmla="*/ 0 h 2609"/>
                <a:gd name="T76" fmla="*/ 250 w 1677"/>
                <a:gd name="T77" fmla="*/ 0 h 2609"/>
                <a:gd name="T78" fmla="*/ 250 w 1677"/>
                <a:gd name="T79" fmla="*/ 556 h 2609"/>
                <a:gd name="T80" fmla="*/ 250 w 1677"/>
                <a:gd name="T81" fmla="*/ 559 h 2609"/>
                <a:gd name="T82" fmla="*/ 361 w 1677"/>
                <a:gd name="T83" fmla="*/ 903 h 2609"/>
                <a:gd name="T84" fmla="*/ 555 w 1677"/>
                <a:gd name="T85" fmla="*/ 1072 h 2609"/>
                <a:gd name="T86" fmla="*/ 580 w 1677"/>
                <a:gd name="T87" fmla="*/ 1086 h 2609"/>
                <a:gd name="T88" fmla="*/ 530 w 1677"/>
                <a:gd name="T89" fmla="*/ 1570 h 2609"/>
                <a:gd name="T90" fmla="*/ 534 w 1677"/>
                <a:gd name="T91" fmla="*/ 1866 h 2609"/>
                <a:gd name="T92" fmla="*/ 428 w 1677"/>
                <a:gd name="T93" fmla="*/ 1862 h 2609"/>
                <a:gd name="T94" fmla="*/ 99 w 1677"/>
                <a:gd name="T95" fmla="*/ 1938 h 2609"/>
                <a:gd name="T96" fmla="*/ 31 w 1677"/>
                <a:gd name="T97" fmla="*/ 2023 h 2609"/>
                <a:gd name="T98" fmla="*/ 7 w 1677"/>
                <a:gd name="T99" fmla="*/ 2149 h 2609"/>
                <a:gd name="T100" fmla="*/ 71 w 1677"/>
                <a:gd name="T101" fmla="*/ 2405 h 2609"/>
                <a:gd name="T102" fmla="*/ 629 w 1677"/>
                <a:gd name="T103" fmla="*/ 2609 h 2609"/>
                <a:gd name="T104" fmla="*/ 630 w 1677"/>
                <a:gd name="T105" fmla="*/ 2609 h 2609"/>
                <a:gd name="T106" fmla="*/ 811 w 1677"/>
                <a:gd name="T107" fmla="*/ 2600 h 2609"/>
                <a:gd name="T108" fmla="*/ 1293 w 1677"/>
                <a:gd name="T109" fmla="*/ 2428 h 2609"/>
                <a:gd name="T110" fmla="*/ 1564 w 1677"/>
                <a:gd name="T111" fmla="*/ 2085 h 2609"/>
                <a:gd name="T112" fmla="*/ 1656 w 1677"/>
                <a:gd name="T113" fmla="*/ 1772 h 2609"/>
                <a:gd name="T114" fmla="*/ 1671 w 1677"/>
                <a:gd name="T115" fmla="*/ 1462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77" h="2609">
                  <a:moveTo>
                    <a:pt x="1671" y="1462"/>
                  </a:moveTo>
                  <a:cubicBezTo>
                    <a:pt x="1661" y="1272"/>
                    <a:pt x="1614" y="1098"/>
                    <a:pt x="1550" y="1009"/>
                  </a:cubicBezTo>
                  <a:cubicBezTo>
                    <a:pt x="1492" y="929"/>
                    <a:pt x="1400" y="871"/>
                    <a:pt x="1276" y="836"/>
                  </a:cubicBezTo>
                  <a:cubicBezTo>
                    <a:pt x="1187" y="811"/>
                    <a:pt x="1082" y="799"/>
                    <a:pt x="966" y="799"/>
                  </a:cubicBezTo>
                  <a:cubicBezTo>
                    <a:pt x="875" y="799"/>
                    <a:pt x="804" y="807"/>
                    <a:pt x="781" y="810"/>
                  </a:cubicBezTo>
                  <a:cubicBezTo>
                    <a:pt x="764" y="801"/>
                    <a:pt x="748" y="792"/>
                    <a:pt x="734" y="784"/>
                  </a:cubicBezTo>
                  <a:cubicBezTo>
                    <a:pt x="692" y="758"/>
                    <a:pt x="661" y="732"/>
                    <a:pt x="643" y="706"/>
                  </a:cubicBezTo>
                  <a:cubicBezTo>
                    <a:pt x="618" y="672"/>
                    <a:pt x="592" y="573"/>
                    <a:pt x="588" y="553"/>
                  </a:cubicBezTo>
                  <a:cubicBezTo>
                    <a:pt x="588" y="0"/>
                    <a:pt x="588" y="0"/>
                    <a:pt x="588" y="0"/>
                  </a:cubicBezTo>
                  <a:cubicBezTo>
                    <a:pt x="533" y="0"/>
                    <a:pt x="533" y="0"/>
                    <a:pt x="533" y="0"/>
                  </a:cubicBezTo>
                  <a:cubicBezTo>
                    <a:pt x="533" y="556"/>
                    <a:pt x="533" y="556"/>
                    <a:pt x="533" y="556"/>
                  </a:cubicBezTo>
                  <a:cubicBezTo>
                    <a:pt x="533" y="567"/>
                    <a:pt x="549" y="622"/>
                    <a:pt x="552" y="632"/>
                  </a:cubicBezTo>
                  <a:cubicBezTo>
                    <a:pt x="568" y="682"/>
                    <a:pt x="583" y="718"/>
                    <a:pt x="598" y="738"/>
                  </a:cubicBezTo>
                  <a:cubicBezTo>
                    <a:pt x="621" y="770"/>
                    <a:pt x="657" y="801"/>
                    <a:pt x="705" y="831"/>
                  </a:cubicBezTo>
                  <a:cubicBezTo>
                    <a:pt x="723" y="842"/>
                    <a:pt x="743" y="853"/>
                    <a:pt x="765" y="863"/>
                  </a:cubicBezTo>
                  <a:cubicBezTo>
                    <a:pt x="772" y="867"/>
                    <a:pt x="780" y="867"/>
                    <a:pt x="787" y="864"/>
                  </a:cubicBezTo>
                  <a:cubicBezTo>
                    <a:pt x="806" y="862"/>
                    <a:pt x="876" y="854"/>
                    <a:pt x="966" y="854"/>
                  </a:cubicBezTo>
                  <a:cubicBezTo>
                    <a:pt x="1150" y="854"/>
                    <a:pt x="1392" y="886"/>
                    <a:pt x="1505" y="1042"/>
                  </a:cubicBezTo>
                  <a:cubicBezTo>
                    <a:pt x="1563" y="1121"/>
                    <a:pt x="1606" y="1287"/>
                    <a:pt x="1616" y="1465"/>
                  </a:cubicBezTo>
                  <a:cubicBezTo>
                    <a:pt x="1628" y="1680"/>
                    <a:pt x="1592" y="1892"/>
                    <a:pt x="1514" y="2062"/>
                  </a:cubicBezTo>
                  <a:cubicBezTo>
                    <a:pt x="1384" y="2349"/>
                    <a:pt x="1139" y="2516"/>
                    <a:pt x="806" y="2546"/>
                  </a:cubicBezTo>
                  <a:cubicBezTo>
                    <a:pt x="743" y="2551"/>
                    <a:pt x="684" y="2554"/>
                    <a:pt x="630" y="2554"/>
                  </a:cubicBezTo>
                  <a:cubicBezTo>
                    <a:pt x="629" y="2554"/>
                    <a:pt x="629" y="2554"/>
                    <a:pt x="629" y="2554"/>
                  </a:cubicBezTo>
                  <a:cubicBezTo>
                    <a:pt x="372" y="2554"/>
                    <a:pt x="200" y="2494"/>
                    <a:pt x="117" y="2374"/>
                  </a:cubicBezTo>
                  <a:cubicBezTo>
                    <a:pt x="75" y="2314"/>
                    <a:pt x="56" y="2240"/>
                    <a:pt x="61" y="2155"/>
                  </a:cubicBezTo>
                  <a:cubicBezTo>
                    <a:pt x="66" y="2089"/>
                    <a:pt x="83" y="2041"/>
                    <a:pt x="83" y="2041"/>
                  </a:cubicBezTo>
                  <a:cubicBezTo>
                    <a:pt x="84" y="2040"/>
                    <a:pt x="84" y="2038"/>
                    <a:pt x="84" y="2037"/>
                  </a:cubicBezTo>
                  <a:cubicBezTo>
                    <a:pt x="85" y="2036"/>
                    <a:pt x="117" y="1917"/>
                    <a:pt x="428" y="1917"/>
                  </a:cubicBezTo>
                  <a:cubicBezTo>
                    <a:pt x="469" y="1917"/>
                    <a:pt x="513" y="1919"/>
                    <a:pt x="560" y="1923"/>
                  </a:cubicBezTo>
                  <a:cubicBezTo>
                    <a:pt x="568" y="1924"/>
                    <a:pt x="576" y="1921"/>
                    <a:pt x="582" y="1916"/>
                  </a:cubicBezTo>
                  <a:cubicBezTo>
                    <a:pt x="587" y="1910"/>
                    <a:pt x="590" y="1903"/>
                    <a:pt x="590" y="1895"/>
                  </a:cubicBezTo>
                  <a:cubicBezTo>
                    <a:pt x="590" y="1889"/>
                    <a:pt x="562" y="1305"/>
                    <a:pt x="639" y="1082"/>
                  </a:cubicBezTo>
                  <a:cubicBezTo>
                    <a:pt x="644" y="1069"/>
                    <a:pt x="638" y="1055"/>
                    <a:pt x="626" y="1049"/>
                  </a:cubicBezTo>
                  <a:cubicBezTo>
                    <a:pt x="623" y="1046"/>
                    <a:pt x="619" y="1044"/>
                    <a:pt x="615" y="1042"/>
                  </a:cubicBezTo>
                  <a:cubicBezTo>
                    <a:pt x="604" y="1037"/>
                    <a:pt x="593" y="1031"/>
                    <a:pt x="584" y="1025"/>
                  </a:cubicBezTo>
                  <a:cubicBezTo>
                    <a:pt x="504" y="976"/>
                    <a:pt x="446" y="926"/>
                    <a:pt x="406" y="871"/>
                  </a:cubicBezTo>
                  <a:cubicBezTo>
                    <a:pt x="329" y="764"/>
                    <a:pt x="307" y="572"/>
                    <a:pt x="305" y="554"/>
                  </a:cubicBezTo>
                  <a:cubicBezTo>
                    <a:pt x="305" y="0"/>
                    <a:pt x="305" y="0"/>
                    <a:pt x="305" y="0"/>
                  </a:cubicBezTo>
                  <a:cubicBezTo>
                    <a:pt x="250" y="0"/>
                    <a:pt x="250" y="0"/>
                    <a:pt x="250" y="0"/>
                  </a:cubicBezTo>
                  <a:cubicBezTo>
                    <a:pt x="250" y="556"/>
                    <a:pt x="250" y="556"/>
                    <a:pt x="250" y="556"/>
                  </a:cubicBezTo>
                  <a:cubicBezTo>
                    <a:pt x="250" y="557"/>
                    <a:pt x="250" y="558"/>
                    <a:pt x="250" y="559"/>
                  </a:cubicBezTo>
                  <a:cubicBezTo>
                    <a:pt x="251" y="567"/>
                    <a:pt x="272" y="779"/>
                    <a:pt x="361" y="903"/>
                  </a:cubicBezTo>
                  <a:cubicBezTo>
                    <a:pt x="405" y="964"/>
                    <a:pt x="469" y="1020"/>
                    <a:pt x="555" y="1072"/>
                  </a:cubicBezTo>
                  <a:cubicBezTo>
                    <a:pt x="563" y="1077"/>
                    <a:pt x="572" y="1082"/>
                    <a:pt x="580" y="1086"/>
                  </a:cubicBezTo>
                  <a:cubicBezTo>
                    <a:pt x="551" y="1187"/>
                    <a:pt x="534" y="1350"/>
                    <a:pt x="530" y="1570"/>
                  </a:cubicBezTo>
                  <a:cubicBezTo>
                    <a:pt x="528" y="1699"/>
                    <a:pt x="532" y="1813"/>
                    <a:pt x="534" y="1866"/>
                  </a:cubicBezTo>
                  <a:cubicBezTo>
                    <a:pt x="497" y="1863"/>
                    <a:pt x="461" y="1862"/>
                    <a:pt x="428" y="1862"/>
                  </a:cubicBezTo>
                  <a:cubicBezTo>
                    <a:pt x="281" y="1862"/>
                    <a:pt x="170" y="1888"/>
                    <a:pt x="99" y="1938"/>
                  </a:cubicBezTo>
                  <a:cubicBezTo>
                    <a:pt x="47" y="1974"/>
                    <a:pt x="34" y="2013"/>
                    <a:pt x="31" y="2023"/>
                  </a:cubicBezTo>
                  <a:cubicBezTo>
                    <a:pt x="28" y="2033"/>
                    <a:pt x="11" y="2082"/>
                    <a:pt x="7" y="2149"/>
                  </a:cubicBezTo>
                  <a:cubicBezTo>
                    <a:pt x="0" y="2246"/>
                    <a:pt x="22" y="2335"/>
                    <a:pt x="71" y="2405"/>
                  </a:cubicBezTo>
                  <a:cubicBezTo>
                    <a:pt x="165" y="2540"/>
                    <a:pt x="353" y="2609"/>
                    <a:pt x="629" y="2609"/>
                  </a:cubicBezTo>
                  <a:cubicBezTo>
                    <a:pt x="629" y="2609"/>
                    <a:pt x="629" y="2609"/>
                    <a:pt x="630" y="2609"/>
                  </a:cubicBezTo>
                  <a:cubicBezTo>
                    <a:pt x="686" y="2609"/>
                    <a:pt x="747" y="2606"/>
                    <a:pt x="811" y="2600"/>
                  </a:cubicBezTo>
                  <a:cubicBezTo>
                    <a:pt x="999" y="2583"/>
                    <a:pt x="1162" y="2526"/>
                    <a:pt x="1293" y="2428"/>
                  </a:cubicBezTo>
                  <a:cubicBezTo>
                    <a:pt x="1408" y="2343"/>
                    <a:pt x="1500" y="2227"/>
                    <a:pt x="1564" y="2085"/>
                  </a:cubicBezTo>
                  <a:cubicBezTo>
                    <a:pt x="1607" y="1990"/>
                    <a:pt x="1638" y="1885"/>
                    <a:pt x="1656" y="1772"/>
                  </a:cubicBezTo>
                  <a:cubicBezTo>
                    <a:pt x="1672" y="1671"/>
                    <a:pt x="1677" y="1567"/>
                    <a:pt x="1671" y="1462"/>
                  </a:cubicBezTo>
                  <a:close/>
                </a:path>
              </a:pathLst>
            </a:custGeom>
            <a:solidFill>
              <a:srgbClr val="F094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íşľîďê">
              <a:extLst>
                <a:ext uri="{FF2B5EF4-FFF2-40B4-BE49-F238E27FC236}">
                  <a16:creationId xmlns:a16="http://schemas.microsoft.com/office/drawing/2014/main" id="{117A618F-0A3A-43CC-AEED-301332956B7C}"/>
                </a:ext>
              </a:extLst>
            </p:cNvPr>
            <p:cNvSpPr/>
            <p:nvPr/>
          </p:nvSpPr>
          <p:spPr bwMode="auto">
            <a:xfrm>
              <a:off x="6634162" y="1247775"/>
              <a:ext cx="1552575" cy="1552575"/>
            </a:xfrm>
            <a:prstGeom prst="ellipse">
              <a:avLst/>
            </a:prstGeom>
            <a:solidFill>
              <a:srgbClr val="EE45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ṩ1îdê">
              <a:extLst>
                <a:ext uri="{FF2B5EF4-FFF2-40B4-BE49-F238E27FC236}">
                  <a16:creationId xmlns:a16="http://schemas.microsoft.com/office/drawing/2014/main" id="{524CE367-7C62-4FE6-BA40-BE06FEB6A5CE}"/>
                </a:ext>
              </a:extLst>
            </p:cNvPr>
            <p:cNvSpPr/>
            <p:nvPr/>
          </p:nvSpPr>
          <p:spPr bwMode="auto">
            <a:xfrm>
              <a:off x="7310437" y="1643062"/>
              <a:ext cx="209550" cy="741362"/>
            </a:xfrm>
            <a:custGeom>
              <a:avLst/>
              <a:gdLst>
                <a:gd name="T0" fmla="*/ 114 w 114"/>
                <a:gd name="T1" fmla="*/ 374 h 405"/>
                <a:gd name="T2" fmla="*/ 83 w 114"/>
                <a:gd name="T3" fmla="*/ 405 h 405"/>
                <a:gd name="T4" fmla="*/ 31 w 114"/>
                <a:gd name="T5" fmla="*/ 405 h 405"/>
                <a:gd name="T6" fmla="*/ 0 w 114"/>
                <a:gd name="T7" fmla="*/ 374 h 405"/>
                <a:gd name="T8" fmla="*/ 0 w 114"/>
                <a:gd name="T9" fmla="*/ 31 h 405"/>
                <a:gd name="T10" fmla="*/ 31 w 114"/>
                <a:gd name="T11" fmla="*/ 0 h 405"/>
                <a:gd name="T12" fmla="*/ 83 w 114"/>
                <a:gd name="T13" fmla="*/ 0 h 405"/>
                <a:gd name="T14" fmla="*/ 114 w 114"/>
                <a:gd name="T15" fmla="*/ 31 h 405"/>
                <a:gd name="T16" fmla="*/ 114 w 114"/>
                <a:gd name="T17" fmla="*/ 37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05">
                  <a:moveTo>
                    <a:pt x="114" y="374"/>
                  </a:moveTo>
                  <a:cubicBezTo>
                    <a:pt x="114" y="391"/>
                    <a:pt x="100" y="405"/>
                    <a:pt x="83" y="405"/>
                  </a:cubicBezTo>
                  <a:cubicBezTo>
                    <a:pt x="31" y="405"/>
                    <a:pt x="31" y="405"/>
                    <a:pt x="31" y="405"/>
                  </a:cubicBezTo>
                  <a:cubicBezTo>
                    <a:pt x="14" y="405"/>
                    <a:pt x="0" y="391"/>
                    <a:pt x="0" y="374"/>
                  </a:cubicBezTo>
                  <a:cubicBezTo>
                    <a:pt x="0" y="31"/>
                    <a:pt x="0" y="31"/>
                    <a:pt x="0" y="31"/>
                  </a:cubicBezTo>
                  <a:cubicBezTo>
                    <a:pt x="0" y="14"/>
                    <a:pt x="14" y="0"/>
                    <a:pt x="31" y="0"/>
                  </a:cubicBezTo>
                  <a:cubicBezTo>
                    <a:pt x="83" y="0"/>
                    <a:pt x="83" y="0"/>
                    <a:pt x="83" y="0"/>
                  </a:cubicBezTo>
                  <a:cubicBezTo>
                    <a:pt x="100" y="0"/>
                    <a:pt x="114" y="14"/>
                    <a:pt x="114" y="31"/>
                  </a:cubicBezTo>
                  <a:lnTo>
                    <a:pt x="114" y="3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ş1îďê">
              <a:extLst>
                <a:ext uri="{FF2B5EF4-FFF2-40B4-BE49-F238E27FC236}">
                  <a16:creationId xmlns:a16="http://schemas.microsoft.com/office/drawing/2014/main" id="{6B5A4FAB-ED40-4599-A89A-864A04472008}"/>
                </a:ext>
              </a:extLst>
            </p:cNvPr>
            <p:cNvSpPr/>
            <p:nvPr/>
          </p:nvSpPr>
          <p:spPr bwMode="auto">
            <a:xfrm>
              <a:off x="7042150" y="1909762"/>
              <a:ext cx="741362" cy="211137"/>
            </a:xfrm>
            <a:custGeom>
              <a:avLst/>
              <a:gdLst>
                <a:gd name="T0" fmla="*/ 405 w 405"/>
                <a:gd name="T1" fmla="*/ 84 h 115"/>
                <a:gd name="T2" fmla="*/ 374 w 405"/>
                <a:gd name="T3" fmla="*/ 115 h 115"/>
                <a:gd name="T4" fmla="*/ 31 w 405"/>
                <a:gd name="T5" fmla="*/ 115 h 115"/>
                <a:gd name="T6" fmla="*/ 0 w 405"/>
                <a:gd name="T7" fmla="*/ 84 h 115"/>
                <a:gd name="T8" fmla="*/ 0 w 405"/>
                <a:gd name="T9" fmla="*/ 32 h 115"/>
                <a:gd name="T10" fmla="*/ 31 w 405"/>
                <a:gd name="T11" fmla="*/ 0 h 115"/>
                <a:gd name="T12" fmla="*/ 374 w 405"/>
                <a:gd name="T13" fmla="*/ 0 h 115"/>
                <a:gd name="T14" fmla="*/ 405 w 405"/>
                <a:gd name="T15" fmla="*/ 32 h 115"/>
                <a:gd name="T16" fmla="*/ 405 w 405"/>
                <a:gd name="T17" fmla="*/ 8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115">
                  <a:moveTo>
                    <a:pt x="405" y="84"/>
                  </a:moveTo>
                  <a:cubicBezTo>
                    <a:pt x="405" y="101"/>
                    <a:pt x="391" y="115"/>
                    <a:pt x="374" y="115"/>
                  </a:cubicBezTo>
                  <a:cubicBezTo>
                    <a:pt x="31" y="115"/>
                    <a:pt x="31" y="115"/>
                    <a:pt x="31" y="115"/>
                  </a:cubicBezTo>
                  <a:cubicBezTo>
                    <a:pt x="14" y="115"/>
                    <a:pt x="0" y="101"/>
                    <a:pt x="0" y="84"/>
                  </a:cubicBezTo>
                  <a:cubicBezTo>
                    <a:pt x="0" y="32"/>
                    <a:pt x="0" y="32"/>
                    <a:pt x="0" y="32"/>
                  </a:cubicBezTo>
                  <a:cubicBezTo>
                    <a:pt x="0" y="14"/>
                    <a:pt x="14" y="0"/>
                    <a:pt x="31" y="0"/>
                  </a:cubicBezTo>
                  <a:cubicBezTo>
                    <a:pt x="374" y="0"/>
                    <a:pt x="374" y="0"/>
                    <a:pt x="374" y="0"/>
                  </a:cubicBezTo>
                  <a:cubicBezTo>
                    <a:pt x="391" y="0"/>
                    <a:pt x="405" y="14"/>
                    <a:pt x="405" y="32"/>
                  </a:cubicBezTo>
                  <a:lnTo>
                    <a:pt x="405"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ṥļíḍe">
              <a:extLst>
                <a:ext uri="{FF2B5EF4-FFF2-40B4-BE49-F238E27FC236}">
                  <a16:creationId xmlns:a16="http://schemas.microsoft.com/office/drawing/2014/main" id="{E34A3CB7-C309-4E5D-B5A2-C57E4CB7EB64}"/>
                </a:ext>
              </a:extLst>
            </p:cNvPr>
            <p:cNvSpPr/>
            <p:nvPr/>
          </p:nvSpPr>
          <p:spPr bwMode="auto">
            <a:xfrm>
              <a:off x="4635500" y="1420812"/>
              <a:ext cx="693737" cy="484187"/>
            </a:xfrm>
            <a:custGeom>
              <a:avLst/>
              <a:gdLst>
                <a:gd name="T0" fmla="*/ 111 w 379"/>
                <a:gd name="T1" fmla="*/ 40 h 264"/>
                <a:gd name="T2" fmla="*/ 14 w 379"/>
                <a:gd name="T3" fmla="*/ 153 h 264"/>
                <a:gd name="T4" fmla="*/ 153 w 379"/>
                <a:gd name="T5" fmla="*/ 85 h 264"/>
                <a:gd name="T6" fmla="*/ 324 w 379"/>
                <a:gd name="T7" fmla="*/ 89 h 264"/>
                <a:gd name="T8" fmla="*/ 167 w 379"/>
                <a:gd name="T9" fmla="*/ 89 h 264"/>
                <a:gd name="T10" fmla="*/ 47 w 379"/>
                <a:gd name="T11" fmla="*/ 142 h 264"/>
                <a:gd name="T12" fmla="*/ 47 w 379"/>
                <a:gd name="T13" fmla="*/ 142 h 264"/>
                <a:gd name="T14" fmla="*/ 0 w 379"/>
                <a:gd name="T15" fmla="*/ 180 h 264"/>
                <a:gd name="T16" fmla="*/ 7 w 379"/>
                <a:gd name="T17" fmla="*/ 196 h 264"/>
                <a:gd name="T18" fmla="*/ 6 w 379"/>
                <a:gd name="T19" fmla="*/ 193 h 264"/>
                <a:gd name="T20" fmla="*/ 19 w 379"/>
                <a:gd name="T21" fmla="*/ 179 h 264"/>
                <a:gd name="T22" fmla="*/ 159 w 379"/>
                <a:gd name="T23" fmla="*/ 249 h 264"/>
                <a:gd name="T24" fmla="*/ 379 w 379"/>
                <a:gd name="T25" fmla="*/ 111 h 264"/>
                <a:gd name="T26" fmla="*/ 111 w 379"/>
                <a:gd name="T27" fmla="*/ 4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264">
                  <a:moveTo>
                    <a:pt x="111" y="40"/>
                  </a:moveTo>
                  <a:cubicBezTo>
                    <a:pt x="53" y="54"/>
                    <a:pt x="13" y="102"/>
                    <a:pt x="14" y="153"/>
                  </a:cubicBezTo>
                  <a:cubicBezTo>
                    <a:pt x="50" y="122"/>
                    <a:pt x="98" y="98"/>
                    <a:pt x="153" y="85"/>
                  </a:cubicBezTo>
                  <a:cubicBezTo>
                    <a:pt x="215" y="71"/>
                    <a:pt x="275" y="73"/>
                    <a:pt x="324" y="89"/>
                  </a:cubicBezTo>
                  <a:cubicBezTo>
                    <a:pt x="278" y="77"/>
                    <a:pt x="223" y="76"/>
                    <a:pt x="167" y="89"/>
                  </a:cubicBezTo>
                  <a:cubicBezTo>
                    <a:pt x="121" y="100"/>
                    <a:pt x="80" y="118"/>
                    <a:pt x="47" y="142"/>
                  </a:cubicBezTo>
                  <a:cubicBezTo>
                    <a:pt x="47" y="142"/>
                    <a:pt x="47" y="142"/>
                    <a:pt x="47" y="142"/>
                  </a:cubicBezTo>
                  <a:cubicBezTo>
                    <a:pt x="31" y="150"/>
                    <a:pt x="12" y="168"/>
                    <a:pt x="0" y="180"/>
                  </a:cubicBezTo>
                  <a:cubicBezTo>
                    <a:pt x="2" y="184"/>
                    <a:pt x="4" y="190"/>
                    <a:pt x="7" y="196"/>
                  </a:cubicBezTo>
                  <a:cubicBezTo>
                    <a:pt x="6" y="195"/>
                    <a:pt x="6" y="194"/>
                    <a:pt x="6" y="193"/>
                  </a:cubicBezTo>
                  <a:cubicBezTo>
                    <a:pt x="10" y="188"/>
                    <a:pt x="15" y="183"/>
                    <a:pt x="19" y="179"/>
                  </a:cubicBezTo>
                  <a:cubicBezTo>
                    <a:pt x="36" y="233"/>
                    <a:pt x="97" y="264"/>
                    <a:pt x="159" y="249"/>
                  </a:cubicBezTo>
                  <a:cubicBezTo>
                    <a:pt x="247" y="228"/>
                    <a:pt x="298" y="92"/>
                    <a:pt x="379" y="111"/>
                  </a:cubicBezTo>
                  <a:cubicBezTo>
                    <a:pt x="379" y="111"/>
                    <a:pt x="276" y="0"/>
                    <a:pt x="111" y="40"/>
                  </a:cubicBezTo>
                  <a:close/>
                </a:path>
              </a:pathLst>
            </a:custGeom>
            <a:solidFill>
              <a:srgbClr val="6093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ṥḻîḋe">
              <a:extLst>
                <a:ext uri="{FF2B5EF4-FFF2-40B4-BE49-F238E27FC236}">
                  <a16:creationId xmlns:a16="http://schemas.microsoft.com/office/drawing/2014/main" id="{43DFAC52-A2B7-41A2-BEB5-90674A94CCF6}"/>
                </a:ext>
              </a:extLst>
            </p:cNvPr>
            <p:cNvSpPr/>
            <p:nvPr/>
          </p:nvSpPr>
          <p:spPr bwMode="auto">
            <a:xfrm>
              <a:off x="4397375" y="1592262"/>
              <a:ext cx="292100" cy="454025"/>
            </a:xfrm>
            <a:custGeom>
              <a:avLst/>
              <a:gdLst>
                <a:gd name="T0" fmla="*/ 130 w 159"/>
                <a:gd name="T1" fmla="*/ 87 h 248"/>
                <a:gd name="T2" fmla="*/ 69 w 159"/>
                <a:gd name="T3" fmla="*/ 14 h 248"/>
                <a:gd name="T4" fmla="*/ 14 w 159"/>
                <a:gd name="T5" fmla="*/ 18 h 248"/>
                <a:gd name="T6" fmla="*/ 19 w 159"/>
                <a:gd name="T7" fmla="*/ 73 h 248"/>
                <a:gd name="T8" fmla="*/ 76 w 159"/>
                <a:gd name="T9" fmla="*/ 236 h 248"/>
                <a:gd name="T10" fmla="*/ 105 w 159"/>
                <a:gd name="T11" fmla="*/ 248 h 248"/>
                <a:gd name="T12" fmla="*/ 154 w 159"/>
                <a:gd name="T13" fmla="*/ 235 h 248"/>
                <a:gd name="T14" fmla="*/ 137 w 159"/>
                <a:gd name="T15" fmla="*/ 103 h 248"/>
                <a:gd name="T16" fmla="*/ 130 w 159"/>
                <a:gd name="T17" fmla="*/ 87 h 248"/>
                <a:gd name="T18" fmla="*/ 130 w 159"/>
                <a:gd name="T19" fmla="*/ 8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48">
                  <a:moveTo>
                    <a:pt x="130" y="87"/>
                  </a:moveTo>
                  <a:cubicBezTo>
                    <a:pt x="106" y="38"/>
                    <a:pt x="72" y="17"/>
                    <a:pt x="69" y="14"/>
                  </a:cubicBezTo>
                  <a:cubicBezTo>
                    <a:pt x="53" y="0"/>
                    <a:pt x="28" y="2"/>
                    <a:pt x="14" y="18"/>
                  </a:cubicBezTo>
                  <a:cubicBezTo>
                    <a:pt x="0" y="35"/>
                    <a:pt x="2" y="59"/>
                    <a:pt x="19" y="73"/>
                  </a:cubicBezTo>
                  <a:cubicBezTo>
                    <a:pt x="20" y="74"/>
                    <a:pt x="90" y="113"/>
                    <a:pt x="76" y="236"/>
                  </a:cubicBezTo>
                  <a:cubicBezTo>
                    <a:pt x="88" y="240"/>
                    <a:pt x="99" y="243"/>
                    <a:pt x="105" y="248"/>
                  </a:cubicBezTo>
                  <a:cubicBezTo>
                    <a:pt x="105" y="248"/>
                    <a:pt x="125" y="242"/>
                    <a:pt x="154" y="235"/>
                  </a:cubicBezTo>
                  <a:cubicBezTo>
                    <a:pt x="159" y="179"/>
                    <a:pt x="150" y="136"/>
                    <a:pt x="137" y="103"/>
                  </a:cubicBezTo>
                  <a:cubicBezTo>
                    <a:pt x="134" y="97"/>
                    <a:pt x="132" y="91"/>
                    <a:pt x="130" y="87"/>
                  </a:cubicBezTo>
                  <a:cubicBezTo>
                    <a:pt x="130" y="87"/>
                    <a:pt x="130" y="87"/>
                    <a:pt x="130" y="87"/>
                  </a:cubicBezTo>
                  <a:close/>
                </a:path>
              </a:pathLst>
            </a:custGeom>
            <a:solidFill>
              <a:srgbClr val="3C44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ṩḷiḑê">
              <a:extLst>
                <a:ext uri="{FF2B5EF4-FFF2-40B4-BE49-F238E27FC236}">
                  <a16:creationId xmlns:a16="http://schemas.microsoft.com/office/drawing/2014/main" id="{02E07EAA-B89F-4C11-91BD-5CECF522D471}"/>
                </a:ext>
              </a:extLst>
            </p:cNvPr>
            <p:cNvSpPr/>
            <p:nvPr/>
          </p:nvSpPr>
          <p:spPr bwMode="auto">
            <a:xfrm>
              <a:off x="3643313" y="1973262"/>
              <a:ext cx="955675" cy="1511300"/>
            </a:xfrm>
            <a:custGeom>
              <a:avLst/>
              <a:gdLst>
                <a:gd name="T0" fmla="*/ 517 w 522"/>
                <a:gd name="T1" fmla="*/ 40 h 826"/>
                <a:gd name="T2" fmla="*/ 488 w 522"/>
                <a:gd name="T3" fmla="*/ 28 h 826"/>
                <a:gd name="T4" fmla="*/ 488 w 522"/>
                <a:gd name="T5" fmla="*/ 28 h 826"/>
                <a:gd name="T6" fmla="*/ 433 w 522"/>
                <a:gd name="T7" fmla="*/ 17 h 826"/>
                <a:gd name="T8" fmla="*/ 393 w 522"/>
                <a:gd name="T9" fmla="*/ 11 h 826"/>
                <a:gd name="T10" fmla="*/ 98 w 522"/>
                <a:gd name="T11" fmla="*/ 127 h 826"/>
                <a:gd name="T12" fmla="*/ 235 w 522"/>
                <a:gd name="T13" fmla="*/ 719 h 826"/>
                <a:gd name="T14" fmla="*/ 522 w 522"/>
                <a:gd name="T15" fmla="*/ 777 h 826"/>
                <a:gd name="T16" fmla="*/ 522 w 522"/>
                <a:gd name="T17" fmla="*/ 38 h 826"/>
                <a:gd name="T18" fmla="*/ 517 w 522"/>
                <a:gd name="T19" fmla="*/ 4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826">
                  <a:moveTo>
                    <a:pt x="517" y="40"/>
                  </a:moveTo>
                  <a:cubicBezTo>
                    <a:pt x="511" y="35"/>
                    <a:pt x="500" y="32"/>
                    <a:pt x="488" y="28"/>
                  </a:cubicBezTo>
                  <a:cubicBezTo>
                    <a:pt x="488" y="28"/>
                    <a:pt x="488" y="28"/>
                    <a:pt x="488" y="28"/>
                  </a:cubicBezTo>
                  <a:cubicBezTo>
                    <a:pt x="473" y="24"/>
                    <a:pt x="454" y="20"/>
                    <a:pt x="433" y="17"/>
                  </a:cubicBezTo>
                  <a:cubicBezTo>
                    <a:pt x="418" y="14"/>
                    <a:pt x="404" y="12"/>
                    <a:pt x="393" y="11"/>
                  </a:cubicBezTo>
                  <a:cubicBezTo>
                    <a:pt x="289" y="0"/>
                    <a:pt x="155" y="11"/>
                    <a:pt x="98" y="127"/>
                  </a:cubicBezTo>
                  <a:cubicBezTo>
                    <a:pt x="0" y="327"/>
                    <a:pt x="66" y="600"/>
                    <a:pt x="235" y="719"/>
                  </a:cubicBezTo>
                  <a:cubicBezTo>
                    <a:pt x="385" y="826"/>
                    <a:pt x="499" y="787"/>
                    <a:pt x="522" y="777"/>
                  </a:cubicBezTo>
                  <a:cubicBezTo>
                    <a:pt x="522" y="38"/>
                    <a:pt x="522" y="38"/>
                    <a:pt x="522" y="38"/>
                  </a:cubicBezTo>
                  <a:cubicBezTo>
                    <a:pt x="519" y="39"/>
                    <a:pt x="517" y="40"/>
                    <a:pt x="517" y="40"/>
                  </a:cubicBezTo>
                  <a:close/>
                </a:path>
              </a:pathLst>
            </a:custGeom>
            <a:solidFill>
              <a:srgbClr val="D044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ṥḷide">
              <a:extLst>
                <a:ext uri="{FF2B5EF4-FFF2-40B4-BE49-F238E27FC236}">
                  <a16:creationId xmlns:a16="http://schemas.microsoft.com/office/drawing/2014/main" id="{933569FA-60AF-4B2C-928A-823CE4278D44}"/>
                </a:ext>
              </a:extLst>
            </p:cNvPr>
            <p:cNvSpPr/>
            <p:nvPr/>
          </p:nvSpPr>
          <p:spPr bwMode="auto">
            <a:xfrm>
              <a:off x="4598988" y="1963737"/>
              <a:ext cx="971550" cy="1544637"/>
            </a:xfrm>
            <a:custGeom>
              <a:avLst/>
              <a:gdLst>
                <a:gd name="T0" fmla="*/ 432 w 530"/>
                <a:gd name="T1" fmla="*/ 132 h 844"/>
                <a:gd name="T2" fmla="*/ 297 w 530"/>
                <a:gd name="T3" fmla="*/ 25 h 844"/>
                <a:gd name="T4" fmla="*/ 300 w 530"/>
                <a:gd name="T5" fmla="*/ 27 h 844"/>
                <a:gd name="T6" fmla="*/ 297 w 530"/>
                <a:gd name="T7" fmla="*/ 25 h 844"/>
                <a:gd name="T8" fmla="*/ 44 w 530"/>
                <a:gd name="T9" fmla="*/ 33 h 844"/>
                <a:gd name="T10" fmla="*/ 44 w 530"/>
                <a:gd name="T11" fmla="*/ 32 h 844"/>
                <a:gd name="T12" fmla="*/ 0 w 530"/>
                <a:gd name="T13" fmla="*/ 43 h 844"/>
                <a:gd name="T14" fmla="*/ 0 w 530"/>
                <a:gd name="T15" fmla="*/ 782 h 844"/>
                <a:gd name="T16" fmla="*/ 4 w 530"/>
                <a:gd name="T17" fmla="*/ 780 h 844"/>
                <a:gd name="T18" fmla="*/ 295 w 530"/>
                <a:gd name="T19" fmla="*/ 724 h 844"/>
                <a:gd name="T20" fmla="*/ 432 w 530"/>
                <a:gd name="T21" fmla="*/ 13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844">
                  <a:moveTo>
                    <a:pt x="432" y="132"/>
                  </a:moveTo>
                  <a:cubicBezTo>
                    <a:pt x="403" y="72"/>
                    <a:pt x="353" y="40"/>
                    <a:pt x="297" y="25"/>
                  </a:cubicBezTo>
                  <a:cubicBezTo>
                    <a:pt x="298" y="26"/>
                    <a:pt x="299" y="26"/>
                    <a:pt x="300" y="27"/>
                  </a:cubicBezTo>
                  <a:cubicBezTo>
                    <a:pt x="299" y="26"/>
                    <a:pt x="298" y="26"/>
                    <a:pt x="297" y="25"/>
                  </a:cubicBezTo>
                  <a:cubicBezTo>
                    <a:pt x="206" y="0"/>
                    <a:pt x="101" y="19"/>
                    <a:pt x="44" y="33"/>
                  </a:cubicBezTo>
                  <a:cubicBezTo>
                    <a:pt x="44" y="32"/>
                    <a:pt x="44" y="32"/>
                    <a:pt x="44" y="32"/>
                  </a:cubicBezTo>
                  <a:cubicBezTo>
                    <a:pt x="23" y="37"/>
                    <a:pt x="7" y="41"/>
                    <a:pt x="0" y="43"/>
                  </a:cubicBezTo>
                  <a:cubicBezTo>
                    <a:pt x="0" y="782"/>
                    <a:pt x="0" y="782"/>
                    <a:pt x="0" y="782"/>
                  </a:cubicBezTo>
                  <a:cubicBezTo>
                    <a:pt x="2" y="781"/>
                    <a:pt x="4" y="780"/>
                    <a:pt x="4" y="780"/>
                  </a:cubicBezTo>
                  <a:cubicBezTo>
                    <a:pt x="4" y="780"/>
                    <a:pt x="127" y="844"/>
                    <a:pt x="295" y="724"/>
                  </a:cubicBezTo>
                  <a:cubicBezTo>
                    <a:pt x="463" y="605"/>
                    <a:pt x="530" y="332"/>
                    <a:pt x="432" y="132"/>
                  </a:cubicBezTo>
                  <a:close/>
                </a:path>
              </a:pathLst>
            </a:custGeom>
            <a:solidFill>
              <a:srgbClr val="C73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šlïḑè">
              <a:extLst>
                <a:ext uri="{FF2B5EF4-FFF2-40B4-BE49-F238E27FC236}">
                  <a16:creationId xmlns:a16="http://schemas.microsoft.com/office/drawing/2014/main" id="{F4E8E6D8-9259-40C8-AC72-8680E094B007}"/>
                </a:ext>
              </a:extLst>
            </p:cNvPr>
            <p:cNvSpPr/>
            <p:nvPr/>
          </p:nvSpPr>
          <p:spPr bwMode="auto">
            <a:xfrm>
              <a:off x="7472362" y="4246562"/>
              <a:ext cx="347662" cy="114300"/>
            </a:xfrm>
            <a:custGeom>
              <a:avLst/>
              <a:gdLst>
                <a:gd name="T0" fmla="*/ 190 w 190"/>
                <a:gd name="T1" fmla="*/ 60 h 62"/>
                <a:gd name="T2" fmla="*/ 190 w 190"/>
                <a:gd name="T3" fmla="*/ 0 h 62"/>
                <a:gd name="T4" fmla="*/ 180 w 190"/>
                <a:gd name="T5" fmla="*/ 0 h 62"/>
                <a:gd name="T6" fmla="*/ 155 w 190"/>
                <a:gd name="T7" fmla="*/ 0 h 62"/>
                <a:gd name="T8" fmla="*/ 136 w 190"/>
                <a:gd name="T9" fmla="*/ 0 h 62"/>
                <a:gd name="T10" fmla="*/ 112 w 190"/>
                <a:gd name="T11" fmla="*/ 0 h 62"/>
                <a:gd name="T12" fmla="*/ 93 w 190"/>
                <a:gd name="T13" fmla="*/ 0 h 62"/>
                <a:gd name="T14" fmla="*/ 69 w 190"/>
                <a:gd name="T15" fmla="*/ 0 h 62"/>
                <a:gd name="T16" fmla="*/ 50 w 190"/>
                <a:gd name="T17" fmla="*/ 0 h 62"/>
                <a:gd name="T18" fmla="*/ 25 w 190"/>
                <a:gd name="T19" fmla="*/ 0 h 62"/>
                <a:gd name="T20" fmla="*/ 6 w 190"/>
                <a:gd name="T21" fmla="*/ 0 h 62"/>
                <a:gd name="T22" fmla="*/ 0 w 190"/>
                <a:gd name="T23" fmla="*/ 0 h 62"/>
                <a:gd name="T24" fmla="*/ 0 w 190"/>
                <a:gd name="T25" fmla="*/ 62 h 62"/>
                <a:gd name="T26" fmla="*/ 31 w 190"/>
                <a:gd name="T27" fmla="*/ 60 h 62"/>
                <a:gd name="T28" fmla="*/ 190 w 19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62">
                  <a:moveTo>
                    <a:pt x="190" y="60"/>
                  </a:moveTo>
                  <a:cubicBezTo>
                    <a:pt x="190" y="0"/>
                    <a:pt x="190" y="0"/>
                    <a:pt x="190" y="0"/>
                  </a:cubicBezTo>
                  <a:cubicBezTo>
                    <a:pt x="180" y="0"/>
                    <a:pt x="180" y="0"/>
                    <a:pt x="180" y="0"/>
                  </a:cubicBezTo>
                  <a:cubicBezTo>
                    <a:pt x="155" y="0"/>
                    <a:pt x="155" y="0"/>
                    <a:pt x="155" y="0"/>
                  </a:cubicBezTo>
                  <a:cubicBezTo>
                    <a:pt x="136" y="0"/>
                    <a:pt x="136" y="0"/>
                    <a:pt x="136" y="0"/>
                  </a:cubicBezTo>
                  <a:cubicBezTo>
                    <a:pt x="112" y="0"/>
                    <a:pt x="112" y="0"/>
                    <a:pt x="112" y="0"/>
                  </a:cubicBezTo>
                  <a:cubicBezTo>
                    <a:pt x="93" y="0"/>
                    <a:pt x="93" y="0"/>
                    <a:pt x="93" y="0"/>
                  </a:cubicBezTo>
                  <a:cubicBezTo>
                    <a:pt x="69" y="0"/>
                    <a:pt x="69" y="0"/>
                    <a:pt x="69" y="0"/>
                  </a:cubicBezTo>
                  <a:cubicBezTo>
                    <a:pt x="50" y="0"/>
                    <a:pt x="50" y="0"/>
                    <a:pt x="50" y="0"/>
                  </a:cubicBezTo>
                  <a:cubicBezTo>
                    <a:pt x="25" y="0"/>
                    <a:pt x="25" y="0"/>
                    <a:pt x="25" y="0"/>
                  </a:cubicBezTo>
                  <a:cubicBezTo>
                    <a:pt x="6" y="0"/>
                    <a:pt x="6" y="0"/>
                    <a:pt x="6" y="0"/>
                  </a:cubicBezTo>
                  <a:cubicBezTo>
                    <a:pt x="0" y="0"/>
                    <a:pt x="0" y="0"/>
                    <a:pt x="0" y="0"/>
                  </a:cubicBezTo>
                  <a:cubicBezTo>
                    <a:pt x="0" y="62"/>
                    <a:pt x="0" y="62"/>
                    <a:pt x="0" y="62"/>
                  </a:cubicBezTo>
                  <a:cubicBezTo>
                    <a:pt x="10" y="61"/>
                    <a:pt x="21" y="60"/>
                    <a:pt x="31" y="60"/>
                  </a:cubicBezTo>
                  <a:lnTo>
                    <a:pt x="190" y="60"/>
                  </a:lnTo>
                  <a:close/>
                </a:path>
              </a:pathLst>
            </a:custGeom>
            <a:solidFill>
              <a:srgbClr val="D6D5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šḻîḑê">
              <a:extLst>
                <a:ext uri="{FF2B5EF4-FFF2-40B4-BE49-F238E27FC236}">
                  <a16:creationId xmlns:a16="http://schemas.microsoft.com/office/drawing/2014/main" id="{26F6CA34-3404-4EF8-AA22-8AE507F9B805}"/>
                </a:ext>
              </a:extLst>
            </p:cNvPr>
            <p:cNvSpPr/>
            <p:nvPr/>
          </p:nvSpPr>
          <p:spPr bwMode="auto">
            <a:xfrm>
              <a:off x="7820025" y="4246562"/>
              <a:ext cx="346075" cy="114300"/>
            </a:xfrm>
            <a:custGeom>
              <a:avLst/>
              <a:gdLst>
                <a:gd name="T0" fmla="*/ 163 w 189"/>
                <a:gd name="T1" fmla="*/ 0 h 62"/>
                <a:gd name="T2" fmla="*/ 139 w 189"/>
                <a:gd name="T3" fmla="*/ 0 h 62"/>
                <a:gd name="T4" fmla="*/ 120 w 189"/>
                <a:gd name="T5" fmla="*/ 0 h 62"/>
                <a:gd name="T6" fmla="*/ 96 w 189"/>
                <a:gd name="T7" fmla="*/ 0 h 62"/>
                <a:gd name="T8" fmla="*/ 77 w 189"/>
                <a:gd name="T9" fmla="*/ 0 h 62"/>
                <a:gd name="T10" fmla="*/ 52 w 189"/>
                <a:gd name="T11" fmla="*/ 0 h 62"/>
                <a:gd name="T12" fmla="*/ 33 w 189"/>
                <a:gd name="T13" fmla="*/ 0 h 62"/>
                <a:gd name="T14" fmla="*/ 9 w 189"/>
                <a:gd name="T15" fmla="*/ 0 h 62"/>
                <a:gd name="T16" fmla="*/ 0 w 189"/>
                <a:gd name="T17" fmla="*/ 0 h 62"/>
                <a:gd name="T18" fmla="*/ 0 w 189"/>
                <a:gd name="T19" fmla="*/ 60 h 62"/>
                <a:gd name="T20" fmla="*/ 159 w 189"/>
                <a:gd name="T21" fmla="*/ 60 h 62"/>
                <a:gd name="T22" fmla="*/ 189 w 189"/>
                <a:gd name="T23" fmla="*/ 62 h 62"/>
                <a:gd name="T24" fmla="*/ 189 w 189"/>
                <a:gd name="T25" fmla="*/ 0 h 62"/>
                <a:gd name="T26" fmla="*/ 182 w 189"/>
                <a:gd name="T27" fmla="*/ 0 h 62"/>
                <a:gd name="T28" fmla="*/ 163 w 189"/>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62">
                  <a:moveTo>
                    <a:pt x="163" y="0"/>
                  </a:moveTo>
                  <a:cubicBezTo>
                    <a:pt x="139" y="0"/>
                    <a:pt x="139" y="0"/>
                    <a:pt x="139" y="0"/>
                  </a:cubicBezTo>
                  <a:cubicBezTo>
                    <a:pt x="120" y="0"/>
                    <a:pt x="120" y="0"/>
                    <a:pt x="120" y="0"/>
                  </a:cubicBezTo>
                  <a:cubicBezTo>
                    <a:pt x="96" y="0"/>
                    <a:pt x="96" y="0"/>
                    <a:pt x="96" y="0"/>
                  </a:cubicBezTo>
                  <a:cubicBezTo>
                    <a:pt x="77" y="0"/>
                    <a:pt x="77" y="0"/>
                    <a:pt x="77" y="0"/>
                  </a:cubicBezTo>
                  <a:cubicBezTo>
                    <a:pt x="52" y="0"/>
                    <a:pt x="52" y="0"/>
                    <a:pt x="52" y="0"/>
                  </a:cubicBezTo>
                  <a:cubicBezTo>
                    <a:pt x="33" y="0"/>
                    <a:pt x="33" y="0"/>
                    <a:pt x="33" y="0"/>
                  </a:cubicBezTo>
                  <a:cubicBezTo>
                    <a:pt x="9" y="0"/>
                    <a:pt x="9" y="0"/>
                    <a:pt x="9" y="0"/>
                  </a:cubicBezTo>
                  <a:cubicBezTo>
                    <a:pt x="0" y="0"/>
                    <a:pt x="0" y="0"/>
                    <a:pt x="0" y="0"/>
                  </a:cubicBezTo>
                  <a:cubicBezTo>
                    <a:pt x="0" y="60"/>
                    <a:pt x="0" y="60"/>
                    <a:pt x="0" y="60"/>
                  </a:cubicBezTo>
                  <a:cubicBezTo>
                    <a:pt x="159" y="60"/>
                    <a:pt x="159" y="60"/>
                    <a:pt x="159" y="60"/>
                  </a:cubicBezTo>
                  <a:cubicBezTo>
                    <a:pt x="169" y="60"/>
                    <a:pt x="179" y="61"/>
                    <a:pt x="189" y="62"/>
                  </a:cubicBezTo>
                  <a:cubicBezTo>
                    <a:pt x="189" y="0"/>
                    <a:pt x="189" y="0"/>
                    <a:pt x="189" y="0"/>
                  </a:cubicBezTo>
                  <a:cubicBezTo>
                    <a:pt x="182" y="0"/>
                    <a:pt x="182" y="0"/>
                    <a:pt x="182" y="0"/>
                  </a:cubicBezTo>
                  <a:lnTo>
                    <a:pt x="163" y="0"/>
                  </a:lnTo>
                  <a:close/>
                </a:path>
              </a:pathLst>
            </a:custGeom>
            <a:solidFill>
              <a:srgbClr val="C9C8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íšľíďè">
              <a:extLst>
                <a:ext uri="{FF2B5EF4-FFF2-40B4-BE49-F238E27FC236}">
                  <a16:creationId xmlns:a16="http://schemas.microsoft.com/office/drawing/2014/main" id="{2FA5B83B-6C5F-462D-9B07-776EFC033AB7}"/>
                </a:ext>
              </a:extLst>
            </p:cNvPr>
            <p:cNvSpPr/>
            <p:nvPr/>
          </p:nvSpPr>
          <p:spPr bwMode="auto">
            <a:xfrm>
              <a:off x="7820025" y="4356099"/>
              <a:ext cx="728662" cy="1747837"/>
            </a:xfrm>
            <a:custGeom>
              <a:avLst/>
              <a:gdLst>
                <a:gd name="T0" fmla="*/ 398 w 398"/>
                <a:gd name="T1" fmla="*/ 275 h 954"/>
                <a:gd name="T2" fmla="*/ 189 w 398"/>
                <a:gd name="T3" fmla="*/ 2 h 954"/>
                <a:gd name="T4" fmla="*/ 159 w 398"/>
                <a:gd name="T5" fmla="*/ 0 h 954"/>
                <a:gd name="T6" fmla="*/ 0 w 398"/>
                <a:gd name="T7" fmla="*/ 0 h 954"/>
                <a:gd name="T8" fmla="*/ 0 w 398"/>
                <a:gd name="T9" fmla="*/ 58 h 954"/>
                <a:gd name="T10" fmla="*/ 0 w 398"/>
                <a:gd name="T11" fmla="*/ 315 h 954"/>
                <a:gd name="T12" fmla="*/ 200 w 398"/>
                <a:gd name="T13" fmla="*/ 315 h 954"/>
                <a:gd name="T14" fmla="*/ 336 w 398"/>
                <a:gd name="T15" fmla="*/ 471 h 954"/>
                <a:gd name="T16" fmla="*/ 336 w 398"/>
                <a:gd name="T17" fmla="*/ 577 h 954"/>
                <a:gd name="T18" fmla="*/ 200 w 398"/>
                <a:gd name="T19" fmla="*/ 734 h 954"/>
                <a:gd name="T20" fmla="*/ 0 w 398"/>
                <a:gd name="T21" fmla="*/ 734 h 954"/>
                <a:gd name="T22" fmla="*/ 0 w 398"/>
                <a:gd name="T23" fmla="*/ 954 h 954"/>
                <a:gd name="T24" fmla="*/ 367 w 398"/>
                <a:gd name="T25" fmla="*/ 954 h 954"/>
                <a:gd name="T26" fmla="*/ 393 w 398"/>
                <a:gd name="T27" fmla="*/ 936 h 954"/>
                <a:gd name="T28" fmla="*/ 394 w 398"/>
                <a:gd name="T29" fmla="*/ 936 h 954"/>
                <a:gd name="T30" fmla="*/ 394 w 398"/>
                <a:gd name="T31" fmla="*/ 933 h 954"/>
                <a:gd name="T32" fmla="*/ 397 w 398"/>
                <a:gd name="T33" fmla="*/ 920 h 954"/>
                <a:gd name="T34" fmla="*/ 396 w 398"/>
                <a:gd name="T35" fmla="*/ 916 h 954"/>
                <a:gd name="T36" fmla="*/ 398 w 398"/>
                <a:gd name="T37" fmla="*/ 891 h 954"/>
                <a:gd name="T38" fmla="*/ 398 w 398"/>
                <a:gd name="T39" fmla="*/ 275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954">
                  <a:moveTo>
                    <a:pt x="398" y="275"/>
                  </a:moveTo>
                  <a:cubicBezTo>
                    <a:pt x="398" y="135"/>
                    <a:pt x="307" y="20"/>
                    <a:pt x="189" y="2"/>
                  </a:cubicBezTo>
                  <a:cubicBezTo>
                    <a:pt x="179" y="1"/>
                    <a:pt x="169" y="0"/>
                    <a:pt x="159" y="0"/>
                  </a:cubicBezTo>
                  <a:cubicBezTo>
                    <a:pt x="0" y="0"/>
                    <a:pt x="0" y="0"/>
                    <a:pt x="0" y="0"/>
                  </a:cubicBezTo>
                  <a:cubicBezTo>
                    <a:pt x="0" y="58"/>
                    <a:pt x="0" y="58"/>
                    <a:pt x="0" y="58"/>
                  </a:cubicBezTo>
                  <a:cubicBezTo>
                    <a:pt x="0" y="315"/>
                    <a:pt x="0" y="315"/>
                    <a:pt x="0" y="315"/>
                  </a:cubicBezTo>
                  <a:cubicBezTo>
                    <a:pt x="200" y="315"/>
                    <a:pt x="200" y="315"/>
                    <a:pt x="200" y="315"/>
                  </a:cubicBezTo>
                  <a:cubicBezTo>
                    <a:pt x="276" y="315"/>
                    <a:pt x="336" y="385"/>
                    <a:pt x="336" y="471"/>
                  </a:cubicBezTo>
                  <a:cubicBezTo>
                    <a:pt x="336" y="577"/>
                    <a:pt x="336" y="577"/>
                    <a:pt x="336" y="577"/>
                  </a:cubicBezTo>
                  <a:cubicBezTo>
                    <a:pt x="336" y="664"/>
                    <a:pt x="276" y="734"/>
                    <a:pt x="200" y="734"/>
                  </a:cubicBezTo>
                  <a:cubicBezTo>
                    <a:pt x="0" y="734"/>
                    <a:pt x="0" y="734"/>
                    <a:pt x="0" y="734"/>
                  </a:cubicBezTo>
                  <a:cubicBezTo>
                    <a:pt x="0" y="954"/>
                    <a:pt x="0" y="954"/>
                    <a:pt x="0" y="954"/>
                  </a:cubicBezTo>
                  <a:cubicBezTo>
                    <a:pt x="367" y="954"/>
                    <a:pt x="367" y="954"/>
                    <a:pt x="367" y="954"/>
                  </a:cubicBezTo>
                  <a:cubicBezTo>
                    <a:pt x="378" y="954"/>
                    <a:pt x="388" y="947"/>
                    <a:pt x="393" y="936"/>
                  </a:cubicBezTo>
                  <a:cubicBezTo>
                    <a:pt x="394" y="936"/>
                    <a:pt x="394" y="936"/>
                    <a:pt x="394" y="936"/>
                  </a:cubicBezTo>
                  <a:cubicBezTo>
                    <a:pt x="394" y="935"/>
                    <a:pt x="394" y="934"/>
                    <a:pt x="394" y="933"/>
                  </a:cubicBezTo>
                  <a:cubicBezTo>
                    <a:pt x="396" y="929"/>
                    <a:pt x="397" y="925"/>
                    <a:pt x="397" y="920"/>
                  </a:cubicBezTo>
                  <a:cubicBezTo>
                    <a:pt x="397" y="919"/>
                    <a:pt x="397" y="917"/>
                    <a:pt x="396" y="916"/>
                  </a:cubicBezTo>
                  <a:cubicBezTo>
                    <a:pt x="397" y="908"/>
                    <a:pt x="398" y="899"/>
                    <a:pt x="398" y="891"/>
                  </a:cubicBezTo>
                  <a:lnTo>
                    <a:pt x="398" y="275"/>
                  </a:lnTo>
                  <a:close/>
                </a:path>
              </a:pathLst>
            </a:custGeom>
            <a:solidFill>
              <a:srgbClr val="C9C8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slïďé">
              <a:extLst>
                <a:ext uri="{FF2B5EF4-FFF2-40B4-BE49-F238E27FC236}">
                  <a16:creationId xmlns:a16="http://schemas.microsoft.com/office/drawing/2014/main" id="{6B231887-B771-4592-98FE-1E4E0B3E6F9E}"/>
                </a:ext>
              </a:extLst>
            </p:cNvPr>
            <p:cNvSpPr/>
            <p:nvPr/>
          </p:nvSpPr>
          <p:spPr bwMode="auto">
            <a:xfrm>
              <a:off x="7091362" y="4356099"/>
              <a:ext cx="728662" cy="1747837"/>
            </a:xfrm>
            <a:custGeom>
              <a:avLst/>
              <a:gdLst>
                <a:gd name="T0" fmla="*/ 239 w 398"/>
                <a:gd name="T1" fmla="*/ 0 h 954"/>
                <a:gd name="T2" fmla="*/ 208 w 398"/>
                <a:gd name="T3" fmla="*/ 2 h 954"/>
                <a:gd name="T4" fmla="*/ 0 w 398"/>
                <a:gd name="T5" fmla="*/ 275 h 954"/>
                <a:gd name="T6" fmla="*/ 0 w 398"/>
                <a:gd name="T7" fmla="*/ 891 h 954"/>
                <a:gd name="T8" fmla="*/ 1 w 398"/>
                <a:gd name="T9" fmla="*/ 916 h 954"/>
                <a:gd name="T10" fmla="*/ 1 w 398"/>
                <a:gd name="T11" fmla="*/ 920 h 954"/>
                <a:gd name="T12" fmla="*/ 3 w 398"/>
                <a:gd name="T13" fmla="*/ 933 h 954"/>
                <a:gd name="T14" fmla="*/ 3 w 398"/>
                <a:gd name="T15" fmla="*/ 936 h 954"/>
                <a:gd name="T16" fmla="*/ 4 w 398"/>
                <a:gd name="T17" fmla="*/ 936 h 954"/>
                <a:gd name="T18" fmla="*/ 30 w 398"/>
                <a:gd name="T19" fmla="*/ 954 h 954"/>
                <a:gd name="T20" fmla="*/ 398 w 398"/>
                <a:gd name="T21" fmla="*/ 954 h 954"/>
                <a:gd name="T22" fmla="*/ 398 w 398"/>
                <a:gd name="T23" fmla="*/ 734 h 954"/>
                <a:gd name="T24" fmla="*/ 197 w 398"/>
                <a:gd name="T25" fmla="*/ 734 h 954"/>
                <a:gd name="T26" fmla="*/ 61 w 398"/>
                <a:gd name="T27" fmla="*/ 577 h 954"/>
                <a:gd name="T28" fmla="*/ 61 w 398"/>
                <a:gd name="T29" fmla="*/ 471 h 954"/>
                <a:gd name="T30" fmla="*/ 197 w 398"/>
                <a:gd name="T31" fmla="*/ 315 h 954"/>
                <a:gd name="T32" fmla="*/ 398 w 398"/>
                <a:gd name="T33" fmla="*/ 315 h 954"/>
                <a:gd name="T34" fmla="*/ 398 w 398"/>
                <a:gd name="T35" fmla="*/ 58 h 954"/>
                <a:gd name="T36" fmla="*/ 398 w 398"/>
                <a:gd name="T37" fmla="*/ 0 h 954"/>
                <a:gd name="T38" fmla="*/ 239 w 398"/>
                <a:gd name="T39"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954">
                  <a:moveTo>
                    <a:pt x="239" y="0"/>
                  </a:moveTo>
                  <a:cubicBezTo>
                    <a:pt x="229" y="0"/>
                    <a:pt x="218" y="1"/>
                    <a:pt x="208" y="2"/>
                  </a:cubicBezTo>
                  <a:cubicBezTo>
                    <a:pt x="91" y="20"/>
                    <a:pt x="0" y="135"/>
                    <a:pt x="0" y="275"/>
                  </a:cubicBezTo>
                  <a:cubicBezTo>
                    <a:pt x="0" y="891"/>
                    <a:pt x="0" y="891"/>
                    <a:pt x="0" y="891"/>
                  </a:cubicBezTo>
                  <a:cubicBezTo>
                    <a:pt x="0" y="899"/>
                    <a:pt x="0" y="908"/>
                    <a:pt x="1" y="916"/>
                  </a:cubicBezTo>
                  <a:cubicBezTo>
                    <a:pt x="1" y="917"/>
                    <a:pt x="1" y="919"/>
                    <a:pt x="1" y="920"/>
                  </a:cubicBezTo>
                  <a:cubicBezTo>
                    <a:pt x="1" y="925"/>
                    <a:pt x="2" y="929"/>
                    <a:pt x="3" y="933"/>
                  </a:cubicBezTo>
                  <a:cubicBezTo>
                    <a:pt x="3" y="934"/>
                    <a:pt x="3" y="935"/>
                    <a:pt x="3" y="936"/>
                  </a:cubicBezTo>
                  <a:cubicBezTo>
                    <a:pt x="4" y="936"/>
                    <a:pt x="4" y="936"/>
                    <a:pt x="4" y="936"/>
                  </a:cubicBezTo>
                  <a:cubicBezTo>
                    <a:pt x="10" y="947"/>
                    <a:pt x="19" y="954"/>
                    <a:pt x="30" y="954"/>
                  </a:cubicBezTo>
                  <a:cubicBezTo>
                    <a:pt x="398" y="954"/>
                    <a:pt x="398" y="954"/>
                    <a:pt x="398" y="954"/>
                  </a:cubicBezTo>
                  <a:cubicBezTo>
                    <a:pt x="398" y="734"/>
                    <a:pt x="398" y="734"/>
                    <a:pt x="398" y="734"/>
                  </a:cubicBezTo>
                  <a:cubicBezTo>
                    <a:pt x="197" y="734"/>
                    <a:pt x="197" y="734"/>
                    <a:pt x="197" y="734"/>
                  </a:cubicBezTo>
                  <a:cubicBezTo>
                    <a:pt x="122" y="734"/>
                    <a:pt x="61" y="664"/>
                    <a:pt x="61" y="577"/>
                  </a:cubicBezTo>
                  <a:cubicBezTo>
                    <a:pt x="61" y="471"/>
                    <a:pt x="61" y="471"/>
                    <a:pt x="61" y="471"/>
                  </a:cubicBezTo>
                  <a:cubicBezTo>
                    <a:pt x="61" y="385"/>
                    <a:pt x="122" y="315"/>
                    <a:pt x="197" y="315"/>
                  </a:cubicBezTo>
                  <a:cubicBezTo>
                    <a:pt x="398" y="315"/>
                    <a:pt x="398" y="315"/>
                    <a:pt x="398" y="315"/>
                  </a:cubicBezTo>
                  <a:cubicBezTo>
                    <a:pt x="398" y="58"/>
                    <a:pt x="398" y="58"/>
                    <a:pt x="398" y="58"/>
                  </a:cubicBezTo>
                  <a:cubicBezTo>
                    <a:pt x="398" y="0"/>
                    <a:pt x="398" y="0"/>
                    <a:pt x="398" y="0"/>
                  </a:cubicBezTo>
                  <a:lnTo>
                    <a:pt x="239" y="0"/>
                  </a:lnTo>
                  <a:close/>
                </a:path>
              </a:pathLst>
            </a:custGeom>
            <a:solidFill>
              <a:srgbClr val="E8E4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ṧľiḑè">
              <a:extLst>
                <a:ext uri="{FF2B5EF4-FFF2-40B4-BE49-F238E27FC236}">
                  <a16:creationId xmlns:a16="http://schemas.microsoft.com/office/drawing/2014/main" id="{6A138446-3192-47A5-9AE6-5D9C6543B1B3}"/>
                </a:ext>
              </a:extLst>
            </p:cNvPr>
            <p:cNvSpPr/>
            <p:nvPr/>
          </p:nvSpPr>
          <p:spPr bwMode="auto">
            <a:xfrm>
              <a:off x="7202487" y="4933949"/>
              <a:ext cx="617537" cy="766762"/>
            </a:xfrm>
            <a:custGeom>
              <a:avLst/>
              <a:gdLst>
                <a:gd name="T0" fmla="*/ 0 w 337"/>
                <a:gd name="T1" fmla="*/ 156 h 419"/>
                <a:gd name="T2" fmla="*/ 0 w 337"/>
                <a:gd name="T3" fmla="*/ 262 h 419"/>
                <a:gd name="T4" fmla="*/ 136 w 337"/>
                <a:gd name="T5" fmla="*/ 419 h 419"/>
                <a:gd name="T6" fmla="*/ 337 w 337"/>
                <a:gd name="T7" fmla="*/ 419 h 419"/>
                <a:gd name="T8" fmla="*/ 337 w 337"/>
                <a:gd name="T9" fmla="*/ 362 h 419"/>
                <a:gd name="T10" fmla="*/ 149 w 337"/>
                <a:gd name="T11" fmla="*/ 362 h 419"/>
                <a:gd name="T12" fmla="*/ 149 w 337"/>
                <a:gd name="T13" fmla="*/ 299 h 419"/>
                <a:gd name="T14" fmla="*/ 337 w 337"/>
                <a:gd name="T15" fmla="*/ 299 h 419"/>
                <a:gd name="T16" fmla="*/ 337 w 337"/>
                <a:gd name="T17" fmla="*/ 246 h 419"/>
                <a:gd name="T18" fmla="*/ 97 w 337"/>
                <a:gd name="T19" fmla="*/ 246 h 419"/>
                <a:gd name="T20" fmla="*/ 97 w 337"/>
                <a:gd name="T21" fmla="*/ 183 h 419"/>
                <a:gd name="T22" fmla="*/ 337 w 337"/>
                <a:gd name="T23" fmla="*/ 183 h 419"/>
                <a:gd name="T24" fmla="*/ 337 w 337"/>
                <a:gd name="T25" fmla="*/ 130 h 419"/>
                <a:gd name="T26" fmla="*/ 97 w 337"/>
                <a:gd name="T27" fmla="*/ 130 h 419"/>
                <a:gd name="T28" fmla="*/ 97 w 337"/>
                <a:gd name="T29" fmla="*/ 67 h 419"/>
                <a:gd name="T30" fmla="*/ 337 w 337"/>
                <a:gd name="T31" fmla="*/ 67 h 419"/>
                <a:gd name="T32" fmla="*/ 337 w 337"/>
                <a:gd name="T33" fmla="*/ 0 h 419"/>
                <a:gd name="T34" fmla="*/ 136 w 337"/>
                <a:gd name="T35" fmla="*/ 0 h 419"/>
                <a:gd name="T36" fmla="*/ 0 w 337"/>
                <a:gd name="T37" fmla="*/ 15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419">
                  <a:moveTo>
                    <a:pt x="0" y="156"/>
                  </a:moveTo>
                  <a:cubicBezTo>
                    <a:pt x="0" y="262"/>
                    <a:pt x="0" y="262"/>
                    <a:pt x="0" y="262"/>
                  </a:cubicBezTo>
                  <a:cubicBezTo>
                    <a:pt x="0" y="349"/>
                    <a:pt x="61" y="419"/>
                    <a:pt x="136" y="419"/>
                  </a:cubicBezTo>
                  <a:cubicBezTo>
                    <a:pt x="337" y="419"/>
                    <a:pt x="337" y="419"/>
                    <a:pt x="337" y="419"/>
                  </a:cubicBezTo>
                  <a:cubicBezTo>
                    <a:pt x="337" y="362"/>
                    <a:pt x="337" y="362"/>
                    <a:pt x="337" y="362"/>
                  </a:cubicBezTo>
                  <a:cubicBezTo>
                    <a:pt x="149" y="362"/>
                    <a:pt x="149" y="362"/>
                    <a:pt x="149" y="362"/>
                  </a:cubicBezTo>
                  <a:cubicBezTo>
                    <a:pt x="149" y="299"/>
                    <a:pt x="149" y="299"/>
                    <a:pt x="149" y="299"/>
                  </a:cubicBezTo>
                  <a:cubicBezTo>
                    <a:pt x="337" y="299"/>
                    <a:pt x="337" y="299"/>
                    <a:pt x="337" y="299"/>
                  </a:cubicBezTo>
                  <a:cubicBezTo>
                    <a:pt x="337" y="246"/>
                    <a:pt x="337" y="246"/>
                    <a:pt x="337" y="246"/>
                  </a:cubicBezTo>
                  <a:cubicBezTo>
                    <a:pt x="97" y="246"/>
                    <a:pt x="97" y="246"/>
                    <a:pt x="97" y="246"/>
                  </a:cubicBezTo>
                  <a:cubicBezTo>
                    <a:pt x="97" y="183"/>
                    <a:pt x="97" y="183"/>
                    <a:pt x="97" y="183"/>
                  </a:cubicBezTo>
                  <a:cubicBezTo>
                    <a:pt x="337" y="183"/>
                    <a:pt x="337" y="183"/>
                    <a:pt x="337" y="183"/>
                  </a:cubicBezTo>
                  <a:cubicBezTo>
                    <a:pt x="337" y="130"/>
                    <a:pt x="337" y="130"/>
                    <a:pt x="337" y="130"/>
                  </a:cubicBezTo>
                  <a:cubicBezTo>
                    <a:pt x="97" y="130"/>
                    <a:pt x="97" y="130"/>
                    <a:pt x="97" y="130"/>
                  </a:cubicBezTo>
                  <a:cubicBezTo>
                    <a:pt x="97" y="67"/>
                    <a:pt x="97" y="67"/>
                    <a:pt x="97" y="67"/>
                  </a:cubicBezTo>
                  <a:cubicBezTo>
                    <a:pt x="337" y="67"/>
                    <a:pt x="337" y="67"/>
                    <a:pt x="337" y="67"/>
                  </a:cubicBezTo>
                  <a:cubicBezTo>
                    <a:pt x="337" y="0"/>
                    <a:pt x="337" y="0"/>
                    <a:pt x="337" y="0"/>
                  </a:cubicBezTo>
                  <a:cubicBezTo>
                    <a:pt x="136" y="0"/>
                    <a:pt x="136" y="0"/>
                    <a:pt x="136" y="0"/>
                  </a:cubicBezTo>
                  <a:cubicBezTo>
                    <a:pt x="61" y="0"/>
                    <a:pt x="0" y="70"/>
                    <a:pt x="0" y="156"/>
                  </a:cubicBezTo>
                  <a:close/>
                </a:path>
              </a:pathLst>
            </a:custGeom>
            <a:solidFill>
              <a:srgbClr val="2E3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íŝľîdé">
              <a:extLst>
                <a:ext uri="{FF2B5EF4-FFF2-40B4-BE49-F238E27FC236}">
                  <a16:creationId xmlns:a16="http://schemas.microsoft.com/office/drawing/2014/main" id="{7BB2549D-4777-4D6B-930E-5252224B4DF2}"/>
                </a:ext>
              </a:extLst>
            </p:cNvPr>
            <p:cNvSpPr/>
            <p:nvPr/>
          </p:nvSpPr>
          <p:spPr bwMode="auto">
            <a:xfrm>
              <a:off x="7820025" y="4933949"/>
              <a:ext cx="615950" cy="766762"/>
            </a:xfrm>
            <a:custGeom>
              <a:avLst/>
              <a:gdLst>
                <a:gd name="T0" fmla="*/ 239 w 336"/>
                <a:gd name="T1" fmla="*/ 67 h 419"/>
                <a:gd name="T2" fmla="*/ 239 w 336"/>
                <a:gd name="T3" fmla="*/ 130 h 419"/>
                <a:gd name="T4" fmla="*/ 0 w 336"/>
                <a:gd name="T5" fmla="*/ 130 h 419"/>
                <a:gd name="T6" fmla="*/ 0 w 336"/>
                <a:gd name="T7" fmla="*/ 183 h 419"/>
                <a:gd name="T8" fmla="*/ 239 w 336"/>
                <a:gd name="T9" fmla="*/ 183 h 419"/>
                <a:gd name="T10" fmla="*/ 239 w 336"/>
                <a:gd name="T11" fmla="*/ 246 h 419"/>
                <a:gd name="T12" fmla="*/ 0 w 336"/>
                <a:gd name="T13" fmla="*/ 246 h 419"/>
                <a:gd name="T14" fmla="*/ 0 w 336"/>
                <a:gd name="T15" fmla="*/ 299 h 419"/>
                <a:gd name="T16" fmla="*/ 187 w 336"/>
                <a:gd name="T17" fmla="*/ 299 h 419"/>
                <a:gd name="T18" fmla="*/ 187 w 336"/>
                <a:gd name="T19" fmla="*/ 362 h 419"/>
                <a:gd name="T20" fmla="*/ 0 w 336"/>
                <a:gd name="T21" fmla="*/ 362 h 419"/>
                <a:gd name="T22" fmla="*/ 0 w 336"/>
                <a:gd name="T23" fmla="*/ 419 h 419"/>
                <a:gd name="T24" fmla="*/ 200 w 336"/>
                <a:gd name="T25" fmla="*/ 419 h 419"/>
                <a:gd name="T26" fmla="*/ 336 w 336"/>
                <a:gd name="T27" fmla="*/ 262 h 419"/>
                <a:gd name="T28" fmla="*/ 336 w 336"/>
                <a:gd name="T29" fmla="*/ 156 h 419"/>
                <a:gd name="T30" fmla="*/ 200 w 336"/>
                <a:gd name="T31" fmla="*/ 0 h 419"/>
                <a:gd name="T32" fmla="*/ 0 w 336"/>
                <a:gd name="T33" fmla="*/ 0 h 419"/>
                <a:gd name="T34" fmla="*/ 0 w 336"/>
                <a:gd name="T35" fmla="*/ 67 h 419"/>
                <a:gd name="T36" fmla="*/ 239 w 336"/>
                <a:gd name="T37" fmla="*/ 6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419">
                  <a:moveTo>
                    <a:pt x="239" y="67"/>
                  </a:moveTo>
                  <a:cubicBezTo>
                    <a:pt x="239" y="130"/>
                    <a:pt x="239" y="130"/>
                    <a:pt x="239" y="130"/>
                  </a:cubicBezTo>
                  <a:cubicBezTo>
                    <a:pt x="0" y="130"/>
                    <a:pt x="0" y="130"/>
                    <a:pt x="0" y="130"/>
                  </a:cubicBezTo>
                  <a:cubicBezTo>
                    <a:pt x="0" y="183"/>
                    <a:pt x="0" y="183"/>
                    <a:pt x="0" y="183"/>
                  </a:cubicBezTo>
                  <a:cubicBezTo>
                    <a:pt x="239" y="183"/>
                    <a:pt x="239" y="183"/>
                    <a:pt x="239" y="183"/>
                  </a:cubicBezTo>
                  <a:cubicBezTo>
                    <a:pt x="239" y="246"/>
                    <a:pt x="239" y="246"/>
                    <a:pt x="239" y="246"/>
                  </a:cubicBezTo>
                  <a:cubicBezTo>
                    <a:pt x="0" y="246"/>
                    <a:pt x="0" y="246"/>
                    <a:pt x="0" y="246"/>
                  </a:cubicBezTo>
                  <a:cubicBezTo>
                    <a:pt x="0" y="299"/>
                    <a:pt x="0" y="299"/>
                    <a:pt x="0" y="299"/>
                  </a:cubicBezTo>
                  <a:cubicBezTo>
                    <a:pt x="187" y="299"/>
                    <a:pt x="187" y="299"/>
                    <a:pt x="187" y="299"/>
                  </a:cubicBezTo>
                  <a:cubicBezTo>
                    <a:pt x="187" y="362"/>
                    <a:pt x="187" y="362"/>
                    <a:pt x="187" y="362"/>
                  </a:cubicBezTo>
                  <a:cubicBezTo>
                    <a:pt x="0" y="362"/>
                    <a:pt x="0" y="362"/>
                    <a:pt x="0" y="362"/>
                  </a:cubicBezTo>
                  <a:cubicBezTo>
                    <a:pt x="0" y="419"/>
                    <a:pt x="0" y="419"/>
                    <a:pt x="0" y="419"/>
                  </a:cubicBezTo>
                  <a:cubicBezTo>
                    <a:pt x="200" y="419"/>
                    <a:pt x="200" y="419"/>
                    <a:pt x="200" y="419"/>
                  </a:cubicBezTo>
                  <a:cubicBezTo>
                    <a:pt x="276" y="419"/>
                    <a:pt x="336" y="349"/>
                    <a:pt x="336" y="262"/>
                  </a:cubicBezTo>
                  <a:cubicBezTo>
                    <a:pt x="336" y="156"/>
                    <a:pt x="336" y="156"/>
                    <a:pt x="336" y="156"/>
                  </a:cubicBezTo>
                  <a:cubicBezTo>
                    <a:pt x="336" y="70"/>
                    <a:pt x="276" y="0"/>
                    <a:pt x="200" y="0"/>
                  </a:cubicBezTo>
                  <a:cubicBezTo>
                    <a:pt x="0" y="0"/>
                    <a:pt x="0" y="0"/>
                    <a:pt x="0" y="0"/>
                  </a:cubicBezTo>
                  <a:cubicBezTo>
                    <a:pt x="0" y="67"/>
                    <a:pt x="0" y="67"/>
                    <a:pt x="0" y="67"/>
                  </a:cubicBezTo>
                  <a:lnTo>
                    <a:pt x="239" y="67"/>
                  </a:lnTo>
                  <a:close/>
                </a:path>
              </a:pathLst>
            </a:custGeom>
            <a:solidFill>
              <a:srgbClr val="3251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ṧḻîḋè">
              <a:extLst>
                <a:ext uri="{FF2B5EF4-FFF2-40B4-BE49-F238E27FC236}">
                  <a16:creationId xmlns:a16="http://schemas.microsoft.com/office/drawing/2014/main" id="{B88332F3-479A-4AD1-ABA2-6F2B857CBBA3}"/>
                </a:ext>
              </a:extLst>
            </p:cNvPr>
            <p:cNvSpPr/>
            <p:nvPr/>
          </p:nvSpPr>
          <p:spPr bwMode="auto">
            <a:xfrm>
              <a:off x="7380287" y="5056187"/>
              <a:ext cx="439737" cy="115887"/>
            </a:xfrm>
            <a:prstGeom prst="rect">
              <a:avLst/>
            </a:prstGeom>
            <a:solidFill>
              <a:srgbClr val="46A5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 name="í$ḷïḑé">
              <a:extLst>
                <a:ext uri="{FF2B5EF4-FFF2-40B4-BE49-F238E27FC236}">
                  <a16:creationId xmlns:a16="http://schemas.microsoft.com/office/drawing/2014/main" id="{9C4A150A-4652-46F9-82EF-D74AAF1A9AB0}"/>
                </a:ext>
              </a:extLst>
            </p:cNvPr>
            <p:cNvSpPr/>
            <p:nvPr/>
          </p:nvSpPr>
          <p:spPr bwMode="auto">
            <a:xfrm>
              <a:off x="7820025" y="5056187"/>
              <a:ext cx="438150" cy="1158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íṣļiḋê">
              <a:extLst>
                <a:ext uri="{FF2B5EF4-FFF2-40B4-BE49-F238E27FC236}">
                  <a16:creationId xmlns:a16="http://schemas.microsoft.com/office/drawing/2014/main" id="{2EC05878-27A3-475B-B070-709637F13EA9}"/>
                </a:ext>
              </a:extLst>
            </p:cNvPr>
            <p:cNvSpPr/>
            <p:nvPr/>
          </p:nvSpPr>
          <p:spPr bwMode="auto">
            <a:xfrm>
              <a:off x="7380287" y="5268912"/>
              <a:ext cx="439737" cy="114300"/>
            </a:xfrm>
            <a:prstGeom prst="rect">
              <a:avLst/>
            </a:prstGeom>
            <a:solidFill>
              <a:srgbClr val="46A5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 name="ïṩ1îďê">
              <a:extLst>
                <a:ext uri="{FF2B5EF4-FFF2-40B4-BE49-F238E27FC236}">
                  <a16:creationId xmlns:a16="http://schemas.microsoft.com/office/drawing/2014/main" id="{BC3D3B05-CCF3-4305-BD67-881877E9DAEF}"/>
                </a:ext>
              </a:extLst>
            </p:cNvPr>
            <p:cNvSpPr/>
            <p:nvPr/>
          </p:nvSpPr>
          <p:spPr bwMode="auto">
            <a:xfrm>
              <a:off x="7820025" y="5268912"/>
              <a:ext cx="438150" cy="114300"/>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islíḋê">
              <a:extLst>
                <a:ext uri="{FF2B5EF4-FFF2-40B4-BE49-F238E27FC236}">
                  <a16:creationId xmlns:a16="http://schemas.microsoft.com/office/drawing/2014/main" id="{C40E5500-3597-4716-A6F3-6631E3F780AB}"/>
                </a:ext>
              </a:extLst>
            </p:cNvPr>
            <p:cNvSpPr/>
            <p:nvPr/>
          </p:nvSpPr>
          <p:spPr bwMode="auto">
            <a:xfrm>
              <a:off x="7820025" y="5480049"/>
              <a:ext cx="342900" cy="1158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íşḷïḑe">
              <a:extLst>
                <a:ext uri="{FF2B5EF4-FFF2-40B4-BE49-F238E27FC236}">
                  <a16:creationId xmlns:a16="http://schemas.microsoft.com/office/drawing/2014/main" id="{2F4ECE61-92DA-4B33-BDD3-36EFCC1B9C8C}"/>
                </a:ext>
              </a:extLst>
            </p:cNvPr>
            <p:cNvSpPr/>
            <p:nvPr/>
          </p:nvSpPr>
          <p:spPr bwMode="auto">
            <a:xfrm>
              <a:off x="7475537" y="5480049"/>
              <a:ext cx="344487" cy="115887"/>
            </a:xfrm>
            <a:prstGeom prst="rect">
              <a:avLst/>
            </a:prstGeom>
            <a:solidFill>
              <a:srgbClr val="46A5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îśḻïḑé">
              <a:extLst>
                <a:ext uri="{FF2B5EF4-FFF2-40B4-BE49-F238E27FC236}">
                  <a16:creationId xmlns:a16="http://schemas.microsoft.com/office/drawing/2014/main" id="{F26B0B8C-88DB-41D1-90BE-BED1C97CCFED}"/>
                </a:ext>
              </a:extLst>
            </p:cNvPr>
            <p:cNvSpPr/>
            <p:nvPr/>
          </p:nvSpPr>
          <p:spPr bwMode="auto">
            <a:xfrm>
              <a:off x="7961312"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ïślïďê">
              <a:extLst>
                <a:ext uri="{FF2B5EF4-FFF2-40B4-BE49-F238E27FC236}">
                  <a16:creationId xmlns:a16="http://schemas.microsoft.com/office/drawing/2014/main" id="{546E727F-0B49-46A8-B89C-FD4550A2A009}"/>
                </a:ext>
              </a:extLst>
            </p:cNvPr>
            <p:cNvSpPr/>
            <p:nvPr/>
          </p:nvSpPr>
          <p:spPr bwMode="auto">
            <a:xfrm>
              <a:off x="7961312"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ïSľîḓé">
              <a:extLst>
                <a:ext uri="{FF2B5EF4-FFF2-40B4-BE49-F238E27FC236}">
                  <a16:creationId xmlns:a16="http://schemas.microsoft.com/office/drawing/2014/main" id="{F3113C0D-7189-48CF-866D-26E5A1E05B4F}"/>
                </a:ext>
              </a:extLst>
            </p:cNvPr>
            <p:cNvSpPr/>
            <p:nvPr/>
          </p:nvSpPr>
          <p:spPr bwMode="auto">
            <a:xfrm>
              <a:off x="7880350"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î$ḻiḑe">
              <a:extLst>
                <a:ext uri="{FF2B5EF4-FFF2-40B4-BE49-F238E27FC236}">
                  <a16:creationId xmlns:a16="http://schemas.microsoft.com/office/drawing/2014/main" id="{559573E6-D6E4-4202-9154-3AFFBB082504}"/>
                </a:ext>
              </a:extLst>
            </p:cNvPr>
            <p:cNvSpPr/>
            <p:nvPr/>
          </p:nvSpPr>
          <p:spPr bwMode="auto">
            <a:xfrm>
              <a:off x="7880350"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išḻïḍé">
              <a:extLst>
                <a:ext uri="{FF2B5EF4-FFF2-40B4-BE49-F238E27FC236}">
                  <a16:creationId xmlns:a16="http://schemas.microsoft.com/office/drawing/2014/main" id="{A194CCC5-C5F6-4CDF-A655-49520E9B5EF3}"/>
                </a:ext>
              </a:extLst>
            </p:cNvPr>
            <p:cNvSpPr/>
            <p:nvPr/>
          </p:nvSpPr>
          <p:spPr bwMode="auto">
            <a:xfrm>
              <a:off x="7404100"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ïṡ1íḓê">
              <a:extLst>
                <a:ext uri="{FF2B5EF4-FFF2-40B4-BE49-F238E27FC236}">
                  <a16:creationId xmlns:a16="http://schemas.microsoft.com/office/drawing/2014/main" id="{747A4F81-C44F-441B-B77E-F8AFAC07B3BD}"/>
                </a:ext>
              </a:extLst>
            </p:cNvPr>
            <p:cNvSpPr/>
            <p:nvPr/>
          </p:nvSpPr>
          <p:spPr bwMode="auto">
            <a:xfrm>
              <a:off x="7483475"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ïṧḻíḓé">
              <a:extLst>
                <a:ext uri="{FF2B5EF4-FFF2-40B4-BE49-F238E27FC236}">
                  <a16:creationId xmlns:a16="http://schemas.microsoft.com/office/drawing/2014/main" id="{D91110F6-6AB7-46FE-B8EE-4CFD4A94B749}"/>
                </a:ext>
              </a:extLst>
            </p:cNvPr>
            <p:cNvSpPr/>
            <p:nvPr/>
          </p:nvSpPr>
          <p:spPr bwMode="auto">
            <a:xfrm>
              <a:off x="7483475"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î$1íḑè">
              <a:extLst>
                <a:ext uri="{FF2B5EF4-FFF2-40B4-BE49-F238E27FC236}">
                  <a16:creationId xmlns:a16="http://schemas.microsoft.com/office/drawing/2014/main" id="{3CE2AD61-C4AB-42DB-9546-4C3604B85594}"/>
                </a:ext>
              </a:extLst>
            </p:cNvPr>
            <p:cNvSpPr/>
            <p:nvPr/>
          </p:nvSpPr>
          <p:spPr bwMode="auto">
            <a:xfrm>
              <a:off x="7800975" y="3960812"/>
              <a:ext cx="34925" cy="285750"/>
            </a:xfrm>
            <a:custGeom>
              <a:avLst/>
              <a:gdLst>
                <a:gd name="T0" fmla="*/ 12 w 22"/>
                <a:gd name="T1" fmla="*/ 0 h 180"/>
                <a:gd name="T2" fmla="*/ 0 w 22"/>
                <a:gd name="T3" fmla="*/ 0 h 180"/>
                <a:gd name="T4" fmla="*/ 0 w 22"/>
                <a:gd name="T5" fmla="*/ 180 h 180"/>
                <a:gd name="T6" fmla="*/ 12 w 22"/>
                <a:gd name="T7" fmla="*/ 180 h 180"/>
                <a:gd name="T8" fmla="*/ 22 w 22"/>
                <a:gd name="T9" fmla="*/ 180 h 180"/>
                <a:gd name="T10" fmla="*/ 22 w 22"/>
                <a:gd name="T11" fmla="*/ 0 h 180"/>
                <a:gd name="T12" fmla="*/ 12 w 22"/>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22" h="180">
                  <a:moveTo>
                    <a:pt x="12" y="0"/>
                  </a:moveTo>
                  <a:lnTo>
                    <a:pt x="0" y="0"/>
                  </a:lnTo>
                  <a:lnTo>
                    <a:pt x="0" y="180"/>
                  </a:lnTo>
                  <a:lnTo>
                    <a:pt x="12" y="180"/>
                  </a:lnTo>
                  <a:lnTo>
                    <a:pt x="22" y="180"/>
                  </a:lnTo>
                  <a:lnTo>
                    <a:pt x="22" y="0"/>
                  </a:lnTo>
                  <a:lnTo>
                    <a:pt x="12" y="0"/>
                  </a:lnTo>
                  <a:close/>
                </a:path>
              </a:pathLst>
            </a:custGeom>
            <a:solidFill>
              <a:srgbClr val="2E3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š1iḍè">
              <a:extLst>
                <a:ext uri="{FF2B5EF4-FFF2-40B4-BE49-F238E27FC236}">
                  <a16:creationId xmlns:a16="http://schemas.microsoft.com/office/drawing/2014/main" id="{E9F5C71B-8C9B-4B28-97DD-0F0D93D2E274}"/>
                </a:ext>
              </a:extLst>
            </p:cNvPr>
            <p:cNvSpPr/>
            <p:nvPr/>
          </p:nvSpPr>
          <p:spPr bwMode="auto">
            <a:xfrm>
              <a:off x="7820025" y="4246562"/>
              <a:ext cx="1587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íṩḷïďé">
              <a:extLst>
                <a:ext uri="{FF2B5EF4-FFF2-40B4-BE49-F238E27FC236}">
                  <a16:creationId xmlns:a16="http://schemas.microsoft.com/office/drawing/2014/main" id="{FE69A8B0-27F2-4C17-98A2-B36869AF4F22}"/>
                </a:ext>
              </a:extLst>
            </p:cNvPr>
            <p:cNvSpPr/>
            <p:nvPr/>
          </p:nvSpPr>
          <p:spPr bwMode="auto">
            <a:xfrm>
              <a:off x="7800975" y="4246562"/>
              <a:ext cx="19050"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ïsḻîďé">
              <a:extLst>
                <a:ext uri="{FF2B5EF4-FFF2-40B4-BE49-F238E27FC236}">
                  <a16:creationId xmlns:a16="http://schemas.microsoft.com/office/drawing/2014/main" id="{C6422425-8AB5-4554-ACE6-392E7C959A4A}"/>
                </a:ext>
              </a:extLst>
            </p:cNvPr>
            <p:cNvSpPr/>
            <p:nvPr/>
          </p:nvSpPr>
          <p:spPr bwMode="auto">
            <a:xfrm>
              <a:off x="7721600"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ïṥľîḑe">
              <a:extLst>
                <a:ext uri="{FF2B5EF4-FFF2-40B4-BE49-F238E27FC236}">
                  <a16:creationId xmlns:a16="http://schemas.microsoft.com/office/drawing/2014/main" id="{4ABF9530-D3AA-4729-A0D6-09FC4E95E4EC}"/>
                </a:ext>
              </a:extLst>
            </p:cNvPr>
            <p:cNvSpPr/>
            <p:nvPr/>
          </p:nvSpPr>
          <p:spPr bwMode="auto">
            <a:xfrm>
              <a:off x="7721600"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 name="ï$ļíḑè">
              <a:extLst>
                <a:ext uri="{FF2B5EF4-FFF2-40B4-BE49-F238E27FC236}">
                  <a16:creationId xmlns:a16="http://schemas.microsoft.com/office/drawing/2014/main" id="{CAE3BCAC-756B-489B-90A8-73AA3E80AD76}"/>
                </a:ext>
              </a:extLst>
            </p:cNvPr>
            <p:cNvSpPr/>
            <p:nvPr/>
          </p:nvSpPr>
          <p:spPr bwMode="auto">
            <a:xfrm>
              <a:off x="8039100"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1" name="ïŝľîḋé">
              <a:extLst>
                <a:ext uri="{FF2B5EF4-FFF2-40B4-BE49-F238E27FC236}">
                  <a16:creationId xmlns:a16="http://schemas.microsoft.com/office/drawing/2014/main" id="{A2B69BE9-18EF-43F8-8EA2-49CD4E1249B7}"/>
                </a:ext>
              </a:extLst>
            </p:cNvPr>
            <p:cNvSpPr/>
            <p:nvPr/>
          </p:nvSpPr>
          <p:spPr bwMode="auto">
            <a:xfrm>
              <a:off x="8039100"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2" name="îŝḻïde">
              <a:extLst>
                <a:ext uri="{FF2B5EF4-FFF2-40B4-BE49-F238E27FC236}">
                  <a16:creationId xmlns:a16="http://schemas.microsoft.com/office/drawing/2014/main" id="{662BB04B-5E55-4A51-AC11-904329CF429A}"/>
                </a:ext>
              </a:extLst>
            </p:cNvPr>
            <p:cNvSpPr/>
            <p:nvPr/>
          </p:nvSpPr>
          <p:spPr bwMode="auto">
            <a:xfrm>
              <a:off x="7564437" y="3960812"/>
              <a:ext cx="33337"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3" name="isḻiḑé">
              <a:extLst>
                <a:ext uri="{FF2B5EF4-FFF2-40B4-BE49-F238E27FC236}">
                  <a16:creationId xmlns:a16="http://schemas.microsoft.com/office/drawing/2014/main" id="{01683646-F61B-440A-8FC2-BAC92529E166}"/>
                </a:ext>
              </a:extLst>
            </p:cNvPr>
            <p:cNvSpPr/>
            <p:nvPr/>
          </p:nvSpPr>
          <p:spPr bwMode="auto">
            <a:xfrm>
              <a:off x="7564437" y="4246562"/>
              <a:ext cx="33337"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îşľîḍê">
              <a:extLst>
                <a:ext uri="{FF2B5EF4-FFF2-40B4-BE49-F238E27FC236}">
                  <a16:creationId xmlns:a16="http://schemas.microsoft.com/office/drawing/2014/main" id="{D634C304-2A55-4CA9-A031-BA02FB97521E}"/>
                </a:ext>
              </a:extLst>
            </p:cNvPr>
            <p:cNvSpPr/>
            <p:nvPr/>
          </p:nvSpPr>
          <p:spPr bwMode="auto">
            <a:xfrm>
              <a:off x="8118475"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5" name="ïšliḍe">
              <a:extLst>
                <a:ext uri="{FF2B5EF4-FFF2-40B4-BE49-F238E27FC236}">
                  <a16:creationId xmlns:a16="http://schemas.microsoft.com/office/drawing/2014/main" id="{63ED8549-1C70-4500-9BA4-F1102651E566}"/>
                </a:ext>
              </a:extLst>
            </p:cNvPr>
            <p:cNvSpPr/>
            <p:nvPr/>
          </p:nvSpPr>
          <p:spPr bwMode="auto">
            <a:xfrm>
              <a:off x="8118475"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6" name="ïşḻíďe">
              <a:extLst>
                <a:ext uri="{FF2B5EF4-FFF2-40B4-BE49-F238E27FC236}">
                  <a16:creationId xmlns:a16="http://schemas.microsoft.com/office/drawing/2014/main" id="{E052D1FA-BEC1-443B-8BB7-23FC5C44560C}"/>
                </a:ext>
              </a:extLst>
            </p:cNvPr>
            <p:cNvSpPr/>
            <p:nvPr/>
          </p:nvSpPr>
          <p:spPr bwMode="auto">
            <a:xfrm>
              <a:off x="8199437"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7" name="í$ḻíde">
              <a:extLst>
                <a:ext uri="{FF2B5EF4-FFF2-40B4-BE49-F238E27FC236}">
                  <a16:creationId xmlns:a16="http://schemas.microsoft.com/office/drawing/2014/main" id="{1F4DBCBF-73EA-4CDB-85A5-E02CE71B23CE}"/>
                </a:ext>
              </a:extLst>
            </p:cNvPr>
            <p:cNvSpPr/>
            <p:nvPr/>
          </p:nvSpPr>
          <p:spPr bwMode="auto">
            <a:xfrm>
              <a:off x="7642225" y="3960812"/>
              <a:ext cx="34925"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8" name="îsļiḍè">
              <a:extLst>
                <a:ext uri="{FF2B5EF4-FFF2-40B4-BE49-F238E27FC236}">
                  <a16:creationId xmlns:a16="http://schemas.microsoft.com/office/drawing/2014/main" id="{60CD9F6D-F2DE-469B-9C2E-86230D567C84}"/>
                </a:ext>
              </a:extLst>
            </p:cNvPr>
            <p:cNvSpPr/>
            <p:nvPr/>
          </p:nvSpPr>
          <p:spPr bwMode="auto">
            <a:xfrm>
              <a:off x="7642225" y="4246562"/>
              <a:ext cx="34925" cy="1587"/>
            </a:xfrm>
            <a:prstGeom prst="rect">
              <a:avLst/>
            </a:prstGeom>
            <a:solidFill>
              <a:srgbClr val="4E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9" name="iṣḷiḓé">
              <a:extLst>
                <a:ext uri="{FF2B5EF4-FFF2-40B4-BE49-F238E27FC236}">
                  <a16:creationId xmlns:a16="http://schemas.microsoft.com/office/drawing/2014/main" id="{9A7E571A-947E-4835-96D2-45A6CF9AFC07}"/>
                </a:ext>
              </a:extLst>
            </p:cNvPr>
            <p:cNvSpPr/>
            <p:nvPr/>
          </p:nvSpPr>
          <p:spPr bwMode="auto">
            <a:xfrm>
              <a:off x="8277225" y="3960812"/>
              <a:ext cx="31750"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0" name="ïṡľíḓè">
              <a:extLst>
                <a:ext uri="{FF2B5EF4-FFF2-40B4-BE49-F238E27FC236}">
                  <a16:creationId xmlns:a16="http://schemas.microsoft.com/office/drawing/2014/main" id="{8C6CC05E-8AB6-45A4-8E15-38ED9F022E45}"/>
                </a:ext>
              </a:extLst>
            </p:cNvPr>
            <p:cNvSpPr/>
            <p:nvPr/>
          </p:nvSpPr>
          <p:spPr bwMode="auto">
            <a:xfrm>
              <a:off x="7331075" y="3960812"/>
              <a:ext cx="26987" cy="285750"/>
            </a:xfrm>
            <a:prstGeom prst="rect">
              <a:avLst/>
            </a:prstGeom>
            <a:solidFill>
              <a:srgbClr val="2E3E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1" name="íṩlîde">
              <a:extLst>
                <a:ext uri="{FF2B5EF4-FFF2-40B4-BE49-F238E27FC236}">
                  <a16:creationId xmlns:a16="http://schemas.microsoft.com/office/drawing/2014/main" id="{6AC2E4BF-9F1A-42B4-ABF4-437828944ABC}"/>
                </a:ext>
              </a:extLst>
            </p:cNvPr>
            <p:cNvSpPr/>
            <p:nvPr/>
          </p:nvSpPr>
          <p:spPr bwMode="auto">
            <a:xfrm>
              <a:off x="7358062" y="3960812"/>
              <a:ext cx="46037"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2" name="íṧlîḓè">
              <a:extLst>
                <a:ext uri="{FF2B5EF4-FFF2-40B4-BE49-F238E27FC236}">
                  <a16:creationId xmlns:a16="http://schemas.microsoft.com/office/drawing/2014/main" id="{FDC74DC8-3494-4B66-985D-A1D601584301}"/>
                </a:ext>
              </a:extLst>
            </p:cNvPr>
            <p:cNvSpPr/>
            <p:nvPr/>
          </p:nvSpPr>
          <p:spPr bwMode="auto">
            <a:xfrm>
              <a:off x="7439025" y="3960812"/>
              <a:ext cx="44450" cy="285750"/>
            </a:xfrm>
            <a:custGeom>
              <a:avLst/>
              <a:gdLst>
                <a:gd name="T0" fmla="*/ 28 w 28"/>
                <a:gd name="T1" fmla="*/ 180 h 180"/>
                <a:gd name="T2" fmla="*/ 28 w 28"/>
                <a:gd name="T3" fmla="*/ 0 h 180"/>
                <a:gd name="T4" fmla="*/ 0 w 28"/>
                <a:gd name="T5" fmla="*/ 0 h 180"/>
                <a:gd name="T6" fmla="*/ 0 w 28"/>
                <a:gd name="T7" fmla="*/ 180 h 180"/>
                <a:gd name="T8" fmla="*/ 21 w 28"/>
                <a:gd name="T9" fmla="*/ 180 h 180"/>
                <a:gd name="T10" fmla="*/ 21 w 28"/>
                <a:gd name="T11" fmla="*/ 180 h 180"/>
                <a:gd name="T12" fmla="*/ 28 w 2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8" h="180">
                  <a:moveTo>
                    <a:pt x="28" y="180"/>
                  </a:moveTo>
                  <a:lnTo>
                    <a:pt x="28" y="0"/>
                  </a:lnTo>
                  <a:lnTo>
                    <a:pt x="0" y="0"/>
                  </a:lnTo>
                  <a:lnTo>
                    <a:pt x="0" y="180"/>
                  </a:lnTo>
                  <a:lnTo>
                    <a:pt x="21" y="180"/>
                  </a:lnTo>
                  <a:lnTo>
                    <a:pt x="21" y="180"/>
                  </a:lnTo>
                  <a:lnTo>
                    <a:pt x="28" y="180"/>
                  </a:lnTo>
                  <a:close/>
                </a:path>
              </a:pathLst>
            </a:custGeom>
            <a:solidFill>
              <a:srgbClr val="3251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îśḻiďè">
              <a:extLst>
                <a:ext uri="{FF2B5EF4-FFF2-40B4-BE49-F238E27FC236}">
                  <a16:creationId xmlns:a16="http://schemas.microsoft.com/office/drawing/2014/main" id="{06C8C15B-70EB-4D3B-A61E-040CA9CD12B6}"/>
                </a:ext>
              </a:extLst>
            </p:cNvPr>
            <p:cNvSpPr/>
            <p:nvPr/>
          </p:nvSpPr>
          <p:spPr bwMode="auto">
            <a:xfrm>
              <a:off x="7472362" y="4246562"/>
              <a:ext cx="11112"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4" name="íŝľïďê">
              <a:extLst>
                <a:ext uri="{FF2B5EF4-FFF2-40B4-BE49-F238E27FC236}">
                  <a16:creationId xmlns:a16="http://schemas.microsoft.com/office/drawing/2014/main" id="{86C14D26-E865-4999-A7C7-5DBA94B10D60}"/>
                </a:ext>
              </a:extLst>
            </p:cNvPr>
            <p:cNvSpPr/>
            <p:nvPr/>
          </p:nvSpPr>
          <p:spPr bwMode="auto">
            <a:xfrm>
              <a:off x="7518400" y="3960812"/>
              <a:ext cx="46037"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îŝliḍé">
              <a:extLst>
                <a:ext uri="{FF2B5EF4-FFF2-40B4-BE49-F238E27FC236}">
                  <a16:creationId xmlns:a16="http://schemas.microsoft.com/office/drawing/2014/main" id="{7EFE2225-A546-4FF7-A147-2DD481F726E3}"/>
                </a:ext>
              </a:extLst>
            </p:cNvPr>
            <p:cNvSpPr/>
            <p:nvPr/>
          </p:nvSpPr>
          <p:spPr bwMode="auto">
            <a:xfrm>
              <a:off x="7518400" y="4246562"/>
              <a:ext cx="46037"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ïşľídé">
              <a:extLst>
                <a:ext uri="{FF2B5EF4-FFF2-40B4-BE49-F238E27FC236}">
                  <a16:creationId xmlns:a16="http://schemas.microsoft.com/office/drawing/2014/main" id="{71781C49-B889-44EC-9C52-D0D49C768843}"/>
                </a:ext>
              </a:extLst>
            </p:cNvPr>
            <p:cNvSpPr/>
            <p:nvPr/>
          </p:nvSpPr>
          <p:spPr bwMode="auto">
            <a:xfrm>
              <a:off x="7597775" y="3960812"/>
              <a:ext cx="44450"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ïş1íḓé">
              <a:extLst>
                <a:ext uri="{FF2B5EF4-FFF2-40B4-BE49-F238E27FC236}">
                  <a16:creationId xmlns:a16="http://schemas.microsoft.com/office/drawing/2014/main" id="{893D7DD2-467B-49C3-8680-A18843D456FF}"/>
                </a:ext>
              </a:extLst>
            </p:cNvPr>
            <p:cNvSpPr/>
            <p:nvPr/>
          </p:nvSpPr>
          <p:spPr bwMode="auto">
            <a:xfrm>
              <a:off x="7597775" y="4246562"/>
              <a:ext cx="44450"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íṩḷíḋè">
              <a:extLst>
                <a:ext uri="{FF2B5EF4-FFF2-40B4-BE49-F238E27FC236}">
                  <a16:creationId xmlns:a16="http://schemas.microsoft.com/office/drawing/2014/main" id="{5B45AB88-FD0A-4AFC-A36C-CE2DA805C34C}"/>
                </a:ext>
              </a:extLst>
            </p:cNvPr>
            <p:cNvSpPr/>
            <p:nvPr/>
          </p:nvSpPr>
          <p:spPr bwMode="auto">
            <a:xfrm>
              <a:off x="7677150" y="3960812"/>
              <a:ext cx="44450"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9" name="îṧľiďe">
              <a:extLst>
                <a:ext uri="{FF2B5EF4-FFF2-40B4-BE49-F238E27FC236}">
                  <a16:creationId xmlns:a16="http://schemas.microsoft.com/office/drawing/2014/main" id="{5FFF4D16-EB17-4BED-91AC-2194D8BED59C}"/>
                </a:ext>
              </a:extLst>
            </p:cNvPr>
            <p:cNvSpPr/>
            <p:nvPr/>
          </p:nvSpPr>
          <p:spPr bwMode="auto">
            <a:xfrm>
              <a:off x="7677150" y="4246562"/>
              <a:ext cx="44450"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0" name="ïṩľîḋè">
              <a:extLst>
                <a:ext uri="{FF2B5EF4-FFF2-40B4-BE49-F238E27FC236}">
                  <a16:creationId xmlns:a16="http://schemas.microsoft.com/office/drawing/2014/main" id="{AEBFAA15-8C4A-45A9-BF0F-2B764ECCD818}"/>
                </a:ext>
              </a:extLst>
            </p:cNvPr>
            <p:cNvSpPr/>
            <p:nvPr/>
          </p:nvSpPr>
          <p:spPr bwMode="auto">
            <a:xfrm>
              <a:off x="7756525" y="3960812"/>
              <a:ext cx="44450"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1" name="ïsľîḓê">
              <a:extLst>
                <a:ext uri="{FF2B5EF4-FFF2-40B4-BE49-F238E27FC236}">
                  <a16:creationId xmlns:a16="http://schemas.microsoft.com/office/drawing/2014/main" id="{B2022327-29B5-4F32-98C0-3ACD005FB3E8}"/>
                </a:ext>
              </a:extLst>
            </p:cNvPr>
            <p:cNvSpPr/>
            <p:nvPr/>
          </p:nvSpPr>
          <p:spPr bwMode="auto">
            <a:xfrm>
              <a:off x="7756525" y="4246562"/>
              <a:ext cx="44450"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2" name="ï$líḋe">
              <a:extLst>
                <a:ext uri="{FF2B5EF4-FFF2-40B4-BE49-F238E27FC236}">
                  <a16:creationId xmlns:a16="http://schemas.microsoft.com/office/drawing/2014/main" id="{1B26A0AE-B875-475C-A16E-F56235C0C59B}"/>
                </a:ext>
              </a:extLst>
            </p:cNvPr>
            <p:cNvSpPr/>
            <p:nvPr/>
          </p:nvSpPr>
          <p:spPr bwMode="auto">
            <a:xfrm>
              <a:off x="7835900" y="3960812"/>
              <a:ext cx="44450"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3" name="iSḻïḑè">
              <a:extLst>
                <a:ext uri="{FF2B5EF4-FFF2-40B4-BE49-F238E27FC236}">
                  <a16:creationId xmlns:a16="http://schemas.microsoft.com/office/drawing/2014/main" id="{0C88B397-BAB9-4173-A25C-6B06DBD9310D}"/>
                </a:ext>
              </a:extLst>
            </p:cNvPr>
            <p:cNvSpPr/>
            <p:nvPr/>
          </p:nvSpPr>
          <p:spPr bwMode="auto">
            <a:xfrm>
              <a:off x="7835900" y="4246562"/>
              <a:ext cx="44450"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4" name="ïsľïḑé">
              <a:extLst>
                <a:ext uri="{FF2B5EF4-FFF2-40B4-BE49-F238E27FC236}">
                  <a16:creationId xmlns:a16="http://schemas.microsoft.com/office/drawing/2014/main" id="{DE187752-1C1C-44AC-95EF-E7F7208F783D}"/>
                </a:ext>
              </a:extLst>
            </p:cNvPr>
            <p:cNvSpPr/>
            <p:nvPr/>
          </p:nvSpPr>
          <p:spPr bwMode="auto">
            <a:xfrm>
              <a:off x="7915275" y="3960812"/>
              <a:ext cx="46037"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5" name="iŝ1íḑé">
              <a:extLst>
                <a:ext uri="{FF2B5EF4-FFF2-40B4-BE49-F238E27FC236}">
                  <a16:creationId xmlns:a16="http://schemas.microsoft.com/office/drawing/2014/main" id="{8A3BF00F-D643-4C6A-9E00-5A3D3D179275}"/>
                </a:ext>
              </a:extLst>
            </p:cNvPr>
            <p:cNvSpPr/>
            <p:nvPr/>
          </p:nvSpPr>
          <p:spPr bwMode="auto">
            <a:xfrm>
              <a:off x="7915275" y="4246562"/>
              <a:ext cx="46037"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6" name="iśḷïḑé">
              <a:extLst>
                <a:ext uri="{FF2B5EF4-FFF2-40B4-BE49-F238E27FC236}">
                  <a16:creationId xmlns:a16="http://schemas.microsoft.com/office/drawing/2014/main" id="{977C94A3-9583-4532-90A5-F3779DC05CD7}"/>
                </a:ext>
              </a:extLst>
            </p:cNvPr>
            <p:cNvSpPr/>
            <p:nvPr/>
          </p:nvSpPr>
          <p:spPr bwMode="auto">
            <a:xfrm>
              <a:off x="7996237" y="3960812"/>
              <a:ext cx="42862"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íṣļïḍe">
              <a:extLst>
                <a:ext uri="{FF2B5EF4-FFF2-40B4-BE49-F238E27FC236}">
                  <a16:creationId xmlns:a16="http://schemas.microsoft.com/office/drawing/2014/main" id="{F88B3AA8-AA6D-4FE9-B781-F403A9210B36}"/>
                </a:ext>
              </a:extLst>
            </p:cNvPr>
            <p:cNvSpPr/>
            <p:nvPr/>
          </p:nvSpPr>
          <p:spPr bwMode="auto">
            <a:xfrm>
              <a:off x="7996237" y="4246562"/>
              <a:ext cx="42862"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8" name="íśļíďê">
              <a:extLst>
                <a:ext uri="{FF2B5EF4-FFF2-40B4-BE49-F238E27FC236}">
                  <a16:creationId xmlns:a16="http://schemas.microsoft.com/office/drawing/2014/main" id="{80AA9143-E25B-4011-AC84-78FF5740E63C}"/>
                </a:ext>
              </a:extLst>
            </p:cNvPr>
            <p:cNvSpPr/>
            <p:nvPr/>
          </p:nvSpPr>
          <p:spPr bwMode="auto">
            <a:xfrm>
              <a:off x="8074025" y="3960812"/>
              <a:ext cx="44450"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isḻiḑe">
              <a:extLst>
                <a:ext uri="{FF2B5EF4-FFF2-40B4-BE49-F238E27FC236}">
                  <a16:creationId xmlns:a16="http://schemas.microsoft.com/office/drawing/2014/main" id="{673A99AF-9E4C-4487-AB60-D357EE9E73BE}"/>
                </a:ext>
              </a:extLst>
            </p:cNvPr>
            <p:cNvSpPr/>
            <p:nvPr/>
          </p:nvSpPr>
          <p:spPr bwMode="auto">
            <a:xfrm>
              <a:off x="8074025" y="4246562"/>
              <a:ext cx="44450"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ïsļîḍe">
              <a:extLst>
                <a:ext uri="{FF2B5EF4-FFF2-40B4-BE49-F238E27FC236}">
                  <a16:creationId xmlns:a16="http://schemas.microsoft.com/office/drawing/2014/main" id="{6E03B13C-1709-4329-BF8F-CDB103C4251B}"/>
                </a:ext>
              </a:extLst>
            </p:cNvPr>
            <p:cNvSpPr/>
            <p:nvPr/>
          </p:nvSpPr>
          <p:spPr bwMode="auto">
            <a:xfrm>
              <a:off x="8153400" y="3960812"/>
              <a:ext cx="46037" cy="285750"/>
            </a:xfrm>
            <a:custGeom>
              <a:avLst/>
              <a:gdLst>
                <a:gd name="T0" fmla="*/ 8 w 29"/>
                <a:gd name="T1" fmla="*/ 180 h 180"/>
                <a:gd name="T2" fmla="*/ 8 w 29"/>
                <a:gd name="T3" fmla="*/ 180 h 180"/>
                <a:gd name="T4" fmla="*/ 29 w 29"/>
                <a:gd name="T5" fmla="*/ 180 h 180"/>
                <a:gd name="T6" fmla="*/ 29 w 29"/>
                <a:gd name="T7" fmla="*/ 0 h 180"/>
                <a:gd name="T8" fmla="*/ 0 w 29"/>
                <a:gd name="T9" fmla="*/ 0 h 180"/>
                <a:gd name="T10" fmla="*/ 0 w 29"/>
                <a:gd name="T11" fmla="*/ 180 h 180"/>
                <a:gd name="T12" fmla="*/ 8 w 29"/>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9" h="180">
                  <a:moveTo>
                    <a:pt x="8" y="180"/>
                  </a:moveTo>
                  <a:lnTo>
                    <a:pt x="8" y="180"/>
                  </a:lnTo>
                  <a:lnTo>
                    <a:pt x="29" y="180"/>
                  </a:lnTo>
                  <a:lnTo>
                    <a:pt x="29" y="0"/>
                  </a:lnTo>
                  <a:lnTo>
                    <a:pt x="0" y="0"/>
                  </a:lnTo>
                  <a:lnTo>
                    <a:pt x="0" y="180"/>
                  </a:lnTo>
                  <a:lnTo>
                    <a:pt x="8" y="180"/>
                  </a:lnTo>
                  <a:close/>
                </a:path>
              </a:pathLst>
            </a:custGeom>
            <a:solidFill>
              <a:srgbClr val="3251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ïṥḷîḋe">
              <a:extLst>
                <a:ext uri="{FF2B5EF4-FFF2-40B4-BE49-F238E27FC236}">
                  <a16:creationId xmlns:a16="http://schemas.microsoft.com/office/drawing/2014/main" id="{F68E299C-FD50-43BE-A913-508148BC5C66}"/>
                </a:ext>
              </a:extLst>
            </p:cNvPr>
            <p:cNvSpPr/>
            <p:nvPr/>
          </p:nvSpPr>
          <p:spPr bwMode="auto">
            <a:xfrm>
              <a:off x="8153400" y="4246562"/>
              <a:ext cx="12700" cy="1587"/>
            </a:xfrm>
            <a:prstGeom prst="rect">
              <a:avLst/>
            </a:prstGeom>
            <a:solidFill>
              <a:srgbClr val="75C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2" name="íṡľíḍê">
              <a:extLst>
                <a:ext uri="{FF2B5EF4-FFF2-40B4-BE49-F238E27FC236}">
                  <a16:creationId xmlns:a16="http://schemas.microsoft.com/office/drawing/2014/main" id="{ADDD69F9-B143-4F58-90BF-94C22DF19A16}"/>
                </a:ext>
              </a:extLst>
            </p:cNvPr>
            <p:cNvSpPr/>
            <p:nvPr/>
          </p:nvSpPr>
          <p:spPr bwMode="auto">
            <a:xfrm>
              <a:off x="8234362" y="3960812"/>
              <a:ext cx="42862" cy="285750"/>
            </a:xfrm>
            <a:prstGeom prst="rect">
              <a:avLst/>
            </a:prstGeom>
            <a:solidFill>
              <a:srgbClr val="3251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ïşḷíḑè">
              <a:extLst>
                <a:ext uri="{FF2B5EF4-FFF2-40B4-BE49-F238E27FC236}">
                  <a16:creationId xmlns:a16="http://schemas.microsoft.com/office/drawing/2014/main" id="{32DBE436-D783-45CF-A6AA-59D7BD5CE923}"/>
                </a:ext>
              </a:extLst>
            </p:cNvPr>
            <p:cNvSpPr/>
            <p:nvPr/>
          </p:nvSpPr>
          <p:spPr bwMode="auto">
            <a:xfrm>
              <a:off x="7008812" y="5608637"/>
              <a:ext cx="420687" cy="434975"/>
            </a:xfrm>
            <a:custGeom>
              <a:avLst/>
              <a:gdLst>
                <a:gd name="T0" fmla="*/ 211 w 230"/>
                <a:gd name="T1" fmla="*/ 212 h 237"/>
                <a:gd name="T2" fmla="*/ 230 w 230"/>
                <a:gd name="T3" fmla="*/ 197 h 237"/>
                <a:gd name="T4" fmla="*/ 75 w 230"/>
                <a:gd name="T5" fmla="*/ 0 h 237"/>
                <a:gd name="T6" fmla="*/ 0 w 230"/>
                <a:gd name="T7" fmla="*/ 59 h 237"/>
                <a:gd name="T8" fmla="*/ 110 w 230"/>
                <a:gd name="T9" fmla="*/ 200 h 237"/>
                <a:gd name="T10" fmla="*/ 211 w 230"/>
                <a:gd name="T11" fmla="*/ 212 h 237"/>
              </a:gdLst>
              <a:ahLst/>
              <a:cxnLst>
                <a:cxn ang="0">
                  <a:pos x="T0" y="T1"/>
                </a:cxn>
                <a:cxn ang="0">
                  <a:pos x="T2" y="T3"/>
                </a:cxn>
                <a:cxn ang="0">
                  <a:pos x="T4" y="T5"/>
                </a:cxn>
                <a:cxn ang="0">
                  <a:pos x="T6" y="T7"/>
                </a:cxn>
                <a:cxn ang="0">
                  <a:pos x="T8" y="T9"/>
                </a:cxn>
                <a:cxn ang="0">
                  <a:pos x="T10" y="T11"/>
                </a:cxn>
              </a:cxnLst>
              <a:rect l="0" t="0" r="r" b="b"/>
              <a:pathLst>
                <a:path w="230" h="237">
                  <a:moveTo>
                    <a:pt x="211" y="212"/>
                  </a:moveTo>
                  <a:cubicBezTo>
                    <a:pt x="230" y="197"/>
                    <a:pt x="230" y="197"/>
                    <a:pt x="230" y="197"/>
                  </a:cubicBezTo>
                  <a:cubicBezTo>
                    <a:pt x="75" y="0"/>
                    <a:pt x="75" y="0"/>
                    <a:pt x="75" y="0"/>
                  </a:cubicBezTo>
                  <a:cubicBezTo>
                    <a:pt x="0" y="59"/>
                    <a:pt x="0" y="59"/>
                    <a:pt x="0" y="59"/>
                  </a:cubicBezTo>
                  <a:cubicBezTo>
                    <a:pt x="110" y="200"/>
                    <a:pt x="110" y="200"/>
                    <a:pt x="110" y="200"/>
                  </a:cubicBezTo>
                  <a:cubicBezTo>
                    <a:pt x="135" y="231"/>
                    <a:pt x="180" y="237"/>
                    <a:pt x="211" y="212"/>
                  </a:cubicBezTo>
                  <a:close/>
                </a:path>
              </a:pathLst>
            </a:custGeom>
            <a:solidFill>
              <a:srgbClr val="EE45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ŝḻiḋè">
              <a:extLst>
                <a:ext uri="{FF2B5EF4-FFF2-40B4-BE49-F238E27FC236}">
                  <a16:creationId xmlns:a16="http://schemas.microsoft.com/office/drawing/2014/main" id="{1378D98C-8125-46B0-8CF9-FD07E4B0940C}"/>
                </a:ext>
              </a:extLst>
            </p:cNvPr>
            <p:cNvSpPr/>
            <p:nvPr/>
          </p:nvSpPr>
          <p:spPr bwMode="auto">
            <a:xfrm>
              <a:off x="7146925" y="5499099"/>
              <a:ext cx="385762" cy="469900"/>
            </a:xfrm>
            <a:custGeom>
              <a:avLst/>
              <a:gdLst>
                <a:gd name="T0" fmla="*/ 155 w 211"/>
                <a:gd name="T1" fmla="*/ 257 h 257"/>
                <a:gd name="T2" fmla="*/ 174 w 211"/>
                <a:gd name="T3" fmla="*/ 242 h 257"/>
                <a:gd name="T4" fmla="*/ 186 w 211"/>
                <a:gd name="T5" fmla="*/ 141 h 257"/>
                <a:gd name="T6" fmla="*/ 76 w 211"/>
                <a:gd name="T7" fmla="*/ 0 h 257"/>
                <a:gd name="T8" fmla="*/ 0 w 211"/>
                <a:gd name="T9" fmla="*/ 60 h 257"/>
                <a:gd name="T10" fmla="*/ 155 w 211"/>
                <a:gd name="T11" fmla="*/ 257 h 257"/>
              </a:gdLst>
              <a:ahLst/>
              <a:cxnLst>
                <a:cxn ang="0">
                  <a:pos x="T0" y="T1"/>
                </a:cxn>
                <a:cxn ang="0">
                  <a:pos x="T2" y="T3"/>
                </a:cxn>
                <a:cxn ang="0">
                  <a:pos x="T4" y="T5"/>
                </a:cxn>
                <a:cxn ang="0">
                  <a:pos x="T6" y="T7"/>
                </a:cxn>
                <a:cxn ang="0">
                  <a:pos x="T8" y="T9"/>
                </a:cxn>
                <a:cxn ang="0">
                  <a:pos x="T10" y="T11"/>
                </a:cxn>
              </a:cxnLst>
              <a:rect l="0" t="0" r="r" b="b"/>
              <a:pathLst>
                <a:path w="211" h="257">
                  <a:moveTo>
                    <a:pt x="155" y="257"/>
                  </a:moveTo>
                  <a:cubicBezTo>
                    <a:pt x="174" y="242"/>
                    <a:pt x="174" y="242"/>
                    <a:pt x="174" y="242"/>
                  </a:cubicBezTo>
                  <a:cubicBezTo>
                    <a:pt x="205" y="218"/>
                    <a:pt x="211" y="173"/>
                    <a:pt x="186" y="141"/>
                  </a:cubicBezTo>
                  <a:cubicBezTo>
                    <a:pt x="76" y="0"/>
                    <a:pt x="76" y="0"/>
                    <a:pt x="76" y="0"/>
                  </a:cubicBezTo>
                  <a:cubicBezTo>
                    <a:pt x="0" y="60"/>
                    <a:pt x="0" y="60"/>
                    <a:pt x="0" y="60"/>
                  </a:cubicBezTo>
                  <a:lnTo>
                    <a:pt x="155" y="257"/>
                  </a:lnTo>
                  <a:close/>
                </a:path>
              </a:pathLst>
            </a:custGeom>
            <a:solidFill>
              <a:srgbClr val="C23C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sļîďè">
              <a:extLst>
                <a:ext uri="{FF2B5EF4-FFF2-40B4-BE49-F238E27FC236}">
                  <a16:creationId xmlns:a16="http://schemas.microsoft.com/office/drawing/2014/main" id="{7CCC8CAE-3D1A-4EF8-AACA-879EA7C42637}"/>
                </a:ext>
              </a:extLst>
            </p:cNvPr>
            <p:cNvSpPr/>
            <p:nvPr/>
          </p:nvSpPr>
          <p:spPr bwMode="auto">
            <a:xfrm>
              <a:off x="6819900" y="5119687"/>
              <a:ext cx="465137" cy="488950"/>
            </a:xfrm>
            <a:custGeom>
              <a:avLst/>
              <a:gdLst>
                <a:gd name="T0" fmla="*/ 254 w 254"/>
                <a:gd name="T1" fmla="*/ 207 h 267"/>
                <a:gd name="T2" fmla="*/ 120 w 254"/>
                <a:gd name="T3" fmla="*/ 37 h 267"/>
                <a:gd name="T4" fmla="*/ 19 w 254"/>
                <a:gd name="T5" fmla="*/ 25 h 267"/>
                <a:gd name="T6" fmla="*/ 0 w 254"/>
                <a:gd name="T7" fmla="*/ 40 h 267"/>
                <a:gd name="T8" fmla="*/ 178 w 254"/>
                <a:gd name="T9" fmla="*/ 267 h 267"/>
                <a:gd name="T10" fmla="*/ 254 w 254"/>
                <a:gd name="T11" fmla="*/ 207 h 267"/>
              </a:gdLst>
              <a:ahLst/>
              <a:cxnLst>
                <a:cxn ang="0">
                  <a:pos x="T0" y="T1"/>
                </a:cxn>
                <a:cxn ang="0">
                  <a:pos x="T2" y="T3"/>
                </a:cxn>
                <a:cxn ang="0">
                  <a:pos x="T4" y="T5"/>
                </a:cxn>
                <a:cxn ang="0">
                  <a:pos x="T6" y="T7"/>
                </a:cxn>
                <a:cxn ang="0">
                  <a:pos x="T8" y="T9"/>
                </a:cxn>
                <a:cxn ang="0">
                  <a:pos x="T10" y="T11"/>
                </a:cxn>
              </a:cxnLst>
              <a:rect l="0" t="0" r="r" b="b"/>
              <a:pathLst>
                <a:path w="254" h="267">
                  <a:moveTo>
                    <a:pt x="254" y="207"/>
                  </a:moveTo>
                  <a:cubicBezTo>
                    <a:pt x="120" y="37"/>
                    <a:pt x="120" y="37"/>
                    <a:pt x="120" y="37"/>
                  </a:cubicBezTo>
                  <a:cubicBezTo>
                    <a:pt x="96" y="6"/>
                    <a:pt x="51" y="0"/>
                    <a:pt x="19" y="25"/>
                  </a:cubicBezTo>
                  <a:cubicBezTo>
                    <a:pt x="0" y="40"/>
                    <a:pt x="0" y="40"/>
                    <a:pt x="0" y="40"/>
                  </a:cubicBezTo>
                  <a:cubicBezTo>
                    <a:pt x="178" y="267"/>
                    <a:pt x="178" y="267"/>
                    <a:pt x="178" y="267"/>
                  </a:cubicBezTo>
                  <a:lnTo>
                    <a:pt x="254" y="207"/>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iṣ1îḋê">
              <a:extLst>
                <a:ext uri="{FF2B5EF4-FFF2-40B4-BE49-F238E27FC236}">
                  <a16:creationId xmlns:a16="http://schemas.microsoft.com/office/drawing/2014/main" id="{C723BD96-DACD-4D1D-A540-32AD059661B7}"/>
                </a:ext>
              </a:extLst>
            </p:cNvPr>
            <p:cNvSpPr/>
            <p:nvPr/>
          </p:nvSpPr>
          <p:spPr bwMode="auto">
            <a:xfrm>
              <a:off x="6719887" y="5192712"/>
              <a:ext cx="427037" cy="523875"/>
            </a:xfrm>
            <a:custGeom>
              <a:avLst/>
              <a:gdLst>
                <a:gd name="T0" fmla="*/ 55 w 233"/>
                <a:gd name="T1" fmla="*/ 0 h 286"/>
                <a:gd name="T2" fmla="*/ 37 w 233"/>
                <a:gd name="T3" fmla="*/ 15 h 286"/>
                <a:gd name="T4" fmla="*/ 24 w 233"/>
                <a:gd name="T5" fmla="*/ 116 h 286"/>
                <a:gd name="T6" fmla="*/ 158 w 233"/>
                <a:gd name="T7" fmla="*/ 286 h 286"/>
                <a:gd name="T8" fmla="*/ 233 w 233"/>
                <a:gd name="T9" fmla="*/ 227 h 286"/>
                <a:gd name="T10" fmla="*/ 55 w 233"/>
                <a:gd name="T11" fmla="*/ 0 h 286"/>
              </a:gdLst>
              <a:ahLst/>
              <a:cxnLst>
                <a:cxn ang="0">
                  <a:pos x="T0" y="T1"/>
                </a:cxn>
                <a:cxn ang="0">
                  <a:pos x="T2" y="T3"/>
                </a:cxn>
                <a:cxn ang="0">
                  <a:pos x="T4" y="T5"/>
                </a:cxn>
                <a:cxn ang="0">
                  <a:pos x="T6" y="T7"/>
                </a:cxn>
                <a:cxn ang="0">
                  <a:pos x="T8" y="T9"/>
                </a:cxn>
                <a:cxn ang="0">
                  <a:pos x="T10" y="T11"/>
                </a:cxn>
              </a:cxnLst>
              <a:rect l="0" t="0" r="r" b="b"/>
              <a:pathLst>
                <a:path w="233" h="286">
                  <a:moveTo>
                    <a:pt x="55" y="0"/>
                  </a:moveTo>
                  <a:cubicBezTo>
                    <a:pt x="37" y="15"/>
                    <a:pt x="37" y="15"/>
                    <a:pt x="37" y="15"/>
                  </a:cubicBezTo>
                  <a:cubicBezTo>
                    <a:pt x="5" y="39"/>
                    <a:pt x="0" y="84"/>
                    <a:pt x="24" y="116"/>
                  </a:cubicBezTo>
                  <a:cubicBezTo>
                    <a:pt x="158" y="286"/>
                    <a:pt x="158" y="286"/>
                    <a:pt x="158" y="286"/>
                  </a:cubicBezTo>
                  <a:cubicBezTo>
                    <a:pt x="233" y="227"/>
                    <a:pt x="233" y="227"/>
                    <a:pt x="233" y="227"/>
                  </a:cubicBez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extLst>
      <p:ext uri="{BB962C8B-B14F-4D97-AF65-F5344CB8AC3E}">
        <p14:creationId xmlns:p14="http://schemas.microsoft.com/office/powerpoint/2010/main" val="35812156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19">
            <a:extLst>
              <a:ext uri="{FF2B5EF4-FFF2-40B4-BE49-F238E27FC236}">
                <a16:creationId xmlns:a16="http://schemas.microsoft.com/office/drawing/2014/main" id="{9C9BB631-250B-4492-87A5-E7F7A8F3FAD0}"/>
              </a:ext>
            </a:extLst>
          </p:cNvPr>
          <p:cNvSpPr txBox="1"/>
          <p:nvPr/>
        </p:nvSpPr>
        <p:spPr>
          <a:xfrm>
            <a:off x="569503" y="140099"/>
            <a:ext cx="5392261"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重疾</a:t>
            </a:r>
            <a:r>
              <a:rPr kumimoji="0" lang="en-US" altLang="zh-CN"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a:t>
            </a:r>
            <a:r>
              <a:rPr kumimoji="0" lang="zh-CN" altLang="en-US"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不分组</a:t>
            </a:r>
            <a:r>
              <a:rPr kumimoji="0" lang="en-US" altLang="zh-CN"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a:t>
            </a:r>
            <a:r>
              <a:rPr kumimoji="0" lang="zh-CN" altLang="en-US"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a:t>
            </a:r>
            <a:r>
              <a:rPr kumimoji="0" lang="en-US" altLang="zh-CN"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a:t>
            </a:r>
            <a:r>
              <a:rPr kumimoji="0" lang="zh-CN" altLang="en-US"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三同</a:t>
            </a:r>
            <a:r>
              <a:rPr kumimoji="0" lang="en-US" altLang="zh-CN"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a:t>
            </a:r>
            <a:r>
              <a:rPr kumimoji="0" lang="zh-CN" altLang="en-US"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rPr>
              <a:t>情况仅赔其中一种！</a:t>
            </a:r>
            <a:endParaRPr kumimoji="0" lang="en-US" altLang="zh-CN" sz="2000" b="1" i="0" u="none" strike="noStrike" kern="1200" cap="none" spc="0" normalizeH="0" baseline="0" noProof="0" dirty="0">
              <a:ln>
                <a:noFill/>
              </a:ln>
              <a:solidFill>
                <a:srgbClr val="FF0000"/>
              </a:solidFill>
              <a:effectLst/>
              <a:uLnTx/>
              <a:uFillTx/>
              <a:latin typeface="字魂105号-简雅黑" panose="00000500000000000000" charset="-122"/>
              <a:ea typeface="字魂105号-简雅黑" panose="00000500000000000000" charset="-122"/>
              <a:cs typeface="+mn-ea"/>
              <a:sym typeface="字魂105号-简雅黑" panose="00000500000000000000" charset="-122"/>
            </a:endParaRPr>
          </a:p>
        </p:txBody>
      </p:sp>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cxnSp>
        <p:nvCxnSpPr>
          <p:cNvPr id="97" name="直接连接符 96">
            <a:extLst>
              <a:ext uri="{FF2B5EF4-FFF2-40B4-BE49-F238E27FC236}">
                <a16:creationId xmlns:a16="http://schemas.microsoft.com/office/drawing/2014/main" id="{20DCEF7F-2A44-40CE-92BB-1989E351C1B5}"/>
              </a:ext>
            </a:extLst>
          </p:cNvPr>
          <p:cNvCxnSpPr/>
          <p:nvPr/>
        </p:nvCxnSpPr>
        <p:spPr>
          <a:xfrm flipH="1">
            <a:off x="4536067" y="1086460"/>
            <a:ext cx="23336" cy="3298508"/>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grpSp>
        <p:nvGrpSpPr>
          <p:cNvPr id="188" name="组合 187">
            <a:extLst>
              <a:ext uri="{FF2B5EF4-FFF2-40B4-BE49-F238E27FC236}">
                <a16:creationId xmlns:a16="http://schemas.microsoft.com/office/drawing/2014/main" id="{87307F1F-A374-4A04-98D8-AB8EF43274F9}"/>
              </a:ext>
            </a:extLst>
          </p:cNvPr>
          <p:cNvGrpSpPr/>
          <p:nvPr/>
        </p:nvGrpSpPr>
        <p:grpSpPr>
          <a:xfrm>
            <a:off x="4566141" y="812617"/>
            <a:ext cx="4455795" cy="3572351"/>
            <a:chOff x="5380074" y="103860"/>
            <a:chExt cx="6811926" cy="4762826"/>
          </a:xfrm>
        </p:grpSpPr>
        <p:pic>
          <p:nvPicPr>
            <p:cNvPr id="189" name="Picture 3">
              <a:extLst>
                <a:ext uri="{FF2B5EF4-FFF2-40B4-BE49-F238E27FC236}">
                  <a16:creationId xmlns:a16="http://schemas.microsoft.com/office/drawing/2014/main" id="{6D8A71DC-5EE0-4F4B-B2FC-C6AA4CE3F095}"/>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380074" y="1137901"/>
              <a:ext cx="6811926" cy="196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4">
              <a:extLst>
                <a:ext uri="{FF2B5EF4-FFF2-40B4-BE49-F238E27FC236}">
                  <a16:creationId xmlns:a16="http://schemas.microsoft.com/office/drawing/2014/main" id="{55FAB9AD-48F6-4894-AF68-38A58B6D3BBB}"/>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380074" y="3104706"/>
              <a:ext cx="6811926" cy="176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1" name="直接连接符 190">
              <a:extLst>
                <a:ext uri="{FF2B5EF4-FFF2-40B4-BE49-F238E27FC236}">
                  <a16:creationId xmlns:a16="http://schemas.microsoft.com/office/drawing/2014/main" id="{616CD66E-99E0-47A7-8789-DE7B0963BCA8}"/>
                </a:ext>
              </a:extLst>
            </p:cNvPr>
            <p:cNvCxnSpPr/>
            <p:nvPr/>
          </p:nvCxnSpPr>
          <p:spPr>
            <a:xfrm>
              <a:off x="6943060" y="3508744"/>
              <a:ext cx="20520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直接连接符 191">
              <a:extLst>
                <a:ext uri="{FF2B5EF4-FFF2-40B4-BE49-F238E27FC236}">
                  <a16:creationId xmlns:a16="http://schemas.microsoft.com/office/drawing/2014/main" id="{9FEC0B0A-CCC9-4F77-81D8-82DD16AA7B04}"/>
                </a:ext>
              </a:extLst>
            </p:cNvPr>
            <p:cNvCxnSpPr/>
            <p:nvPr/>
          </p:nvCxnSpPr>
          <p:spPr>
            <a:xfrm>
              <a:off x="6840278" y="3884428"/>
              <a:ext cx="521704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直接连接符 192">
              <a:extLst>
                <a:ext uri="{FF2B5EF4-FFF2-40B4-BE49-F238E27FC236}">
                  <a16:creationId xmlns:a16="http://schemas.microsoft.com/office/drawing/2014/main" id="{C8D84E1A-E78C-4C38-BC89-137419C7B8D3}"/>
                </a:ext>
              </a:extLst>
            </p:cNvPr>
            <p:cNvCxnSpPr/>
            <p:nvPr/>
          </p:nvCxnSpPr>
          <p:spPr>
            <a:xfrm>
              <a:off x="11461898" y="3508744"/>
              <a:ext cx="606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直接连接符 193">
              <a:extLst>
                <a:ext uri="{FF2B5EF4-FFF2-40B4-BE49-F238E27FC236}">
                  <a16:creationId xmlns:a16="http://schemas.microsoft.com/office/drawing/2014/main" id="{D7CCCB59-29BD-4267-A174-270AD1D52D78}"/>
                </a:ext>
              </a:extLst>
            </p:cNvPr>
            <p:cNvCxnSpPr/>
            <p:nvPr/>
          </p:nvCxnSpPr>
          <p:spPr>
            <a:xfrm>
              <a:off x="6840277" y="4366438"/>
              <a:ext cx="13467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接连接符 194">
              <a:extLst>
                <a:ext uri="{FF2B5EF4-FFF2-40B4-BE49-F238E27FC236}">
                  <a16:creationId xmlns:a16="http://schemas.microsoft.com/office/drawing/2014/main" id="{96436431-32E5-405D-9FE5-F61454851038}"/>
                </a:ext>
              </a:extLst>
            </p:cNvPr>
            <p:cNvCxnSpPr/>
            <p:nvPr/>
          </p:nvCxnSpPr>
          <p:spPr>
            <a:xfrm>
              <a:off x="7743051" y="4745665"/>
              <a:ext cx="25067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6" name="文本框 66">
              <a:extLst>
                <a:ext uri="{FF2B5EF4-FFF2-40B4-BE49-F238E27FC236}">
                  <a16:creationId xmlns:a16="http://schemas.microsoft.com/office/drawing/2014/main" id="{78C54262-FBFD-4056-9C61-C6F0495C7C3C}"/>
                </a:ext>
              </a:extLst>
            </p:cNvPr>
            <p:cNvSpPr txBox="1">
              <a:spLocks noChangeArrowheads="1"/>
            </p:cNvSpPr>
            <p:nvPr/>
          </p:nvSpPr>
          <p:spPr bwMode="auto">
            <a:xfrm>
              <a:off x="9433058" y="103860"/>
              <a:ext cx="2430820" cy="110652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同业</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隐形分组</a:t>
              </a:r>
            </a:p>
          </p:txBody>
        </p:sp>
      </p:grpSp>
      <p:pic>
        <p:nvPicPr>
          <p:cNvPr id="197" name="Picture 5">
            <a:extLst>
              <a:ext uri="{FF2B5EF4-FFF2-40B4-BE49-F238E27FC236}">
                <a16:creationId xmlns:a16="http://schemas.microsoft.com/office/drawing/2014/main" id="{6B982442-1448-4572-ACC0-EE93F64F159F}"/>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32582" y="1591285"/>
            <a:ext cx="4023836" cy="27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4754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矩形 6">
            <a:extLst>
              <a:ext uri="{FF2B5EF4-FFF2-40B4-BE49-F238E27FC236}">
                <a16:creationId xmlns:a16="http://schemas.microsoft.com/office/drawing/2014/main" id="{BF97B025-697D-4123-A671-668A3F5F2F63}"/>
              </a:ext>
            </a:extLst>
          </p:cNvPr>
          <p:cNvSpPr/>
          <p:nvPr>
            <p:custDataLst>
              <p:tags r:id="rId1"/>
            </p:custDataLst>
          </p:nvPr>
        </p:nvSpPr>
        <p:spPr>
          <a:xfrm>
            <a:off x="342861" y="1031324"/>
            <a:ext cx="8229600" cy="56887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a:extLst>
              <a:ext uri="{FF2B5EF4-FFF2-40B4-BE49-F238E27FC236}">
                <a16:creationId xmlns:a16="http://schemas.microsoft.com/office/drawing/2014/main" id="{E5CCAD42-3017-4DB9-A8AC-8645D226EBE3}"/>
              </a:ext>
            </a:extLst>
          </p:cNvPr>
          <p:cNvSpPr/>
          <p:nvPr>
            <p:custDataLst>
              <p:tags r:id="rId2"/>
            </p:custDataLst>
          </p:nvPr>
        </p:nvSpPr>
        <p:spPr>
          <a:xfrm>
            <a:off x="422948" y="1139834"/>
            <a:ext cx="159544" cy="3376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9" name="直接连接符 8">
            <a:extLst>
              <a:ext uri="{FF2B5EF4-FFF2-40B4-BE49-F238E27FC236}">
                <a16:creationId xmlns:a16="http://schemas.microsoft.com/office/drawing/2014/main" id="{85AAEDBA-0747-4BCA-8F78-60267B29F752}"/>
              </a:ext>
            </a:extLst>
          </p:cNvPr>
          <p:cNvCxnSpPr/>
          <p:nvPr>
            <p:custDataLst>
              <p:tags r:id="rId3"/>
            </p:custDataLst>
          </p:nvPr>
        </p:nvCxnSpPr>
        <p:spPr>
          <a:xfrm>
            <a:off x="654210" y="1149120"/>
            <a:ext cx="0" cy="319088"/>
          </a:xfrm>
          <a:prstGeom prst="line">
            <a:avLst/>
          </a:prstGeom>
          <a:ln w="12700">
            <a:solidFill>
              <a:srgbClr val="B2B2B2"/>
            </a:solidFill>
            <a:prstDash val="dash"/>
          </a:ln>
        </p:spPr>
        <p:style>
          <a:lnRef idx="1">
            <a:schemeClr val="dk1"/>
          </a:lnRef>
          <a:fillRef idx="0">
            <a:schemeClr val="dk1"/>
          </a:fillRef>
          <a:effectRef idx="0">
            <a:schemeClr val="dk1"/>
          </a:effectRef>
          <a:fontRef idx="minor">
            <a:schemeClr val="tx1"/>
          </a:fontRef>
        </p:style>
      </p:cxnSp>
      <p:sp>
        <p:nvSpPr>
          <p:cNvPr id="10" name="矩形 9">
            <a:extLst>
              <a:ext uri="{FF2B5EF4-FFF2-40B4-BE49-F238E27FC236}">
                <a16:creationId xmlns:a16="http://schemas.microsoft.com/office/drawing/2014/main" id="{C5CBBEA6-AD10-42D4-AE0F-13EBD9A86223}"/>
              </a:ext>
            </a:extLst>
          </p:cNvPr>
          <p:cNvSpPr/>
          <p:nvPr>
            <p:custDataLst>
              <p:tags r:id="rId4"/>
            </p:custDataLst>
          </p:nvPr>
        </p:nvSpPr>
        <p:spPr>
          <a:xfrm>
            <a:off x="342861" y="1717120"/>
            <a:ext cx="3534205" cy="285752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a:extLst>
              <a:ext uri="{FF2B5EF4-FFF2-40B4-BE49-F238E27FC236}">
                <a16:creationId xmlns:a16="http://schemas.microsoft.com/office/drawing/2014/main" id="{CCDC9832-E161-4ED8-BB40-3AE880AE9327}"/>
              </a:ext>
            </a:extLst>
          </p:cNvPr>
          <p:cNvSpPr txBox="1"/>
          <p:nvPr>
            <p:custDataLst>
              <p:tags r:id="rId5"/>
            </p:custDataLst>
          </p:nvPr>
        </p:nvSpPr>
        <p:spPr>
          <a:xfrm>
            <a:off x="762391" y="1030012"/>
            <a:ext cx="3228975" cy="571500"/>
          </a:xfrm>
          <a:prstGeom prst="rect">
            <a:avLst/>
          </a:prstGeom>
          <a:noFill/>
        </p:spPr>
        <p:txBody>
          <a:bodyPr wrap="square" lIns="47625" tIns="19050" rIns="47625" bIns="19050" rtlCol="0" anchor="ctr" anchorCtr="0">
            <a:norm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zh-CN" altLang="en-US" sz="3000" b="1" i="0" u="none" strike="noStrike" kern="1200" cap="none" spc="16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臻享守护条款</a:t>
            </a:r>
          </a:p>
        </p:txBody>
      </p:sp>
      <p:sp>
        <p:nvSpPr>
          <p:cNvPr id="12" name="Title 6">
            <a:extLst>
              <a:ext uri="{FF2B5EF4-FFF2-40B4-BE49-F238E27FC236}">
                <a16:creationId xmlns:a16="http://schemas.microsoft.com/office/drawing/2014/main" id="{691ED506-9C78-4A5B-BA08-4175303439E9}"/>
              </a:ext>
            </a:extLst>
          </p:cNvPr>
          <p:cNvSpPr txBox="1"/>
          <p:nvPr>
            <p:custDataLst>
              <p:tags r:id="rId6"/>
            </p:custDataLst>
          </p:nvPr>
        </p:nvSpPr>
        <p:spPr>
          <a:xfrm>
            <a:off x="502720" y="24709"/>
            <a:ext cx="5002186" cy="5715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800"/>
              </a:spcAft>
              <a:buClrTx/>
              <a:buSzPct val="100000"/>
              <a:buFontTx/>
              <a:buNone/>
              <a:tabLst/>
              <a:defRPr/>
            </a:pPr>
            <a:r>
              <a:rPr kumimoji="0" lang="en-US" sz="2000" b="1" i="0" u="none" strike="noStrike" kern="1200" cap="none" spc="100" normalizeH="0" baseline="0" noProof="0" dirty="0">
                <a:ln w="3175">
                  <a:noFill/>
                  <a:prstDash val="dash"/>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105号-简雅黑" panose="00000500000000000000" charset="-122"/>
              </a:rPr>
              <a:t>臻享/臻爱守护重疾不分组，实实在在</a:t>
            </a:r>
          </a:p>
        </p:txBody>
      </p:sp>
      <p:sp>
        <p:nvSpPr>
          <p:cNvPr id="13" name="Title 6">
            <a:extLst>
              <a:ext uri="{FF2B5EF4-FFF2-40B4-BE49-F238E27FC236}">
                <a16:creationId xmlns:a16="http://schemas.microsoft.com/office/drawing/2014/main" id="{0FAED510-F024-4F86-A01C-652B02806E46}"/>
              </a:ext>
            </a:extLst>
          </p:cNvPr>
          <p:cNvSpPr txBox="1"/>
          <p:nvPr>
            <p:custDataLst>
              <p:tags r:id="rId7"/>
            </p:custDataLst>
          </p:nvPr>
        </p:nvSpPr>
        <p:spPr>
          <a:xfrm>
            <a:off x="685800" y="1828800"/>
            <a:ext cx="3076966" cy="2400319"/>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800"/>
              </a:spcAft>
              <a:buClrTx/>
              <a:buSzPct val="100000"/>
              <a:buFontTx/>
              <a:buNone/>
              <a:tabLst/>
              <a:defRPr/>
            </a:pPr>
            <a:r>
              <a:rPr kumimoji="0" lang="zh-CN" altLang="en-US" sz="1700" b="0" i="0" u="sng" strike="noStrike" kern="1200" cap="none" spc="100" normalizeH="0" baseline="0" noProof="0" dirty="0">
                <a:ln w="3175">
                  <a:noFill/>
                  <a:prstDash val="dash"/>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两次确诊重疾属于同一病因导致，同一医疗行为导致，同次意外事故导致，仅需间隔365天，按2次重疾赔付，条款实实在在不分组。</a:t>
            </a:r>
          </a:p>
        </p:txBody>
      </p:sp>
      <p:pic>
        <p:nvPicPr>
          <p:cNvPr id="14" name="图片 13">
            <a:extLst>
              <a:ext uri="{FF2B5EF4-FFF2-40B4-BE49-F238E27FC236}">
                <a16:creationId xmlns:a16="http://schemas.microsoft.com/office/drawing/2014/main" id="{C3ED54B4-AEC5-47F5-A87B-33619C42DC2B}"/>
              </a:ext>
            </a:extLst>
          </p:cNvPr>
          <p:cNvPicPr preferRelativeResize="0">
            <a:picLocks noChangeAspect="1"/>
          </p:cNvPicPr>
          <p:nvPr>
            <p:custDataLst>
              <p:tags r:id="rId8"/>
            </p:custDataLst>
          </p:nvPr>
        </p:nvPicPr>
        <p:blipFill rotWithShape="1">
          <a:blip r:embed="rId11"/>
          <a:srcRect t="-13335" b="-13335"/>
          <a:stretch>
            <a:fillRect/>
          </a:stretch>
        </p:blipFill>
        <p:spPr>
          <a:xfrm>
            <a:off x="3971373" y="1680366"/>
            <a:ext cx="4414012" cy="2686253"/>
          </a:xfrm>
          <a:custGeom>
            <a:avLst/>
            <a:gdLst/>
            <a:ahLst/>
            <a:cxnLst>
              <a:cxn ang="3">
                <a:pos x="hc" y="t"/>
              </a:cxn>
              <a:cxn ang="cd2">
                <a:pos x="l" y="vc"/>
              </a:cxn>
              <a:cxn ang="cd4">
                <a:pos x="hc" y="b"/>
              </a:cxn>
              <a:cxn ang="0">
                <a:pos x="r" y="vc"/>
              </a:cxn>
            </a:cxnLst>
            <a:rect l="l" t="t" r="r" b="b"/>
            <a:pathLst>
              <a:path w="6960" h="6000">
                <a:moveTo>
                  <a:pt x="0" y="0"/>
                </a:moveTo>
                <a:lnTo>
                  <a:pt x="6960" y="0"/>
                </a:lnTo>
                <a:lnTo>
                  <a:pt x="6960" y="6000"/>
                </a:lnTo>
                <a:lnTo>
                  <a:pt x="0" y="6000"/>
                </a:lnTo>
                <a:lnTo>
                  <a:pt x="0" y="0"/>
                </a:lnTo>
                <a:close/>
              </a:path>
            </a:pathLst>
          </a:custGeom>
          <a:blipFill rotWithShape="1">
            <a:blip r:embed="rId12"/>
            <a:stretch>
              <a:fillRect/>
            </a:stretch>
          </a:blipFill>
        </p:spPr>
      </p:pic>
    </p:spTree>
    <p:extLst>
      <p:ext uri="{BB962C8B-B14F-4D97-AF65-F5344CB8AC3E}">
        <p14:creationId xmlns:p14="http://schemas.microsoft.com/office/powerpoint/2010/main" val="22852571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矩形 6">
            <a:extLst>
              <a:ext uri="{FF2B5EF4-FFF2-40B4-BE49-F238E27FC236}">
                <a16:creationId xmlns:a16="http://schemas.microsoft.com/office/drawing/2014/main" id="{B8B0A81E-DF6A-4C9A-9966-2ABE84D47BC1}"/>
              </a:ext>
            </a:extLst>
          </p:cNvPr>
          <p:cNvSpPr/>
          <p:nvPr/>
        </p:nvSpPr>
        <p:spPr>
          <a:xfrm>
            <a:off x="539552" y="123478"/>
            <a:ext cx="4540345" cy="377026"/>
          </a:xfrm>
          <a:prstGeom prst="rect">
            <a:avLst/>
          </a:prstGeom>
        </p:spPr>
        <p:txBody>
          <a:bodyPr wrap="none" lIns="68580" tIns="34290" rIns="68580" bIns="34290">
            <a:spAutoFit/>
          </a:bodyPr>
          <a:lstStyle/>
          <a:p>
            <a:r>
              <a:rPr lang="zh-CN" altLang="en-US" sz="2000" b="1" dirty="0">
                <a:solidFill>
                  <a:srgbClr val="FF0000"/>
                </a:solidFill>
                <a:latin typeface="微软雅黑" pitchFamily="34" charset="-122"/>
                <a:ea typeface="微软雅黑" pitchFamily="34" charset="-122"/>
                <a:cs typeface="+mn-ea"/>
                <a:sym typeface="微软雅黑"/>
              </a:rPr>
              <a:t>臻爱守护重大疾病保险</a:t>
            </a:r>
            <a:r>
              <a:rPr lang="en-US" altLang="zh-CN" sz="2000" b="1" dirty="0">
                <a:solidFill>
                  <a:srgbClr val="FF0000"/>
                </a:solidFill>
                <a:latin typeface="微软雅黑" pitchFamily="34" charset="-122"/>
                <a:ea typeface="微软雅黑" pitchFamily="34" charset="-122"/>
                <a:cs typeface="+mn-ea"/>
                <a:sym typeface="微软雅黑"/>
              </a:rPr>
              <a:t>——</a:t>
            </a:r>
            <a:r>
              <a:rPr lang="zh-CN" altLang="en-US" sz="2000" b="1" dirty="0">
                <a:solidFill>
                  <a:srgbClr val="FF0000"/>
                </a:solidFill>
                <a:latin typeface="微软雅黑" pitchFamily="34" charset="-122"/>
                <a:ea typeface="微软雅黑" pitchFamily="34" charset="-122"/>
                <a:cs typeface="+mn-ea"/>
                <a:sym typeface="微软雅黑"/>
              </a:rPr>
              <a:t>产品亮点二</a:t>
            </a:r>
            <a:endParaRPr lang="en-US" altLang="zh-CN" sz="2000" b="1" dirty="0">
              <a:solidFill>
                <a:srgbClr val="FF0000"/>
              </a:solidFill>
              <a:latin typeface="微软雅黑" pitchFamily="34" charset="-122"/>
              <a:ea typeface="微软雅黑" pitchFamily="34" charset="-122"/>
              <a:cs typeface="+mn-ea"/>
              <a:sym typeface="微软雅黑"/>
            </a:endParaRPr>
          </a:p>
        </p:txBody>
      </p:sp>
      <p:sp>
        <p:nvSpPr>
          <p:cNvPr id="8" name="îšḻîḑê">
            <a:extLst>
              <a:ext uri="{FF2B5EF4-FFF2-40B4-BE49-F238E27FC236}">
                <a16:creationId xmlns:a16="http://schemas.microsoft.com/office/drawing/2014/main" id="{9C5F85D6-D50E-4BA1-AFA3-E4BFCCFD3035}"/>
              </a:ext>
            </a:extLst>
          </p:cNvPr>
          <p:cNvSpPr/>
          <p:nvPr/>
        </p:nvSpPr>
        <p:spPr bwMode="auto">
          <a:xfrm>
            <a:off x="247151" y="1171057"/>
            <a:ext cx="5221170" cy="175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1218565">
              <a:lnSpc>
                <a:spcPct val="200000"/>
              </a:lnSpc>
            </a:pPr>
            <a:r>
              <a:rPr lang="zh-CN" altLang="en-US" dirty="0">
                <a:solidFill>
                  <a:schemeClr val="tx2">
                    <a:lumMod val="50000"/>
                  </a:schemeClr>
                </a:solidFill>
                <a:latin typeface="微软雅黑" pitchFamily="34" charset="-122"/>
                <a:ea typeface="微软雅黑" pitchFamily="34" charset="-122"/>
              </a:rPr>
              <a:t>  被保险人</a:t>
            </a:r>
            <a:r>
              <a:rPr lang="en-US" altLang="zh-CN" dirty="0">
                <a:solidFill>
                  <a:schemeClr val="tx2">
                    <a:lumMod val="50000"/>
                  </a:schemeClr>
                </a:solidFill>
                <a:latin typeface="微软雅黑" pitchFamily="34" charset="-122"/>
                <a:ea typeface="微软雅黑" pitchFamily="34" charset="-122"/>
              </a:rPr>
              <a:t>18</a:t>
            </a:r>
            <a:r>
              <a:rPr lang="zh-CN" altLang="en-US" dirty="0">
                <a:solidFill>
                  <a:schemeClr val="tx2">
                    <a:lumMod val="50000"/>
                  </a:schemeClr>
                </a:solidFill>
                <a:latin typeface="微软雅黑" pitchFamily="34" charset="-122"/>
                <a:ea typeface="微软雅黑" pitchFamily="34" charset="-122"/>
              </a:rPr>
              <a:t>周岁前初次发生</a:t>
            </a:r>
            <a:r>
              <a:rPr lang="en-US" altLang="zh-CN" dirty="0">
                <a:solidFill>
                  <a:schemeClr val="tx2">
                    <a:lumMod val="50000"/>
                  </a:schemeClr>
                </a:solidFill>
                <a:latin typeface="微软雅黑" pitchFamily="34" charset="-122"/>
                <a:ea typeface="微软雅黑" pitchFamily="34" charset="-122"/>
              </a:rPr>
              <a:t>10</a:t>
            </a:r>
            <a:r>
              <a:rPr lang="zh-CN" altLang="en-US" dirty="0">
                <a:solidFill>
                  <a:schemeClr val="tx2">
                    <a:lumMod val="50000"/>
                  </a:schemeClr>
                </a:solidFill>
                <a:latin typeface="微软雅黑" pitchFamily="34" charset="-122"/>
                <a:ea typeface="微软雅黑" pitchFamily="34" charset="-122"/>
              </a:rPr>
              <a:t>种少儿特定疾病</a:t>
            </a:r>
            <a:endParaRPr lang="en-US" altLang="zh-CN" dirty="0">
              <a:solidFill>
                <a:schemeClr val="tx2">
                  <a:lumMod val="50000"/>
                </a:schemeClr>
              </a:solidFill>
              <a:latin typeface="微软雅黑" pitchFamily="34" charset="-122"/>
              <a:ea typeface="微软雅黑" pitchFamily="34" charset="-122"/>
            </a:endParaRPr>
          </a:p>
          <a:p>
            <a:pPr defTabSz="1218565">
              <a:lnSpc>
                <a:spcPct val="200000"/>
              </a:lnSpc>
            </a:pPr>
            <a:r>
              <a:rPr lang="zh-CN" altLang="en-US" sz="3200" b="1" dirty="0">
                <a:solidFill>
                  <a:schemeClr val="accent5"/>
                </a:solidFill>
                <a:latin typeface="微软雅黑" pitchFamily="34" charset="-122"/>
                <a:ea typeface="微软雅黑" pitchFamily="34" charset="-122"/>
              </a:rPr>
              <a:t>    </a:t>
            </a:r>
            <a:r>
              <a:rPr lang="zh-CN" altLang="en-US" sz="3200" b="1" dirty="0">
                <a:solidFill>
                  <a:srgbClr val="FF0000"/>
                </a:solidFill>
                <a:latin typeface="微软雅黑" pitchFamily="34" charset="-122"/>
                <a:ea typeface="微软雅黑" pitchFamily="34" charset="-122"/>
              </a:rPr>
              <a:t>额外赔付保额</a:t>
            </a:r>
            <a:r>
              <a:rPr lang="en-US" altLang="zh-CN" sz="3600" b="1" dirty="0">
                <a:solidFill>
                  <a:srgbClr val="FF0000"/>
                </a:solidFill>
                <a:latin typeface="微软雅黑" pitchFamily="34" charset="-122"/>
                <a:ea typeface="微软雅黑" pitchFamily="34" charset="-122"/>
              </a:rPr>
              <a:t>100%</a:t>
            </a:r>
            <a:endParaRPr lang="en-US" altLang="zh-CN" sz="3200" b="1" dirty="0">
              <a:solidFill>
                <a:srgbClr val="FF0000"/>
              </a:solidFill>
              <a:latin typeface="微软雅黑" pitchFamily="34" charset="-122"/>
              <a:ea typeface="微软雅黑" pitchFamily="34" charset="-122"/>
            </a:endParaRPr>
          </a:p>
        </p:txBody>
      </p:sp>
      <p:sp>
        <p:nvSpPr>
          <p:cNvPr id="9" name="文本框 2">
            <a:extLst>
              <a:ext uri="{FF2B5EF4-FFF2-40B4-BE49-F238E27FC236}">
                <a16:creationId xmlns:a16="http://schemas.microsoft.com/office/drawing/2014/main" id="{BE96BB43-3770-4054-AF9E-F1174FA5D27A}"/>
              </a:ext>
            </a:extLst>
          </p:cNvPr>
          <p:cNvSpPr txBox="1"/>
          <p:nvPr/>
        </p:nvSpPr>
        <p:spPr>
          <a:xfrm>
            <a:off x="714686" y="965797"/>
            <a:ext cx="3689404" cy="523220"/>
          </a:xfrm>
          <a:prstGeom prst="rect">
            <a:avLst/>
          </a:prstGeom>
          <a:noFill/>
        </p:spPr>
        <p:txBody>
          <a:bodyPr wrap="square" rtlCol="0">
            <a:spAutoFit/>
          </a:bodyPr>
          <a:lstStyle/>
          <a:p>
            <a:pPr algn="ctr"/>
            <a:r>
              <a:rPr lang="zh-CN" altLang="en-US" sz="2800" b="1" dirty="0">
                <a:solidFill>
                  <a:srgbClr val="FF0000"/>
                </a:solidFill>
                <a:ea typeface="微软雅黑" pitchFamily="34" charset="-122"/>
              </a:rPr>
              <a:t>少儿特定疾病加倍赔</a:t>
            </a:r>
          </a:p>
        </p:txBody>
      </p:sp>
      <p:graphicFrame>
        <p:nvGraphicFramePr>
          <p:cNvPr id="10" name="表格 9">
            <a:extLst>
              <a:ext uri="{FF2B5EF4-FFF2-40B4-BE49-F238E27FC236}">
                <a16:creationId xmlns:a16="http://schemas.microsoft.com/office/drawing/2014/main" id="{C6498253-A69C-45DA-A448-44E6B479C0D1}"/>
              </a:ext>
            </a:extLst>
          </p:cNvPr>
          <p:cNvGraphicFramePr>
            <a:graphicFrameLocks noGrp="1"/>
          </p:cNvGraphicFramePr>
          <p:nvPr>
            <p:extLst>
              <p:ext uri="{D42A27DB-BD31-4B8C-83A1-F6EECF244321}">
                <p14:modId xmlns:p14="http://schemas.microsoft.com/office/powerpoint/2010/main" val="1569239498"/>
              </p:ext>
            </p:extLst>
          </p:nvPr>
        </p:nvGraphicFramePr>
        <p:xfrm>
          <a:off x="5372472" y="1139974"/>
          <a:ext cx="3600400" cy="3456388"/>
        </p:xfrm>
        <a:graphic>
          <a:graphicData uri="http://schemas.openxmlformats.org/drawingml/2006/table">
            <a:tbl>
              <a:tblPr>
                <a:tableStyleId>{5DA37D80-6434-44D0-A028-1B22A696006F}</a:tableStyleId>
              </a:tblPr>
              <a:tblGrid>
                <a:gridCol w="700078">
                  <a:extLst>
                    <a:ext uri="{9D8B030D-6E8A-4147-A177-3AD203B41FA5}">
                      <a16:colId xmlns:a16="http://schemas.microsoft.com/office/drawing/2014/main" val="20000"/>
                    </a:ext>
                  </a:extLst>
                </a:gridCol>
                <a:gridCol w="2900322">
                  <a:extLst>
                    <a:ext uri="{9D8B030D-6E8A-4147-A177-3AD203B41FA5}">
                      <a16:colId xmlns:a16="http://schemas.microsoft.com/office/drawing/2014/main" val="20001"/>
                    </a:ext>
                  </a:extLst>
                </a:gridCol>
              </a:tblGrid>
              <a:tr h="353145">
                <a:tc gridSpan="2">
                  <a:txBody>
                    <a:bodyPr/>
                    <a:lstStyle/>
                    <a:p>
                      <a:pPr algn="ctr" fontAlgn="b"/>
                      <a:r>
                        <a:rPr lang="en-US" altLang="zh-CN" sz="1400" b="1" u="none" strike="noStrike" dirty="0">
                          <a:effectLst/>
                        </a:rPr>
                        <a:t>10</a:t>
                      </a:r>
                      <a:r>
                        <a:rPr lang="zh-CN" altLang="en-US" sz="1400" b="1" u="none" strike="noStrike" dirty="0">
                          <a:effectLst/>
                        </a:rPr>
                        <a:t>种少儿特定疾病</a:t>
                      </a:r>
                      <a:endParaRPr lang="zh-CN" altLang="en-US" sz="1400" b="1" i="0" u="none" strike="noStrike" dirty="0">
                        <a:solidFill>
                          <a:srgbClr val="000000"/>
                        </a:solidFill>
                        <a:effectLst/>
                        <a:latin typeface="+mj-ea"/>
                        <a:ea typeface="+mj-ea"/>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10000"/>
                  </a:ext>
                </a:extLst>
              </a:tr>
              <a:tr h="281137">
                <a:tc>
                  <a:txBody>
                    <a:bodyPr/>
                    <a:lstStyle/>
                    <a:p>
                      <a:pPr algn="ctr" fontAlgn="b"/>
                      <a:r>
                        <a:rPr lang="zh-CN" altLang="en-US" sz="1400" u="none" strike="noStrike">
                          <a:effectLst/>
                        </a:rPr>
                        <a:t>序号</a:t>
                      </a:r>
                      <a:endParaRPr lang="zh-CN" altLang="en-US" sz="1400" b="0" i="0" u="none" strike="noStrike">
                        <a:solidFill>
                          <a:srgbClr val="000000"/>
                        </a:solidFill>
                        <a:effectLst/>
                        <a:latin typeface="+mj-ea"/>
                        <a:ea typeface="+mj-ea"/>
                      </a:endParaRPr>
                    </a:p>
                  </a:txBody>
                  <a:tcPr marL="9525" marR="9525" marT="9525" marB="0" anchor="ctr"/>
                </a:tc>
                <a:tc>
                  <a:txBody>
                    <a:bodyPr/>
                    <a:lstStyle/>
                    <a:p>
                      <a:pPr algn="l" fontAlgn="b"/>
                      <a:r>
                        <a:rPr lang="zh-CN" altLang="en-US" sz="1400" u="none" strike="noStrike" dirty="0">
                          <a:effectLst/>
                        </a:rPr>
                        <a:t>  病种名称</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1"/>
                  </a:ext>
                </a:extLst>
              </a:tr>
              <a:tr h="291873">
                <a:tc>
                  <a:txBody>
                    <a:bodyPr/>
                    <a:lstStyle/>
                    <a:p>
                      <a:pPr algn="ctr" fontAlgn="ctr"/>
                      <a:r>
                        <a:rPr lang="en-US" altLang="zh-CN" sz="1400" u="none" strike="noStrike">
                          <a:effectLst/>
                        </a:rPr>
                        <a:t>1</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白血病</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2"/>
                  </a:ext>
                </a:extLst>
              </a:tr>
              <a:tr h="281137">
                <a:tc>
                  <a:txBody>
                    <a:bodyPr/>
                    <a:lstStyle/>
                    <a:p>
                      <a:pPr algn="ctr" fontAlgn="b"/>
                      <a:r>
                        <a:rPr lang="en-US" altLang="zh-CN" sz="1400" u="none" strike="noStrike">
                          <a:effectLst/>
                        </a:rPr>
                        <a:t>2</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b"/>
                      <a:r>
                        <a:rPr lang="zh-CN" altLang="en-US" sz="1400" u="none" strike="noStrike" dirty="0">
                          <a:effectLst/>
                        </a:rPr>
                        <a:t>  重型再生障碍性贫血 </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3"/>
                  </a:ext>
                </a:extLst>
              </a:tr>
              <a:tr h="281137">
                <a:tc>
                  <a:txBody>
                    <a:bodyPr/>
                    <a:lstStyle/>
                    <a:p>
                      <a:pPr algn="ctr" fontAlgn="b"/>
                      <a:r>
                        <a:rPr lang="en-US" altLang="zh-CN" sz="1400" u="none" strike="noStrike">
                          <a:effectLst/>
                        </a:rPr>
                        <a:t>3</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胰岛素依赖型糖尿病（</a:t>
                      </a:r>
                      <a:r>
                        <a:rPr lang="en-US" altLang="zh-CN" sz="1400" u="none" strike="noStrike" dirty="0">
                          <a:effectLst/>
                        </a:rPr>
                        <a:t>1</a:t>
                      </a:r>
                      <a:r>
                        <a:rPr lang="zh-CN" altLang="en-US" sz="1400" u="none" strike="noStrike" dirty="0">
                          <a:effectLst/>
                        </a:rPr>
                        <a:t>型糖尿病）</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4"/>
                  </a:ext>
                </a:extLst>
              </a:tr>
              <a:tr h="281137">
                <a:tc>
                  <a:txBody>
                    <a:bodyPr/>
                    <a:lstStyle/>
                    <a:p>
                      <a:pPr algn="ctr" fontAlgn="b"/>
                      <a:r>
                        <a:rPr lang="en-US" altLang="zh-CN" sz="1400" u="none" strike="noStrike">
                          <a:effectLst/>
                        </a:rPr>
                        <a:t>4</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严重川崎病</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5"/>
                  </a:ext>
                </a:extLst>
              </a:tr>
              <a:tr h="281137">
                <a:tc>
                  <a:txBody>
                    <a:bodyPr/>
                    <a:lstStyle/>
                    <a:p>
                      <a:pPr algn="ctr" fontAlgn="b"/>
                      <a:r>
                        <a:rPr lang="en-US" altLang="zh-CN" sz="1400" u="none" strike="noStrike">
                          <a:effectLst/>
                        </a:rPr>
                        <a:t>5</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严重哮喘</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6"/>
                  </a:ext>
                </a:extLst>
              </a:tr>
              <a:tr h="281137">
                <a:tc>
                  <a:txBody>
                    <a:bodyPr/>
                    <a:lstStyle/>
                    <a:p>
                      <a:pPr algn="ctr" fontAlgn="b"/>
                      <a:r>
                        <a:rPr lang="en-US" altLang="zh-CN" sz="1400" u="none" strike="noStrike">
                          <a:effectLst/>
                        </a:rPr>
                        <a:t>6</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严重心肌病</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7"/>
                  </a:ext>
                </a:extLst>
              </a:tr>
              <a:tr h="281137">
                <a:tc>
                  <a:txBody>
                    <a:bodyPr/>
                    <a:lstStyle/>
                    <a:p>
                      <a:pPr algn="ctr" fontAlgn="b"/>
                      <a:r>
                        <a:rPr lang="en-US" altLang="zh-CN" sz="1400" u="none" strike="noStrike">
                          <a:effectLst/>
                        </a:rPr>
                        <a:t>7</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严重瑞氏综合征</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8"/>
                  </a:ext>
                </a:extLst>
              </a:tr>
              <a:tr h="281137">
                <a:tc>
                  <a:txBody>
                    <a:bodyPr/>
                    <a:lstStyle/>
                    <a:p>
                      <a:pPr algn="ctr" fontAlgn="b"/>
                      <a:r>
                        <a:rPr lang="en-US" altLang="zh-CN" sz="1400" u="none" strike="noStrike">
                          <a:effectLst/>
                        </a:rPr>
                        <a:t>8</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b"/>
                      <a:r>
                        <a:rPr lang="zh-CN" altLang="en-US" sz="1400" u="none" strike="noStrike" dirty="0">
                          <a:effectLst/>
                        </a:rPr>
                        <a:t>  严重幼年类风湿性关节炎</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9"/>
                  </a:ext>
                </a:extLst>
              </a:tr>
              <a:tr h="281137">
                <a:tc>
                  <a:txBody>
                    <a:bodyPr/>
                    <a:lstStyle/>
                    <a:p>
                      <a:pPr algn="ctr" fontAlgn="b"/>
                      <a:r>
                        <a:rPr lang="en-US" altLang="zh-CN" sz="1400" u="none" strike="noStrike">
                          <a:effectLst/>
                        </a:rPr>
                        <a:t>9</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严重癫痫症</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10"/>
                  </a:ext>
                </a:extLst>
              </a:tr>
              <a:tr h="281137">
                <a:tc>
                  <a:txBody>
                    <a:bodyPr/>
                    <a:lstStyle/>
                    <a:p>
                      <a:pPr algn="ctr" fontAlgn="b"/>
                      <a:r>
                        <a:rPr lang="en-US" altLang="zh-CN" sz="1400" u="none" strike="noStrike">
                          <a:effectLst/>
                        </a:rPr>
                        <a:t>10</a:t>
                      </a:r>
                      <a:endParaRPr lang="en-US" altLang="zh-CN" sz="1400" b="0" i="0" u="none" strike="noStrike">
                        <a:solidFill>
                          <a:srgbClr val="000000"/>
                        </a:solidFill>
                        <a:effectLst/>
                        <a:latin typeface="+mj-ea"/>
                        <a:ea typeface="+mj-ea"/>
                      </a:endParaRPr>
                    </a:p>
                  </a:txBody>
                  <a:tcPr marL="9525" marR="9525" marT="9525" marB="0" anchor="ctr"/>
                </a:tc>
                <a:tc>
                  <a:txBody>
                    <a:bodyPr/>
                    <a:lstStyle/>
                    <a:p>
                      <a:pPr algn="l" fontAlgn="ctr"/>
                      <a:r>
                        <a:rPr lang="zh-CN" altLang="en-US" sz="1400" u="none" strike="noStrike" dirty="0">
                          <a:effectLst/>
                        </a:rPr>
                        <a:t>  严重脊髓灰质炎</a:t>
                      </a:r>
                      <a:endParaRPr lang="zh-CN" altLang="en-US" sz="14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11"/>
                  </a:ext>
                </a:extLst>
              </a:tr>
            </a:tbl>
          </a:graphicData>
        </a:graphic>
      </p:graphicFrame>
      <p:pic>
        <p:nvPicPr>
          <p:cNvPr id="11" name="图片 10">
            <a:extLst>
              <a:ext uri="{FF2B5EF4-FFF2-40B4-BE49-F238E27FC236}">
                <a16:creationId xmlns:a16="http://schemas.microsoft.com/office/drawing/2014/main" id="{17EA373B-CE13-4A0D-AEF3-3B7A3C7A8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01"/>
          <a:stretch/>
        </p:blipFill>
        <p:spPr>
          <a:xfrm>
            <a:off x="1091716" y="2919571"/>
            <a:ext cx="3159968" cy="1962790"/>
          </a:xfrm>
          <a:prstGeom prst="rect">
            <a:avLst/>
          </a:prstGeom>
          <a:ln>
            <a:noFill/>
          </a:ln>
          <a:effectLst>
            <a:softEdge rad="112500"/>
          </a:effectLst>
        </p:spPr>
      </p:pic>
    </p:spTree>
    <p:extLst>
      <p:ext uri="{BB962C8B-B14F-4D97-AF65-F5344CB8AC3E}">
        <p14:creationId xmlns:p14="http://schemas.microsoft.com/office/powerpoint/2010/main" val="41860025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矩形 6">
            <a:extLst>
              <a:ext uri="{FF2B5EF4-FFF2-40B4-BE49-F238E27FC236}">
                <a16:creationId xmlns:a16="http://schemas.microsoft.com/office/drawing/2014/main" id="{6FD129D3-94E6-4E72-8DBE-7FDA39A58C60}"/>
              </a:ext>
            </a:extLst>
          </p:cNvPr>
          <p:cNvSpPr/>
          <p:nvPr/>
        </p:nvSpPr>
        <p:spPr>
          <a:xfrm>
            <a:off x="514695" y="158772"/>
            <a:ext cx="4540345" cy="377026"/>
          </a:xfrm>
          <a:prstGeom prst="rect">
            <a:avLst/>
          </a:prstGeom>
        </p:spPr>
        <p:txBody>
          <a:bodyPr wrap="none" lIns="68580" tIns="34290" rIns="68580" bIns="34290">
            <a:spAutoFit/>
          </a:bodyPr>
          <a:lstStyle/>
          <a:p>
            <a:r>
              <a:rPr lang="zh-CN" altLang="en-US" sz="2000" b="1" dirty="0">
                <a:solidFill>
                  <a:srgbClr val="FF0000"/>
                </a:solidFill>
                <a:latin typeface="微软雅黑" pitchFamily="34" charset="-122"/>
                <a:ea typeface="微软雅黑" pitchFamily="34" charset="-122"/>
                <a:cs typeface="+mn-ea"/>
                <a:sym typeface="微软雅黑"/>
              </a:rPr>
              <a:t>臻爱守护重大疾病保险</a:t>
            </a:r>
            <a:r>
              <a:rPr lang="en-US" altLang="zh-CN" sz="2000" b="1" dirty="0">
                <a:solidFill>
                  <a:srgbClr val="FF0000"/>
                </a:solidFill>
                <a:latin typeface="微软雅黑" pitchFamily="34" charset="-122"/>
                <a:ea typeface="微软雅黑" pitchFamily="34" charset="-122"/>
                <a:cs typeface="+mn-ea"/>
                <a:sym typeface="微软雅黑"/>
              </a:rPr>
              <a:t>——</a:t>
            </a:r>
            <a:r>
              <a:rPr lang="zh-CN" altLang="en-US" sz="2000" b="1" dirty="0">
                <a:solidFill>
                  <a:srgbClr val="FF0000"/>
                </a:solidFill>
                <a:latin typeface="微软雅黑" pitchFamily="34" charset="-122"/>
                <a:ea typeface="微软雅黑" pitchFamily="34" charset="-122"/>
                <a:cs typeface="+mn-ea"/>
                <a:sym typeface="微软雅黑"/>
              </a:rPr>
              <a:t>产品亮点三</a:t>
            </a:r>
            <a:endParaRPr lang="en-US" altLang="zh-CN" sz="2000" b="1" dirty="0">
              <a:solidFill>
                <a:srgbClr val="FF0000"/>
              </a:solidFill>
              <a:latin typeface="微软雅黑" pitchFamily="34" charset="-122"/>
              <a:ea typeface="微软雅黑" pitchFamily="34" charset="-122"/>
              <a:cs typeface="+mn-ea"/>
              <a:sym typeface="微软雅黑"/>
            </a:endParaRPr>
          </a:p>
        </p:txBody>
      </p:sp>
      <p:sp>
        <p:nvSpPr>
          <p:cNvPr id="8" name="îšḻîḑê">
            <a:extLst>
              <a:ext uri="{FF2B5EF4-FFF2-40B4-BE49-F238E27FC236}">
                <a16:creationId xmlns:a16="http://schemas.microsoft.com/office/drawing/2014/main" id="{9F5A9CF8-279B-496C-B558-39C0259DE222}"/>
              </a:ext>
            </a:extLst>
          </p:cNvPr>
          <p:cNvSpPr/>
          <p:nvPr/>
        </p:nvSpPr>
        <p:spPr bwMode="auto">
          <a:xfrm>
            <a:off x="4655178" y="2306031"/>
            <a:ext cx="4179653" cy="173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28600" indent="-228600" defTabSz="1218565">
              <a:lnSpc>
                <a:spcPct val="200000"/>
              </a:lnSpc>
              <a:buFont typeface="Wingdings" panose="05000000000000000000" pitchFamily="2" charset="2"/>
              <a:buChar char="n"/>
              <a:defRPr/>
            </a:pPr>
            <a:r>
              <a:rPr lang="en-US" altLang="zh-CN" sz="2000" dirty="0">
                <a:solidFill>
                  <a:schemeClr val="tx2">
                    <a:lumMod val="50000"/>
                  </a:schemeClr>
                </a:solidFill>
                <a:latin typeface="微软雅黑" pitchFamily="34" charset="-122"/>
                <a:ea typeface="微软雅黑" pitchFamily="34" charset="-122"/>
              </a:rPr>
              <a:t>20</a:t>
            </a:r>
            <a:r>
              <a:rPr lang="zh-CN" altLang="en-US" sz="2000" dirty="0">
                <a:solidFill>
                  <a:schemeClr val="tx2">
                    <a:lumMod val="50000"/>
                  </a:schemeClr>
                </a:solidFill>
                <a:latin typeface="微软雅黑" pitchFamily="34" charset="-122"/>
                <a:ea typeface="微软雅黑" pitchFamily="34" charset="-122"/>
              </a:rPr>
              <a:t>种种症，最多</a:t>
            </a:r>
            <a:r>
              <a:rPr lang="en-US" altLang="zh-CN" sz="2000" b="1" dirty="0">
                <a:solidFill>
                  <a:srgbClr val="FF0000"/>
                </a:solidFill>
                <a:latin typeface="微软雅黑" pitchFamily="34" charset="-122"/>
                <a:ea typeface="微软雅黑" pitchFamily="34" charset="-122"/>
              </a:rPr>
              <a:t>2</a:t>
            </a:r>
            <a:r>
              <a:rPr lang="zh-CN" altLang="en-US" sz="2000" b="1" dirty="0">
                <a:solidFill>
                  <a:srgbClr val="FF0000"/>
                </a:solidFill>
                <a:latin typeface="微软雅黑" pitchFamily="34" charset="-122"/>
                <a:ea typeface="微软雅黑" pitchFamily="34" charset="-122"/>
              </a:rPr>
              <a:t>次</a:t>
            </a:r>
            <a:r>
              <a:rPr lang="zh-CN" altLang="en-US" sz="2000" dirty="0">
                <a:solidFill>
                  <a:schemeClr val="tx2">
                    <a:lumMod val="50000"/>
                  </a:schemeClr>
                </a:solidFill>
                <a:latin typeface="微软雅黑" pitchFamily="34" charset="-122"/>
                <a:ea typeface="微软雅黑" pitchFamily="34" charset="-122"/>
              </a:rPr>
              <a:t>；</a:t>
            </a:r>
            <a:endParaRPr lang="en-US" altLang="zh-CN" sz="2000" dirty="0">
              <a:solidFill>
                <a:schemeClr val="tx2">
                  <a:lumMod val="50000"/>
                </a:schemeClr>
              </a:solidFill>
              <a:latin typeface="微软雅黑" pitchFamily="34" charset="-122"/>
              <a:ea typeface="微软雅黑" pitchFamily="34" charset="-122"/>
            </a:endParaRPr>
          </a:p>
          <a:p>
            <a:pPr marL="228600" indent="-228600" defTabSz="1218565">
              <a:lnSpc>
                <a:spcPct val="200000"/>
              </a:lnSpc>
              <a:buFont typeface="Wingdings" panose="05000000000000000000" pitchFamily="2" charset="2"/>
              <a:buChar char="n"/>
              <a:defRPr/>
            </a:pPr>
            <a:r>
              <a:rPr lang="zh-CN" altLang="en-US" sz="2000" dirty="0">
                <a:solidFill>
                  <a:schemeClr val="tx2">
                    <a:lumMod val="50000"/>
                  </a:schemeClr>
                </a:solidFill>
                <a:latin typeface="微软雅黑" pitchFamily="34" charset="-122"/>
                <a:ea typeface="微软雅黑" pitchFamily="34" charset="-122"/>
              </a:rPr>
              <a:t>每次按保额的</a:t>
            </a:r>
            <a:r>
              <a:rPr lang="en-US" altLang="zh-CN" sz="2000" b="1" dirty="0">
                <a:solidFill>
                  <a:srgbClr val="FF0000"/>
                </a:solidFill>
                <a:latin typeface="微软雅黑" pitchFamily="34" charset="-122"/>
                <a:ea typeface="微软雅黑" pitchFamily="34" charset="-122"/>
              </a:rPr>
              <a:t>50%</a:t>
            </a:r>
            <a:r>
              <a:rPr lang="zh-CN" altLang="en-US" sz="2000" dirty="0">
                <a:solidFill>
                  <a:schemeClr val="tx2">
                    <a:lumMod val="50000"/>
                  </a:schemeClr>
                </a:solidFill>
                <a:latin typeface="微软雅黑" pitchFamily="34" charset="-122"/>
                <a:ea typeface="微软雅黑" pitchFamily="34" charset="-122"/>
              </a:rPr>
              <a:t>赔付；</a:t>
            </a:r>
            <a:endParaRPr lang="en-US" altLang="zh-CN" sz="2000" dirty="0">
              <a:solidFill>
                <a:schemeClr val="tx2">
                  <a:lumMod val="50000"/>
                </a:schemeClr>
              </a:solidFill>
              <a:latin typeface="微软雅黑" pitchFamily="34" charset="-122"/>
              <a:ea typeface="微软雅黑" pitchFamily="34" charset="-122"/>
            </a:endParaRPr>
          </a:p>
          <a:p>
            <a:pPr marL="228600" indent="-228600" defTabSz="1218565">
              <a:lnSpc>
                <a:spcPct val="200000"/>
              </a:lnSpc>
              <a:buFont typeface="Wingdings" panose="05000000000000000000" pitchFamily="2" charset="2"/>
              <a:buChar char="n"/>
              <a:defRPr/>
            </a:pPr>
            <a:r>
              <a:rPr lang="zh-CN" altLang="en-US" sz="2000" b="1" dirty="0">
                <a:solidFill>
                  <a:srgbClr val="FF0000"/>
                </a:solidFill>
                <a:latin typeface="微软雅黑" pitchFamily="34" charset="-122"/>
                <a:ea typeface="微软雅黑" pitchFamily="34" charset="-122"/>
              </a:rPr>
              <a:t>不分组，不分组，不分组</a:t>
            </a:r>
          </a:p>
        </p:txBody>
      </p:sp>
      <p:sp>
        <p:nvSpPr>
          <p:cNvPr id="9" name="文本框 298">
            <a:extLst>
              <a:ext uri="{FF2B5EF4-FFF2-40B4-BE49-F238E27FC236}">
                <a16:creationId xmlns:a16="http://schemas.microsoft.com/office/drawing/2014/main" id="{D87B7B68-696D-449A-B9FB-DF8E2C952C65}"/>
              </a:ext>
            </a:extLst>
          </p:cNvPr>
          <p:cNvSpPr txBox="1"/>
          <p:nvPr/>
        </p:nvSpPr>
        <p:spPr>
          <a:xfrm>
            <a:off x="4478052" y="1372924"/>
            <a:ext cx="3168352" cy="523220"/>
          </a:xfrm>
          <a:prstGeom prst="rect">
            <a:avLst/>
          </a:prstGeom>
          <a:noFill/>
        </p:spPr>
        <p:txBody>
          <a:bodyPr wrap="square" rtlCol="0">
            <a:spAutoFit/>
          </a:bodyPr>
          <a:lstStyle>
            <a:defPPr>
              <a:defRPr lang="zh-CN"/>
            </a:defPPr>
            <a:lvl1pPr algn="ctr">
              <a:defRPr sz="2800" b="1">
                <a:solidFill>
                  <a:srgbClr val="C00000"/>
                </a:solidFill>
                <a:latin typeface="微软雅黑" panose="020B0503020204020204" pitchFamily="34" charset="-122"/>
                <a:cs typeface="Roboto Condensed Light" charset="0"/>
              </a:defRPr>
            </a:lvl1pPr>
          </a:lstStyle>
          <a:p>
            <a:r>
              <a:rPr lang="zh-CN" altLang="en-US" dirty="0">
                <a:ea typeface="微软雅黑" pitchFamily="34" charset="-122"/>
              </a:rPr>
              <a:t>中症保障不分组</a:t>
            </a:r>
          </a:p>
        </p:txBody>
      </p:sp>
      <p:grpSp>
        <p:nvGrpSpPr>
          <p:cNvPr id="10" name="bef39fc4-c8a8-43a9-959d-e868731c05f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85EF03B-3E2A-4B38-ACE2-D6D4B6499F04}"/>
              </a:ext>
            </a:extLst>
          </p:cNvPr>
          <p:cNvGrpSpPr>
            <a:grpSpLocks noChangeAspect="1"/>
          </p:cNvGrpSpPr>
          <p:nvPr>
            <p:custDataLst>
              <p:tags r:id="rId1"/>
            </p:custDataLst>
          </p:nvPr>
        </p:nvGrpSpPr>
        <p:grpSpPr>
          <a:xfrm>
            <a:off x="596645" y="1298864"/>
            <a:ext cx="3619652" cy="3536332"/>
            <a:chOff x="3521869" y="1001724"/>
            <a:chExt cx="5148262" cy="5029755"/>
          </a:xfrm>
        </p:grpSpPr>
        <p:grpSp>
          <p:nvGrpSpPr>
            <p:cNvPr id="11" name="ïş1iḑé">
              <a:extLst>
                <a:ext uri="{FF2B5EF4-FFF2-40B4-BE49-F238E27FC236}">
                  <a16:creationId xmlns:a16="http://schemas.microsoft.com/office/drawing/2014/main" id="{23C3860D-8D04-478D-AD7F-3332987C086D}"/>
                </a:ext>
              </a:extLst>
            </p:cNvPr>
            <p:cNvGrpSpPr/>
            <p:nvPr/>
          </p:nvGrpSpPr>
          <p:grpSpPr bwMode="auto">
            <a:xfrm>
              <a:off x="3521869" y="1944795"/>
              <a:ext cx="5148262" cy="4086684"/>
              <a:chOff x="2277" y="1204"/>
              <a:chExt cx="3128" cy="2483"/>
            </a:xfrm>
          </p:grpSpPr>
          <p:sp>
            <p:nvSpPr>
              <p:cNvPr id="329" name="iṩļiḓè">
                <a:extLst>
                  <a:ext uri="{FF2B5EF4-FFF2-40B4-BE49-F238E27FC236}">
                    <a16:creationId xmlns:a16="http://schemas.microsoft.com/office/drawing/2014/main" id="{BCEB5AF6-AD58-4FA4-8639-59D150ED7D12}"/>
                  </a:ext>
                </a:extLst>
              </p:cNvPr>
              <p:cNvSpPr/>
              <p:nvPr/>
            </p:nvSpPr>
            <p:spPr bwMode="auto">
              <a:xfrm>
                <a:off x="2277" y="3463"/>
                <a:ext cx="3128" cy="224"/>
              </a:xfrm>
              <a:custGeom>
                <a:avLst/>
                <a:gdLst>
                  <a:gd name="T0" fmla="*/ 196 w 1505"/>
                  <a:gd name="T1" fmla="*/ 0 h 108"/>
                  <a:gd name="T2" fmla="*/ 0 w 1505"/>
                  <a:gd name="T3" fmla="*/ 44 h 108"/>
                  <a:gd name="T4" fmla="*/ 753 w 1505"/>
                  <a:gd name="T5" fmla="*/ 108 h 108"/>
                  <a:gd name="T6" fmla="*/ 1505 w 1505"/>
                  <a:gd name="T7" fmla="*/ 44 h 108"/>
                  <a:gd name="T8" fmla="*/ 1309 w 1505"/>
                  <a:gd name="T9" fmla="*/ 0 h 108"/>
                  <a:gd name="T10" fmla="*/ 1309 w 1505"/>
                  <a:gd name="T11" fmla="*/ 37 h 108"/>
                  <a:gd name="T12" fmla="*/ 1297 w 1505"/>
                  <a:gd name="T13" fmla="*/ 49 h 108"/>
                  <a:gd name="T14" fmla="*/ 785 w 1505"/>
                  <a:gd name="T15" fmla="*/ 49 h 108"/>
                  <a:gd name="T16" fmla="*/ 785 w 1505"/>
                  <a:gd name="T17" fmla="*/ 49 h 108"/>
                  <a:gd name="T18" fmla="*/ 689 w 1505"/>
                  <a:gd name="T19" fmla="*/ 49 h 108"/>
                  <a:gd name="T20" fmla="*/ 684 w 1505"/>
                  <a:gd name="T21" fmla="*/ 49 h 108"/>
                  <a:gd name="T22" fmla="*/ 684 w 1505"/>
                  <a:gd name="T23" fmla="*/ 49 h 108"/>
                  <a:gd name="T24" fmla="*/ 678 w 1505"/>
                  <a:gd name="T25" fmla="*/ 49 h 108"/>
                  <a:gd name="T26" fmla="*/ 670 w 1505"/>
                  <a:gd name="T27" fmla="*/ 49 h 108"/>
                  <a:gd name="T28" fmla="*/ 669 w 1505"/>
                  <a:gd name="T29" fmla="*/ 49 h 108"/>
                  <a:gd name="T30" fmla="*/ 669 w 1505"/>
                  <a:gd name="T31" fmla="*/ 49 h 108"/>
                  <a:gd name="T32" fmla="*/ 666 w 1505"/>
                  <a:gd name="T33" fmla="*/ 49 h 108"/>
                  <a:gd name="T34" fmla="*/ 666 w 1505"/>
                  <a:gd name="T35" fmla="*/ 49 h 108"/>
                  <a:gd name="T36" fmla="*/ 539 w 1505"/>
                  <a:gd name="T37" fmla="*/ 49 h 108"/>
                  <a:gd name="T38" fmla="*/ 539 w 1505"/>
                  <a:gd name="T39" fmla="*/ 49 h 108"/>
                  <a:gd name="T40" fmla="*/ 538 w 1505"/>
                  <a:gd name="T41" fmla="*/ 49 h 108"/>
                  <a:gd name="T42" fmla="*/ 535 w 1505"/>
                  <a:gd name="T43" fmla="*/ 49 h 108"/>
                  <a:gd name="T44" fmla="*/ 533 w 1505"/>
                  <a:gd name="T45" fmla="*/ 49 h 108"/>
                  <a:gd name="T46" fmla="*/ 525 w 1505"/>
                  <a:gd name="T47" fmla="*/ 49 h 108"/>
                  <a:gd name="T48" fmla="*/ 525 w 1505"/>
                  <a:gd name="T49" fmla="*/ 49 h 108"/>
                  <a:gd name="T50" fmla="*/ 391 w 1505"/>
                  <a:gd name="T51" fmla="*/ 49 h 108"/>
                  <a:gd name="T52" fmla="*/ 391 w 1505"/>
                  <a:gd name="T53" fmla="*/ 49 h 108"/>
                  <a:gd name="T54" fmla="*/ 210 w 1505"/>
                  <a:gd name="T55" fmla="*/ 49 h 108"/>
                  <a:gd name="T56" fmla="*/ 202 w 1505"/>
                  <a:gd name="T57" fmla="*/ 46 h 108"/>
                  <a:gd name="T58" fmla="*/ 196 w 1505"/>
                  <a:gd name="T59" fmla="*/ 35 h 108"/>
                  <a:gd name="T60" fmla="*/ 196 w 1505"/>
                  <a:gd name="T6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5" h="108">
                    <a:moveTo>
                      <a:pt x="196" y="0"/>
                    </a:moveTo>
                    <a:cubicBezTo>
                      <a:pt x="74" y="12"/>
                      <a:pt x="0" y="27"/>
                      <a:pt x="0" y="44"/>
                    </a:cubicBezTo>
                    <a:cubicBezTo>
                      <a:pt x="0" y="79"/>
                      <a:pt x="337" y="108"/>
                      <a:pt x="753" y="108"/>
                    </a:cubicBezTo>
                    <a:cubicBezTo>
                      <a:pt x="1168" y="108"/>
                      <a:pt x="1505" y="79"/>
                      <a:pt x="1505" y="44"/>
                    </a:cubicBezTo>
                    <a:cubicBezTo>
                      <a:pt x="1505" y="27"/>
                      <a:pt x="1431" y="12"/>
                      <a:pt x="1309" y="0"/>
                    </a:cubicBezTo>
                    <a:cubicBezTo>
                      <a:pt x="1309" y="37"/>
                      <a:pt x="1309" y="37"/>
                      <a:pt x="1309" y="37"/>
                    </a:cubicBezTo>
                    <a:cubicBezTo>
                      <a:pt x="1309" y="44"/>
                      <a:pt x="1304" y="49"/>
                      <a:pt x="1297" y="49"/>
                    </a:cubicBezTo>
                    <a:cubicBezTo>
                      <a:pt x="785" y="49"/>
                      <a:pt x="785" y="49"/>
                      <a:pt x="785" y="49"/>
                    </a:cubicBezTo>
                    <a:cubicBezTo>
                      <a:pt x="785" y="49"/>
                      <a:pt x="785" y="49"/>
                      <a:pt x="785" y="49"/>
                    </a:cubicBezTo>
                    <a:cubicBezTo>
                      <a:pt x="689" y="49"/>
                      <a:pt x="689" y="49"/>
                      <a:pt x="689" y="49"/>
                    </a:cubicBezTo>
                    <a:cubicBezTo>
                      <a:pt x="684" y="49"/>
                      <a:pt x="684" y="49"/>
                      <a:pt x="684" y="49"/>
                    </a:cubicBezTo>
                    <a:cubicBezTo>
                      <a:pt x="684" y="49"/>
                      <a:pt x="684" y="49"/>
                      <a:pt x="684" y="49"/>
                    </a:cubicBezTo>
                    <a:cubicBezTo>
                      <a:pt x="678" y="49"/>
                      <a:pt x="678" y="49"/>
                      <a:pt x="678" y="49"/>
                    </a:cubicBezTo>
                    <a:cubicBezTo>
                      <a:pt x="670" y="49"/>
                      <a:pt x="670" y="49"/>
                      <a:pt x="670" y="49"/>
                    </a:cubicBezTo>
                    <a:cubicBezTo>
                      <a:pt x="669" y="49"/>
                      <a:pt x="669" y="49"/>
                      <a:pt x="669" y="49"/>
                    </a:cubicBezTo>
                    <a:cubicBezTo>
                      <a:pt x="669" y="49"/>
                      <a:pt x="669" y="49"/>
                      <a:pt x="669" y="49"/>
                    </a:cubicBezTo>
                    <a:cubicBezTo>
                      <a:pt x="666" y="49"/>
                      <a:pt x="666" y="49"/>
                      <a:pt x="666" y="49"/>
                    </a:cubicBezTo>
                    <a:cubicBezTo>
                      <a:pt x="666" y="49"/>
                      <a:pt x="666" y="49"/>
                      <a:pt x="666" y="49"/>
                    </a:cubicBezTo>
                    <a:cubicBezTo>
                      <a:pt x="539" y="49"/>
                      <a:pt x="539" y="49"/>
                      <a:pt x="539" y="49"/>
                    </a:cubicBezTo>
                    <a:cubicBezTo>
                      <a:pt x="539" y="49"/>
                      <a:pt x="539" y="49"/>
                      <a:pt x="539" y="49"/>
                    </a:cubicBezTo>
                    <a:cubicBezTo>
                      <a:pt x="538" y="49"/>
                      <a:pt x="538" y="49"/>
                      <a:pt x="538" y="49"/>
                    </a:cubicBezTo>
                    <a:cubicBezTo>
                      <a:pt x="537" y="49"/>
                      <a:pt x="536" y="49"/>
                      <a:pt x="535" y="49"/>
                    </a:cubicBezTo>
                    <a:cubicBezTo>
                      <a:pt x="534" y="49"/>
                      <a:pt x="534" y="49"/>
                      <a:pt x="533" y="49"/>
                    </a:cubicBezTo>
                    <a:cubicBezTo>
                      <a:pt x="525" y="49"/>
                      <a:pt x="525" y="49"/>
                      <a:pt x="525" y="49"/>
                    </a:cubicBezTo>
                    <a:cubicBezTo>
                      <a:pt x="525" y="49"/>
                      <a:pt x="525" y="49"/>
                      <a:pt x="525" y="49"/>
                    </a:cubicBezTo>
                    <a:cubicBezTo>
                      <a:pt x="391" y="49"/>
                      <a:pt x="391" y="49"/>
                      <a:pt x="391" y="49"/>
                    </a:cubicBezTo>
                    <a:cubicBezTo>
                      <a:pt x="391" y="49"/>
                      <a:pt x="391" y="49"/>
                      <a:pt x="391" y="49"/>
                    </a:cubicBezTo>
                    <a:cubicBezTo>
                      <a:pt x="210" y="49"/>
                      <a:pt x="210" y="49"/>
                      <a:pt x="210" y="49"/>
                    </a:cubicBezTo>
                    <a:cubicBezTo>
                      <a:pt x="207" y="49"/>
                      <a:pt x="204" y="48"/>
                      <a:pt x="202" y="46"/>
                    </a:cubicBezTo>
                    <a:cubicBezTo>
                      <a:pt x="198" y="43"/>
                      <a:pt x="196" y="39"/>
                      <a:pt x="196" y="35"/>
                    </a:cubicBezTo>
                    <a:cubicBezTo>
                      <a:pt x="196" y="0"/>
                      <a:pt x="196" y="0"/>
                      <a:pt x="196" y="0"/>
                    </a:cubicBezTo>
                  </a:path>
                </a:pathLst>
              </a:custGeom>
              <a:solidFill>
                <a:srgbClr val="C2E7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30" name="íş1iďê">
                <a:extLst>
                  <a:ext uri="{FF2B5EF4-FFF2-40B4-BE49-F238E27FC236}">
                    <a16:creationId xmlns:a16="http://schemas.microsoft.com/office/drawing/2014/main" id="{6F79D9A7-2E3A-415F-9474-84249558C639}"/>
                  </a:ext>
                </a:extLst>
              </p:cNvPr>
              <p:cNvSpPr/>
              <p:nvPr/>
            </p:nvSpPr>
            <p:spPr bwMode="auto">
              <a:xfrm>
                <a:off x="3884" y="2107"/>
                <a:ext cx="1114" cy="1457"/>
              </a:xfrm>
              <a:custGeom>
                <a:avLst/>
                <a:gdLst>
                  <a:gd name="T0" fmla="*/ 536 w 536"/>
                  <a:gd name="T1" fmla="*/ 12 h 702"/>
                  <a:gd name="T2" fmla="*/ 536 w 536"/>
                  <a:gd name="T3" fmla="*/ 690 h 702"/>
                  <a:gd name="T4" fmla="*/ 524 w 536"/>
                  <a:gd name="T5" fmla="*/ 702 h 702"/>
                  <a:gd name="T6" fmla="*/ 12 w 536"/>
                  <a:gd name="T7" fmla="*/ 702 h 702"/>
                  <a:gd name="T8" fmla="*/ 0 w 536"/>
                  <a:gd name="T9" fmla="*/ 690 h 702"/>
                  <a:gd name="T10" fmla="*/ 0 w 536"/>
                  <a:gd name="T11" fmla="*/ 12 h 702"/>
                  <a:gd name="T12" fmla="*/ 12 w 536"/>
                  <a:gd name="T13" fmla="*/ 0 h 702"/>
                  <a:gd name="T14" fmla="*/ 524 w 536"/>
                  <a:gd name="T15" fmla="*/ 0 h 702"/>
                  <a:gd name="T16" fmla="*/ 536 w 536"/>
                  <a:gd name="T17" fmla="*/ 1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702">
                    <a:moveTo>
                      <a:pt x="536" y="12"/>
                    </a:moveTo>
                    <a:cubicBezTo>
                      <a:pt x="536" y="690"/>
                      <a:pt x="536" y="690"/>
                      <a:pt x="536" y="690"/>
                    </a:cubicBezTo>
                    <a:cubicBezTo>
                      <a:pt x="536" y="697"/>
                      <a:pt x="531" y="702"/>
                      <a:pt x="524" y="702"/>
                    </a:cubicBezTo>
                    <a:cubicBezTo>
                      <a:pt x="12" y="702"/>
                      <a:pt x="12" y="702"/>
                      <a:pt x="12" y="702"/>
                    </a:cubicBezTo>
                    <a:cubicBezTo>
                      <a:pt x="5" y="702"/>
                      <a:pt x="0" y="697"/>
                      <a:pt x="0" y="690"/>
                    </a:cubicBezTo>
                    <a:cubicBezTo>
                      <a:pt x="0" y="12"/>
                      <a:pt x="0" y="12"/>
                      <a:pt x="0" y="12"/>
                    </a:cubicBezTo>
                    <a:cubicBezTo>
                      <a:pt x="0" y="5"/>
                      <a:pt x="5" y="0"/>
                      <a:pt x="12" y="0"/>
                    </a:cubicBezTo>
                    <a:cubicBezTo>
                      <a:pt x="524" y="0"/>
                      <a:pt x="524" y="0"/>
                      <a:pt x="524" y="0"/>
                    </a:cubicBezTo>
                    <a:cubicBezTo>
                      <a:pt x="531" y="0"/>
                      <a:pt x="536" y="5"/>
                      <a:pt x="536" y="12"/>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31" name="îS1ïḓè">
                <a:extLst>
                  <a:ext uri="{FF2B5EF4-FFF2-40B4-BE49-F238E27FC236}">
                    <a16:creationId xmlns:a16="http://schemas.microsoft.com/office/drawing/2014/main" id="{8053085F-6265-469B-B545-239E86DE7844}"/>
                  </a:ext>
                </a:extLst>
              </p:cNvPr>
              <p:cNvSpPr/>
              <p:nvPr/>
            </p:nvSpPr>
            <p:spPr bwMode="auto">
              <a:xfrm>
                <a:off x="4220" y="2107"/>
                <a:ext cx="746" cy="1426"/>
              </a:xfrm>
              <a:custGeom>
                <a:avLst/>
                <a:gdLst>
                  <a:gd name="T0" fmla="*/ 359 w 359"/>
                  <a:gd name="T1" fmla="*/ 43 h 687"/>
                  <a:gd name="T2" fmla="*/ 345 w 359"/>
                  <a:gd name="T3" fmla="*/ 43 h 687"/>
                  <a:gd name="T4" fmla="*/ 345 w 359"/>
                  <a:gd name="T5" fmla="*/ 673 h 687"/>
                  <a:gd name="T6" fmla="*/ 294 w 359"/>
                  <a:gd name="T7" fmla="*/ 673 h 687"/>
                  <a:gd name="T8" fmla="*/ 294 w 359"/>
                  <a:gd name="T9" fmla="*/ 686 h 687"/>
                  <a:gd name="T10" fmla="*/ 294 w 359"/>
                  <a:gd name="T11" fmla="*/ 687 h 687"/>
                  <a:gd name="T12" fmla="*/ 359 w 359"/>
                  <a:gd name="T13" fmla="*/ 687 h 687"/>
                  <a:gd name="T14" fmla="*/ 359 w 359"/>
                  <a:gd name="T15" fmla="*/ 43 h 687"/>
                  <a:gd name="T16" fmla="*/ 209 w 359"/>
                  <a:gd name="T17" fmla="*/ 0 h 687"/>
                  <a:gd name="T18" fmla="*/ 200 w 359"/>
                  <a:gd name="T19" fmla="*/ 0 h 687"/>
                  <a:gd name="T20" fmla="*/ 200 w 359"/>
                  <a:gd name="T21" fmla="*/ 10 h 687"/>
                  <a:gd name="T22" fmla="*/ 200 w 359"/>
                  <a:gd name="T23" fmla="*/ 20 h 687"/>
                  <a:gd name="T24" fmla="*/ 12 w 359"/>
                  <a:gd name="T25" fmla="*/ 20 h 687"/>
                  <a:gd name="T26" fmla="*/ 12 w 359"/>
                  <a:gd name="T27" fmla="*/ 11 h 687"/>
                  <a:gd name="T28" fmla="*/ 11 w 359"/>
                  <a:gd name="T29" fmla="*/ 11 h 687"/>
                  <a:gd name="T30" fmla="*/ 0 w 359"/>
                  <a:gd name="T31" fmla="*/ 22 h 687"/>
                  <a:gd name="T32" fmla="*/ 0 w 359"/>
                  <a:gd name="T33" fmla="*/ 29 h 687"/>
                  <a:gd name="T34" fmla="*/ 230 w 359"/>
                  <a:gd name="T35" fmla="*/ 29 h 687"/>
                  <a:gd name="T36" fmla="*/ 230 w 359"/>
                  <a:gd name="T37" fmla="*/ 22 h 687"/>
                  <a:gd name="T38" fmla="*/ 219 w 359"/>
                  <a:gd name="T39" fmla="*/ 11 h 687"/>
                  <a:gd name="T40" fmla="*/ 209 w 359"/>
                  <a:gd name="T41" fmla="*/ 11 h 687"/>
                  <a:gd name="T42" fmla="*/ 209 w 359"/>
                  <a:gd name="T4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687">
                    <a:moveTo>
                      <a:pt x="359" y="43"/>
                    </a:moveTo>
                    <a:cubicBezTo>
                      <a:pt x="345" y="43"/>
                      <a:pt x="345" y="43"/>
                      <a:pt x="345" y="43"/>
                    </a:cubicBezTo>
                    <a:cubicBezTo>
                      <a:pt x="345" y="673"/>
                      <a:pt x="345" y="673"/>
                      <a:pt x="345" y="673"/>
                    </a:cubicBezTo>
                    <a:cubicBezTo>
                      <a:pt x="294" y="673"/>
                      <a:pt x="294" y="673"/>
                      <a:pt x="294" y="673"/>
                    </a:cubicBezTo>
                    <a:cubicBezTo>
                      <a:pt x="294" y="686"/>
                      <a:pt x="294" y="686"/>
                      <a:pt x="294" y="686"/>
                    </a:cubicBezTo>
                    <a:cubicBezTo>
                      <a:pt x="294" y="686"/>
                      <a:pt x="294" y="686"/>
                      <a:pt x="294" y="687"/>
                    </a:cubicBezTo>
                    <a:cubicBezTo>
                      <a:pt x="359" y="687"/>
                      <a:pt x="359" y="687"/>
                      <a:pt x="359" y="687"/>
                    </a:cubicBezTo>
                    <a:cubicBezTo>
                      <a:pt x="359" y="43"/>
                      <a:pt x="359" y="43"/>
                      <a:pt x="359" y="43"/>
                    </a:cubicBezTo>
                    <a:moveTo>
                      <a:pt x="209" y="0"/>
                    </a:moveTo>
                    <a:cubicBezTo>
                      <a:pt x="200" y="0"/>
                      <a:pt x="200" y="0"/>
                      <a:pt x="200" y="0"/>
                    </a:cubicBezTo>
                    <a:cubicBezTo>
                      <a:pt x="200" y="10"/>
                      <a:pt x="200" y="10"/>
                      <a:pt x="200" y="10"/>
                    </a:cubicBezTo>
                    <a:cubicBezTo>
                      <a:pt x="200" y="20"/>
                      <a:pt x="200" y="20"/>
                      <a:pt x="200" y="20"/>
                    </a:cubicBezTo>
                    <a:cubicBezTo>
                      <a:pt x="12" y="20"/>
                      <a:pt x="12" y="20"/>
                      <a:pt x="12" y="20"/>
                    </a:cubicBezTo>
                    <a:cubicBezTo>
                      <a:pt x="12" y="11"/>
                      <a:pt x="12" y="11"/>
                      <a:pt x="12" y="11"/>
                    </a:cubicBezTo>
                    <a:cubicBezTo>
                      <a:pt x="11" y="11"/>
                      <a:pt x="11" y="11"/>
                      <a:pt x="11" y="11"/>
                    </a:cubicBezTo>
                    <a:cubicBezTo>
                      <a:pt x="5" y="11"/>
                      <a:pt x="0" y="16"/>
                      <a:pt x="0" y="22"/>
                    </a:cubicBezTo>
                    <a:cubicBezTo>
                      <a:pt x="0" y="29"/>
                      <a:pt x="0" y="29"/>
                      <a:pt x="0" y="29"/>
                    </a:cubicBezTo>
                    <a:cubicBezTo>
                      <a:pt x="230" y="29"/>
                      <a:pt x="230" y="29"/>
                      <a:pt x="230" y="29"/>
                    </a:cubicBezTo>
                    <a:cubicBezTo>
                      <a:pt x="230" y="22"/>
                      <a:pt x="230" y="22"/>
                      <a:pt x="230" y="22"/>
                    </a:cubicBezTo>
                    <a:cubicBezTo>
                      <a:pt x="230" y="16"/>
                      <a:pt x="225" y="11"/>
                      <a:pt x="219" y="11"/>
                    </a:cubicBezTo>
                    <a:cubicBezTo>
                      <a:pt x="209" y="11"/>
                      <a:pt x="209" y="11"/>
                      <a:pt x="209" y="11"/>
                    </a:cubicBezTo>
                    <a:cubicBezTo>
                      <a:pt x="209" y="0"/>
                      <a:pt x="209" y="0"/>
                      <a:pt x="209" y="0"/>
                    </a:cubicBezTo>
                  </a:path>
                </a:pathLst>
              </a:custGeom>
              <a:solidFill>
                <a:srgbClr val="895C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32" name="ïšḻîḑè">
                <a:extLst>
                  <a:ext uri="{FF2B5EF4-FFF2-40B4-BE49-F238E27FC236}">
                    <a16:creationId xmlns:a16="http://schemas.microsoft.com/office/drawing/2014/main" id="{F6CE2A20-8EBE-403D-B67F-7283C780651C}"/>
                  </a:ext>
                </a:extLst>
              </p:cNvPr>
              <p:cNvSpPr/>
              <p:nvPr/>
            </p:nvSpPr>
            <p:spPr bwMode="auto">
              <a:xfrm>
                <a:off x="3944" y="2167"/>
                <a:ext cx="993" cy="1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33" name="ïśḻîḍè">
                <a:extLst>
                  <a:ext uri="{FF2B5EF4-FFF2-40B4-BE49-F238E27FC236}">
                    <a16:creationId xmlns:a16="http://schemas.microsoft.com/office/drawing/2014/main" id="{CA2DDB15-C8E6-40E2-BDBF-4EBD406E9839}"/>
                  </a:ext>
                </a:extLst>
              </p:cNvPr>
              <p:cNvSpPr/>
              <p:nvPr/>
            </p:nvSpPr>
            <p:spPr bwMode="auto">
              <a:xfrm>
                <a:off x="3944" y="2167"/>
                <a:ext cx="993" cy="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34" name="íśľïḋê">
                <a:extLst>
                  <a:ext uri="{FF2B5EF4-FFF2-40B4-BE49-F238E27FC236}">
                    <a16:creationId xmlns:a16="http://schemas.microsoft.com/office/drawing/2014/main" id="{576BAC71-9E07-4056-86C4-29E5E2AE79DA}"/>
                  </a:ext>
                </a:extLst>
              </p:cNvPr>
              <p:cNvSpPr/>
              <p:nvPr/>
            </p:nvSpPr>
            <p:spPr bwMode="auto">
              <a:xfrm>
                <a:off x="4010" y="2302"/>
                <a:ext cx="246" cy="243"/>
              </a:xfrm>
              <a:prstGeom prst="ellipse">
                <a:avLst/>
              </a:prstGeom>
              <a:solidFill>
                <a:srgbClr val="D33D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35" name="ïśḻíďe">
                <a:extLst>
                  <a:ext uri="{FF2B5EF4-FFF2-40B4-BE49-F238E27FC236}">
                    <a16:creationId xmlns:a16="http://schemas.microsoft.com/office/drawing/2014/main" id="{CD1DC26A-ED50-4B64-9156-BA54A4603F6E}"/>
                  </a:ext>
                </a:extLst>
              </p:cNvPr>
              <p:cNvSpPr/>
              <p:nvPr/>
            </p:nvSpPr>
            <p:spPr bwMode="auto">
              <a:xfrm>
                <a:off x="4050" y="2342"/>
                <a:ext cx="166" cy="164"/>
              </a:xfrm>
              <a:custGeom>
                <a:avLst/>
                <a:gdLst>
                  <a:gd name="T0" fmla="*/ 69 w 80"/>
                  <a:gd name="T1" fmla="*/ 29 h 79"/>
                  <a:gd name="T2" fmla="*/ 50 w 80"/>
                  <a:gd name="T3" fmla="*/ 29 h 79"/>
                  <a:gd name="T4" fmla="*/ 50 w 80"/>
                  <a:gd name="T5" fmla="*/ 10 h 79"/>
                  <a:gd name="T6" fmla="*/ 40 w 80"/>
                  <a:gd name="T7" fmla="*/ 0 h 79"/>
                  <a:gd name="T8" fmla="*/ 29 w 80"/>
                  <a:gd name="T9" fmla="*/ 10 h 79"/>
                  <a:gd name="T10" fmla="*/ 29 w 80"/>
                  <a:gd name="T11" fmla="*/ 29 h 79"/>
                  <a:gd name="T12" fmla="*/ 11 w 80"/>
                  <a:gd name="T13" fmla="*/ 29 h 79"/>
                  <a:gd name="T14" fmla="*/ 0 w 80"/>
                  <a:gd name="T15" fmla="*/ 40 h 79"/>
                  <a:gd name="T16" fmla="*/ 11 w 80"/>
                  <a:gd name="T17" fmla="*/ 50 h 79"/>
                  <a:gd name="T18" fmla="*/ 29 w 80"/>
                  <a:gd name="T19" fmla="*/ 50 h 79"/>
                  <a:gd name="T20" fmla="*/ 29 w 80"/>
                  <a:gd name="T21" fmla="*/ 69 h 79"/>
                  <a:gd name="T22" fmla="*/ 40 w 80"/>
                  <a:gd name="T23" fmla="*/ 79 h 79"/>
                  <a:gd name="T24" fmla="*/ 50 w 80"/>
                  <a:gd name="T25" fmla="*/ 69 h 79"/>
                  <a:gd name="T26" fmla="*/ 50 w 80"/>
                  <a:gd name="T27" fmla="*/ 50 h 79"/>
                  <a:gd name="T28" fmla="*/ 69 w 80"/>
                  <a:gd name="T29" fmla="*/ 50 h 79"/>
                  <a:gd name="T30" fmla="*/ 80 w 80"/>
                  <a:gd name="T31" fmla="*/ 40 h 79"/>
                  <a:gd name="T32" fmla="*/ 69 w 80"/>
                  <a:gd name="T3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9">
                    <a:moveTo>
                      <a:pt x="69" y="29"/>
                    </a:moveTo>
                    <a:cubicBezTo>
                      <a:pt x="50" y="29"/>
                      <a:pt x="50" y="29"/>
                      <a:pt x="50" y="29"/>
                    </a:cubicBezTo>
                    <a:cubicBezTo>
                      <a:pt x="50" y="10"/>
                      <a:pt x="50" y="10"/>
                      <a:pt x="50" y="10"/>
                    </a:cubicBezTo>
                    <a:cubicBezTo>
                      <a:pt x="50" y="4"/>
                      <a:pt x="46" y="0"/>
                      <a:pt x="40" y="0"/>
                    </a:cubicBezTo>
                    <a:cubicBezTo>
                      <a:pt x="34" y="0"/>
                      <a:pt x="29" y="4"/>
                      <a:pt x="29" y="10"/>
                    </a:cubicBezTo>
                    <a:cubicBezTo>
                      <a:pt x="29" y="29"/>
                      <a:pt x="29" y="29"/>
                      <a:pt x="29" y="29"/>
                    </a:cubicBezTo>
                    <a:cubicBezTo>
                      <a:pt x="11" y="29"/>
                      <a:pt x="11" y="29"/>
                      <a:pt x="11" y="29"/>
                    </a:cubicBezTo>
                    <a:cubicBezTo>
                      <a:pt x="5" y="29"/>
                      <a:pt x="0" y="34"/>
                      <a:pt x="0" y="40"/>
                    </a:cubicBezTo>
                    <a:cubicBezTo>
                      <a:pt x="0" y="45"/>
                      <a:pt x="5" y="50"/>
                      <a:pt x="11" y="50"/>
                    </a:cubicBezTo>
                    <a:cubicBezTo>
                      <a:pt x="29" y="50"/>
                      <a:pt x="29" y="50"/>
                      <a:pt x="29" y="50"/>
                    </a:cubicBezTo>
                    <a:cubicBezTo>
                      <a:pt x="29" y="69"/>
                      <a:pt x="29" y="69"/>
                      <a:pt x="29" y="69"/>
                    </a:cubicBezTo>
                    <a:cubicBezTo>
                      <a:pt x="29" y="75"/>
                      <a:pt x="34" y="79"/>
                      <a:pt x="40" y="79"/>
                    </a:cubicBezTo>
                    <a:cubicBezTo>
                      <a:pt x="46" y="79"/>
                      <a:pt x="50" y="75"/>
                      <a:pt x="50" y="69"/>
                    </a:cubicBezTo>
                    <a:cubicBezTo>
                      <a:pt x="50" y="50"/>
                      <a:pt x="50" y="50"/>
                      <a:pt x="50" y="50"/>
                    </a:cubicBezTo>
                    <a:cubicBezTo>
                      <a:pt x="69" y="50"/>
                      <a:pt x="69" y="50"/>
                      <a:pt x="69" y="50"/>
                    </a:cubicBezTo>
                    <a:cubicBezTo>
                      <a:pt x="75" y="50"/>
                      <a:pt x="80" y="45"/>
                      <a:pt x="80" y="40"/>
                    </a:cubicBezTo>
                    <a:cubicBezTo>
                      <a:pt x="80" y="34"/>
                      <a:pt x="75" y="29"/>
                      <a:pt x="69"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36" name="ïSļíḍé">
                <a:extLst>
                  <a:ext uri="{FF2B5EF4-FFF2-40B4-BE49-F238E27FC236}">
                    <a16:creationId xmlns:a16="http://schemas.microsoft.com/office/drawing/2014/main" id="{9C917451-79F7-49EE-A5ED-C86633696E42}"/>
                  </a:ext>
                </a:extLst>
              </p:cNvPr>
              <p:cNvSpPr/>
              <p:nvPr/>
            </p:nvSpPr>
            <p:spPr bwMode="auto">
              <a:xfrm>
                <a:off x="4295" y="2329"/>
                <a:ext cx="576" cy="191"/>
              </a:xfrm>
              <a:prstGeom prst="rect">
                <a:avLst/>
              </a:prstGeom>
              <a:solidFill>
                <a:srgbClr val="E580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37" name="ïSḻïḓê">
                <a:extLst>
                  <a:ext uri="{FF2B5EF4-FFF2-40B4-BE49-F238E27FC236}">
                    <a16:creationId xmlns:a16="http://schemas.microsoft.com/office/drawing/2014/main" id="{75076977-AE5E-43D6-A5F9-42CA8F43EB8D}"/>
                  </a:ext>
                </a:extLst>
              </p:cNvPr>
              <p:cNvSpPr/>
              <p:nvPr/>
            </p:nvSpPr>
            <p:spPr bwMode="auto">
              <a:xfrm>
                <a:off x="4010" y="2587"/>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38" name="ïṥḻíḋè">
                <a:extLst>
                  <a:ext uri="{FF2B5EF4-FFF2-40B4-BE49-F238E27FC236}">
                    <a16:creationId xmlns:a16="http://schemas.microsoft.com/office/drawing/2014/main" id="{41B9E94C-6EA8-4F4F-8555-C7C48D93800F}"/>
                  </a:ext>
                </a:extLst>
              </p:cNvPr>
              <p:cNvSpPr/>
              <p:nvPr/>
            </p:nvSpPr>
            <p:spPr bwMode="auto">
              <a:xfrm>
                <a:off x="4010" y="2622"/>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39" name="îṣļîďé">
                <a:extLst>
                  <a:ext uri="{FF2B5EF4-FFF2-40B4-BE49-F238E27FC236}">
                    <a16:creationId xmlns:a16="http://schemas.microsoft.com/office/drawing/2014/main" id="{65882CD8-DAD9-4797-B471-F15E4CF695E8}"/>
                  </a:ext>
                </a:extLst>
              </p:cNvPr>
              <p:cNvSpPr/>
              <p:nvPr/>
            </p:nvSpPr>
            <p:spPr bwMode="auto">
              <a:xfrm>
                <a:off x="4010" y="2657"/>
                <a:ext cx="861" cy="13"/>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0" name="íṧḷidè">
                <a:extLst>
                  <a:ext uri="{FF2B5EF4-FFF2-40B4-BE49-F238E27FC236}">
                    <a16:creationId xmlns:a16="http://schemas.microsoft.com/office/drawing/2014/main" id="{EFBAC828-C0BC-4321-9F4D-35C3F1ACA80B}"/>
                  </a:ext>
                </a:extLst>
              </p:cNvPr>
              <p:cNvSpPr/>
              <p:nvPr/>
            </p:nvSpPr>
            <p:spPr bwMode="auto">
              <a:xfrm>
                <a:off x="4010" y="2693"/>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1" name="íṡ1ïḑé">
                <a:extLst>
                  <a:ext uri="{FF2B5EF4-FFF2-40B4-BE49-F238E27FC236}">
                    <a16:creationId xmlns:a16="http://schemas.microsoft.com/office/drawing/2014/main" id="{47783899-849F-4EBF-A227-8910D829F8FE}"/>
                  </a:ext>
                </a:extLst>
              </p:cNvPr>
              <p:cNvSpPr/>
              <p:nvPr/>
            </p:nvSpPr>
            <p:spPr bwMode="auto">
              <a:xfrm>
                <a:off x="4010" y="2728"/>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2" name="îśḻíḓè">
                <a:extLst>
                  <a:ext uri="{FF2B5EF4-FFF2-40B4-BE49-F238E27FC236}">
                    <a16:creationId xmlns:a16="http://schemas.microsoft.com/office/drawing/2014/main" id="{B7D7125E-2CF1-41AD-A982-DF375114CB5B}"/>
                  </a:ext>
                </a:extLst>
              </p:cNvPr>
              <p:cNvSpPr/>
              <p:nvPr/>
            </p:nvSpPr>
            <p:spPr bwMode="auto">
              <a:xfrm>
                <a:off x="4010" y="2991"/>
                <a:ext cx="861" cy="13"/>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3" name="íṥļîďê">
                <a:extLst>
                  <a:ext uri="{FF2B5EF4-FFF2-40B4-BE49-F238E27FC236}">
                    <a16:creationId xmlns:a16="http://schemas.microsoft.com/office/drawing/2014/main" id="{8F745C9B-0CA4-45A5-97F9-E193278090DB}"/>
                  </a:ext>
                </a:extLst>
              </p:cNvPr>
              <p:cNvSpPr/>
              <p:nvPr/>
            </p:nvSpPr>
            <p:spPr bwMode="auto">
              <a:xfrm>
                <a:off x="4010" y="2991"/>
                <a:ext cx="861"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4" name="iṥ1îďe">
                <a:extLst>
                  <a:ext uri="{FF2B5EF4-FFF2-40B4-BE49-F238E27FC236}">
                    <a16:creationId xmlns:a16="http://schemas.microsoft.com/office/drawing/2014/main" id="{35B2E94C-8467-4A3B-9D4B-EC1795D0594C}"/>
                  </a:ext>
                </a:extLst>
              </p:cNvPr>
              <p:cNvSpPr/>
              <p:nvPr/>
            </p:nvSpPr>
            <p:spPr bwMode="auto">
              <a:xfrm>
                <a:off x="4010" y="3031"/>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5" name="í$lïdé">
                <a:extLst>
                  <a:ext uri="{FF2B5EF4-FFF2-40B4-BE49-F238E27FC236}">
                    <a16:creationId xmlns:a16="http://schemas.microsoft.com/office/drawing/2014/main" id="{560ABBAB-5FB4-4808-8893-57318112B241}"/>
                  </a:ext>
                </a:extLst>
              </p:cNvPr>
              <p:cNvSpPr/>
              <p:nvPr/>
            </p:nvSpPr>
            <p:spPr bwMode="auto">
              <a:xfrm>
                <a:off x="4010" y="3031"/>
                <a:ext cx="86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6" name="ïšḻíḑè">
                <a:extLst>
                  <a:ext uri="{FF2B5EF4-FFF2-40B4-BE49-F238E27FC236}">
                    <a16:creationId xmlns:a16="http://schemas.microsoft.com/office/drawing/2014/main" id="{83FEAA62-37B8-4FA2-AD00-80F7ACDF4244}"/>
                  </a:ext>
                </a:extLst>
              </p:cNvPr>
              <p:cNvSpPr/>
              <p:nvPr/>
            </p:nvSpPr>
            <p:spPr bwMode="auto">
              <a:xfrm>
                <a:off x="4010" y="3068"/>
                <a:ext cx="861" cy="15"/>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7" name="ïsḻíḑê">
                <a:extLst>
                  <a:ext uri="{FF2B5EF4-FFF2-40B4-BE49-F238E27FC236}">
                    <a16:creationId xmlns:a16="http://schemas.microsoft.com/office/drawing/2014/main" id="{B31F7F52-55DF-4762-A3A1-17F3D133DC06}"/>
                  </a:ext>
                </a:extLst>
              </p:cNvPr>
              <p:cNvSpPr/>
              <p:nvPr/>
            </p:nvSpPr>
            <p:spPr bwMode="auto">
              <a:xfrm>
                <a:off x="4010" y="3068"/>
                <a:ext cx="861"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8" name="î$ḻíḋè">
                <a:extLst>
                  <a:ext uri="{FF2B5EF4-FFF2-40B4-BE49-F238E27FC236}">
                    <a16:creationId xmlns:a16="http://schemas.microsoft.com/office/drawing/2014/main" id="{159F7FF2-D251-4024-81DA-A91402A8D479}"/>
                  </a:ext>
                </a:extLst>
              </p:cNvPr>
              <p:cNvSpPr/>
              <p:nvPr/>
            </p:nvSpPr>
            <p:spPr bwMode="auto">
              <a:xfrm>
                <a:off x="4010" y="3108"/>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49" name="išḻïdé">
                <a:extLst>
                  <a:ext uri="{FF2B5EF4-FFF2-40B4-BE49-F238E27FC236}">
                    <a16:creationId xmlns:a16="http://schemas.microsoft.com/office/drawing/2014/main" id="{353D0DE2-D363-4320-BFDA-F32D763E8907}"/>
                  </a:ext>
                </a:extLst>
              </p:cNvPr>
              <p:cNvSpPr/>
              <p:nvPr/>
            </p:nvSpPr>
            <p:spPr bwMode="auto">
              <a:xfrm>
                <a:off x="4010" y="3108"/>
                <a:ext cx="86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0" name="íṧļïḍè">
                <a:extLst>
                  <a:ext uri="{FF2B5EF4-FFF2-40B4-BE49-F238E27FC236}">
                    <a16:creationId xmlns:a16="http://schemas.microsoft.com/office/drawing/2014/main" id="{783B9DF5-CEFB-4632-99C0-52BCD1460091}"/>
                  </a:ext>
                </a:extLst>
              </p:cNvPr>
              <p:cNvSpPr/>
              <p:nvPr/>
            </p:nvSpPr>
            <p:spPr bwMode="auto">
              <a:xfrm>
                <a:off x="4010" y="3147"/>
                <a:ext cx="861" cy="13"/>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1" name="íṧlíḑê">
                <a:extLst>
                  <a:ext uri="{FF2B5EF4-FFF2-40B4-BE49-F238E27FC236}">
                    <a16:creationId xmlns:a16="http://schemas.microsoft.com/office/drawing/2014/main" id="{38DA1C78-F7B1-4F0B-9BD0-918CD2C1BBE3}"/>
                  </a:ext>
                </a:extLst>
              </p:cNvPr>
              <p:cNvSpPr/>
              <p:nvPr/>
            </p:nvSpPr>
            <p:spPr bwMode="auto">
              <a:xfrm>
                <a:off x="4010" y="3147"/>
                <a:ext cx="861"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2" name="íş1iḑé">
                <a:extLst>
                  <a:ext uri="{FF2B5EF4-FFF2-40B4-BE49-F238E27FC236}">
                    <a16:creationId xmlns:a16="http://schemas.microsoft.com/office/drawing/2014/main" id="{2145D208-38F2-4E71-ADAE-724632283B47}"/>
                  </a:ext>
                </a:extLst>
              </p:cNvPr>
              <p:cNvSpPr/>
              <p:nvPr/>
            </p:nvSpPr>
            <p:spPr bwMode="auto">
              <a:xfrm>
                <a:off x="4010" y="3185"/>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3" name="ïṧ1iďé">
                <a:extLst>
                  <a:ext uri="{FF2B5EF4-FFF2-40B4-BE49-F238E27FC236}">
                    <a16:creationId xmlns:a16="http://schemas.microsoft.com/office/drawing/2014/main" id="{157698D8-39E6-46AB-8801-26C2FD1E2A07}"/>
                  </a:ext>
                </a:extLst>
              </p:cNvPr>
              <p:cNvSpPr/>
              <p:nvPr/>
            </p:nvSpPr>
            <p:spPr bwMode="auto">
              <a:xfrm>
                <a:off x="4010" y="3185"/>
                <a:ext cx="86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4" name="ísḻïďe">
                <a:extLst>
                  <a:ext uri="{FF2B5EF4-FFF2-40B4-BE49-F238E27FC236}">
                    <a16:creationId xmlns:a16="http://schemas.microsoft.com/office/drawing/2014/main" id="{D1E9D554-BB48-40A3-BF87-3B78146A0676}"/>
                  </a:ext>
                </a:extLst>
              </p:cNvPr>
              <p:cNvSpPr/>
              <p:nvPr/>
            </p:nvSpPr>
            <p:spPr bwMode="auto">
              <a:xfrm>
                <a:off x="4010" y="3224"/>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5" name="ïşḷídé">
                <a:extLst>
                  <a:ext uri="{FF2B5EF4-FFF2-40B4-BE49-F238E27FC236}">
                    <a16:creationId xmlns:a16="http://schemas.microsoft.com/office/drawing/2014/main" id="{00536B61-F65A-48CB-9559-6E7E5B1DE77C}"/>
                  </a:ext>
                </a:extLst>
              </p:cNvPr>
              <p:cNvSpPr/>
              <p:nvPr/>
            </p:nvSpPr>
            <p:spPr bwMode="auto">
              <a:xfrm>
                <a:off x="4010" y="3224"/>
                <a:ext cx="86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6" name="ïSḷíďé">
                <a:extLst>
                  <a:ext uri="{FF2B5EF4-FFF2-40B4-BE49-F238E27FC236}">
                    <a16:creationId xmlns:a16="http://schemas.microsoft.com/office/drawing/2014/main" id="{DF9807A6-1D35-45E6-8230-C5C09E41ABE9}"/>
                  </a:ext>
                </a:extLst>
              </p:cNvPr>
              <p:cNvSpPr/>
              <p:nvPr/>
            </p:nvSpPr>
            <p:spPr bwMode="auto">
              <a:xfrm>
                <a:off x="4010" y="3261"/>
                <a:ext cx="861" cy="13"/>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7" name="îśļïďè">
                <a:extLst>
                  <a:ext uri="{FF2B5EF4-FFF2-40B4-BE49-F238E27FC236}">
                    <a16:creationId xmlns:a16="http://schemas.microsoft.com/office/drawing/2014/main" id="{4650A38A-4BA2-429A-AC9A-1D6666C2E53A}"/>
                  </a:ext>
                </a:extLst>
              </p:cNvPr>
              <p:cNvSpPr/>
              <p:nvPr/>
            </p:nvSpPr>
            <p:spPr bwMode="auto">
              <a:xfrm>
                <a:off x="4010" y="3261"/>
                <a:ext cx="861"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8" name="işliďè">
                <a:extLst>
                  <a:ext uri="{FF2B5EF4-FFF2-40B4-BE49-F238E27FC236}">
                    <a16:creationId xmlns:a16="http://schemas.microsoft.com/office/drawing/2014/main" id="{C22382C0-CA59-4036-9095-14B3F26D93FD}"/>
                  </a:ext>
                </a:extLst>
              </p:cNvPr>
              <p:cNvSpPr/>
              <p:nvPr/>
            </p:nvSpPr>
            <p:spPr bwMode="auto">
              <a:xfrm>
                <a:off x="4010" y="3301"/>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59" name="íśḷïḑè">
                <a:extLst>
                  <a:ext uri="{FF2B5EF4-FFF2-40B4-BE49-F238E27FC236}">
                    <a16:creationId xmlns:a16="http://schemas.microsoft.com/office/drawing/2014/main" id="{5443B9DA-B4FF-46A7-A0ED-B2BD1A9FB9E9}"/>
                  </a:ext>
                </a:extLst>
              </p:cNvPr>
              <p:cNvSpPr/>
              <p:nvPr/>
            </p:nvSpPr>
            <p:spPr bwMode="auto">
              <a:xfrm>
                <a:off x="4010" y="3301"/>
                <a:ext cx="86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0" name="íṩḻiḑé">
                <a:extLst>
                  <a:ext uri="{FF2B5EF4-FFF2-40B4-BE49-F238E27FC236}">
                    <a16:creationId xmlns:a16="http://schemas.microsoft.com/office/drawing/2014/main" id="{3AB6290C-EC2F-466D-A87F-86B4E326199B}"/>
                  </a:ext>
                </a:extLst>
              </p:cNvPr>
              <p:cNvSpPr/>
              <p:nvPr/>
            </p:nvSpPr>
            <p:spPr bwMode="auto">
              <a:xfrm>
                <a:off x="4010" y="3338"/>
                <a:ext cx="861" cy="13"/>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1" name="işḻíḋé">
                <a:extLst>
                  <a:ext uri="{FF2B5EF4-FFF2-40B4-BE49-F238E27FC236}">
                    <a16:creationId xmlns:a16="http://schemas.microsoft.com/office/drawing/2014/main" id="{EFF71232-4BC9-473E-B2B5-CD2F8967CF76}"/>
                  </a:ext>
                </a:extLst>
              </p:cNvPr>
              <p:cNvSpPr/>
              <p:nvPr/>
            </p:nvSpPr>
            <p:spPr bwMode="auto">
              <a:xfrm>
                <a:off x="4010" y="3338"/>
                <a:ext cx="861"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2" name="iṩḷíḍé">
                <a:extLst>
                  <a:ext uri="{FF2B5EF4-FFF2-40B4-BE49-F238E27FC236}">
                    <a16:creationId xmlns:a16="http://schemas.microsoft.com/office/drawing/2014/main" id="{DC8ADD0E-5C21-4451-9C23-5416E5E1E7E6}"/>
                  </a:ext>
                </a:extLst>
              </p:cNvPr>
              <p:cNvSpPr/>
              <p:nvPr/>
            </p:nvSpPr>
            <p:spPr bwMode="auto">
              <a:xfrm>
                <a:off x="4010" y="3378"/>
                <a:ext cx="861" cy="12"/>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3" name="ïṡlîḓê">
                <a:extLst>
                  <a:ext uri="{FF2B5EF4-FFF2-40B4-BE49-F238E27FC236}">
                    <a16:creationId xmlns:a16="http://schemas.microsoft.com/office/drawing/2014/main" id="{46508773-659A-43D0-B150-03A32BDE17C0}"/>
                  </a:ext>
                </a:extLst>
              </p:cNvPr>
              <p:cNvSpPr/>
              <p:nvPr/>
            </p:nvSpPr>
            <p:spPr bwMode="auto">
              <a:xfrm>
                <a:off x="4010" y="3378"/>
                <a:ext cx="86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4" name="ïṣ1îďê">
                <a:extLst>
                  <a:ext uri="{FF2B5EF4-FFF2-40B4-BE49-F238E27FC236}">
                    <a16:creationId xmlns:a16="http://schemas.microsoft.com/office/drawing/2014/main" id="{21857760-825C-4CE2-AA18-AED0FB7318C2}"/>
                  </a:ext>
                </a:extLst>
              </p:cNvPr>
              <p:cNvSpPr/>
              <p:nvPr/>
            </p:nvSpPr>
            <p:spPr bwMode="auto">
              <a:xfrm>
                <a:off x="4010" y="3415"/>
                <a:ext cx="861" cy="15"/>
              </a:xfrm>
              <a:prstGeom prst="rect">
                <a:avLst/>
              </a:prstGeom>
              <a:solidFill>
                <a:srgbClr val="B3D4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5" name="ïşļíďé">
                <a:extLst>
                  <a:ext uri="{FF2B5EF4-FFF2-40B4-BE49-F238E27FC236}">
                    <a16:creationId xmlns:a16="http://schemas.microsoft.com/office/drawing/2014/main" id="{83AD1205-56BC-4A6A-B834-8353E30852F5}"/>
                  </a:ext>
                </a:extLst>
              </p:cNvPr>
              <p:cNvSpPr/>
              <p:nvPr/>
            </p:nvSpPr>
            <p:spPr bwMode="auto">
              <a:xfrm>
                <a:off x="4010" y="3415"/>
                <a:ext cx="861"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6" name="ïṣḷiḓê">
                <a:extLst>
                  <a:ext uri="{FF2B5EF4-FFF2-40B4-BE49-F238E27FC236}">
                    <a16:creationId xmlns:a16="http://schemas.microsoft.com/office/drawing/2014/main" id="{684FD856-5749-4232-A77C-84EB66FEB009}"/>
                  </a:ext>
                </a:extLst>
              </p:cNvPr>
              <p:cNvSpPr/>
              <p:nvPr/>
            </p:nvSpPr>
            <p:spPr bwMode="auto">
              <a:xfrm>
                <a:off x="4010" y="2786"/>
                <a:ext cx="293" cy="29"/>
              </a:xfrm>
              <a:prstGeom prst="rect">
                <a:avLst/>
              </a:prstGeom>
              <a:solidFill>
                <a:srgbClr val="E580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7" name="íşḷîdè">
                <a:extLst>
                  <a:ext uri="{FF2B5EF4-FFF2-40B4-BE49-F238E27FC236}">
                    <a16:creationId xmlns:a16="http://schemas.microsoft.com/office/drawing/2014/main" id="{B1C2C71E-83BE-4207-B5DB-3EBCA8264EC0}"/>
                  </a:ext>
                </a:extLst>
              </p:cNvPr>
              <p:cNvSpPr/>
              <p:nvPr/>
            </p:nvSpPr>
            <p:spPr bwMode="auto">
              <a:xfrm>
                <a:off x="4010" y="2832"/>
                <a:ext cx="861" cy="12"/>
              </a:xfrm>
              <a:prstGeom prst="rect">
                <a:avLst/>
              </a:prstGeom>
              <a:solidFill>
                <a:srgbClr val="C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8" name="îsḻiďe">
                <a:extLst>
                  <a:ext uri="{FF2B5EF4-FFF2-40B4-BE49-F238E27FC236}">
                    <a16:creationId xmlns:a16="http://schemas.microsoft.com/office/drawing/2014/main" id="{84CC8049-FA98-4148-8301-DD936DDF89CC}"/>
                  </a:ext>
                </a:extLst>
              </p:cNvPr>
              <p:cNvSpPr/>
              <p:nvPr/>
            </p:nvSpPr>
            <p:spPr bwMode="auto">
              <a:xfrm>
                <a:off x="4010" y="2867"/>
                <a:ext cx="861" cy="12"/>
              </a:xfrm>
              <a:prstGeom prst="rect">
                <a:avLst/>
              </a:prstGeom>
              <a:solidFill>
                <a:srgbClr val="C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69" name="išḷïḋê">
                <a:extLst>
                  <a:ext uri="{FF2B5EF4-FFF2-40B4-BE49-F238E27FC236}">
                    <a16:creationId xmlns:a16="http://schemas.microsoft.com/office/drawing/2014/main" id="{767E137A-EA5F-47E5-A415-CF3B6EA2325F}"/>
                  </a:ext>
                </a:extLst>
              </p:cNvPr>
              <p:cNvSpPr/>
              <p:nvPr/>
            </p:nvSpPr>
            <p:spPr bwMode="auto">
              <a:xfrm>
                <a:off x="4010" y="2902"/>
                <a:ext cx="861" cy="13"/>
              </a:xfrm>
              <a:prstGeom prst="rect">
                <a:avLst/>
              </a:prstGeom>
              <a:solidFill>
                <a:srgbClr val="C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0" name="îṥ1iḍe">
                <a:extLst>
                  <a:ext uri="{FF2B5EF4-FFF2-40B4-BE49-F238E27FC236}">
                    <a16:creationId xmlns:a16="http://schemas.microsoft.com/office/drawing/2014/main" id="{F410381B-C88D-401A-8060-34461683111B}"/>
                  </a:ext>
                </a:extLst>
              </p:cNvPr>
              <p:cNvSpPr/>
              <p:nvPr/>
            </p:nvSpPr>
            <p:spPr bwMode="auto">
              <a:xfrm>
                <a:off x="4010" y="2935"/>
                <a:ext cx="861" cy="15"/>
              </a:xfrm>
              <a:prstGeom prst="rect">
                <a:avLst/>
              </a:prstGeom>
              <a:solidFill>
                <a:srgbClr val="C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1" name="iṣļiḍê">
                <a:extLst>
                  <a:ext uri="{FF2B5EF4-FFF2-40B4-BE49-F238E27FC236}">
                    <a16:creationId xmlns:a16="http://schemas.microsoft.com/office/drawing/2014/main" id="{41A2D735-2F1A-4D39-A199-7F3DE5502373}"/>
                  </a:ext>
                </a:extLst>
              </p:cNvPr>
              <p:cNvSpPr/>
              <p:nvPr/>
            </p:nvSpPr>
            <p:spPr bwMode="auto">
              <a:xfrm>
                <a:off x="4792" y="3274"/>
                <a:ext cx="39" cy="141"/>
              </a:xfrm>
              <a:custGeom>
                <a:avLst/>
                <a:gdLst>
                  <a:gd name="T0" fmla="*/ 19 w 19"/>
                  <a:gd name="T1" fmla="*/ 56 h 68"/>
                  <a:gd name="T2" fmla="*/ 4 w 19"/>
                  <a:gd name="T3" fmla="*/ 56 h 68"/>
                  <a:gd name="T4" fmla="*/ 4 w 19"/>
                  <a:gd name="T5" fmla="*/ 68 h 68"/>
                  <a:gd name="T6" fmla="*/ 19 w 19"/>
                  <a:gd name="T7" fmla="*/ 68 h 68"/>
                  <a:gd name="T8" fmla="*/ 19 w 19"/>
                  <a:gd name="T9" fmla="*/ 56 h 68"/>
                  <a:gd name="T10" fmla="*/ 19 w 19"/>
                  <a:gd name="T11" fmla="*/ 37 h 68"/>
                  <a:gd name="T12" fmla="*/ 4 w 19"/>
                  <a:gd name="T13" fmla="*/ 37 h 68"/>
                  <a:gd name="T14" fmla="*/ 4 w 19"/>
                  <a:gd name="T15" fmla="*/ 50 h 68"/>
                  <a:gd name="T16" fmla="*/ 19 w 19"/>
                  <a:gd name="T17" fmla="*/ 50 h 68"/>
                  <a:gd name="T18" fmla="*/ 19 w 19"/>
                  <a:gd name="T19" fmla="*/ 37 h 68"/>
                  <a:gd name="T20" fmla="*/ 19 w 19"/>
                  <a:gd name="T21" fmla="*/ 19 h 68"/>
                  <a:gd name="T22" fmla="*/ 4 w 19"/>
                  <a:gd name="T23" fmla="*/ 19 h 68"/>
                  <a:gd name="T24" fmla="*/ 4 w 19"/>
                  <a:gd name="T25" fmla="*/ 31 h 68"/>
                  <a:gd name="T26" fmla="*/ 19 w 19"/>
                  <a:gd name="T27" fmla="*/ 31 h 68"/>
                  <a:gd name="T28" fmla="*/ 19 w 19"/>
                  <a:gd name="T29" fmla="*/ 19 h 68"/>
                  <a:gd name="T30" fmla="*/ 14 w 19"/>
                  <a:gd name="T31" fmla="*/ 0 h 68"/>
                  <a:gd name="T32" fmla="*/ 0 w 19"/>
                  <a:gd name="T33" fmla="*/ 0 h 68"/>
                  <a:gd name="T34" fmla="*/ 4 w 19"/>
                  <a:gd name="T35" fmla="*/ 12 h 68"/>
                  <a:gd name="T36" fmla="*/ 4 w 19"/>
                  <a:gd name="T37" fmla="*/ 13 h 68"/>
                  <a:gd name="T38" fmla="*/ 19 w 19"/>
                  <a:gd name="T39" fmla="*/ 13 h 68"/>
                  <a:gd name="T40" fmla="*/ 19 w 19"/>
                  <a:gd name="T41" fmla="*/ 12 h 68"/>
                  <a:gd name="T42" fmla="*/ 14 w 19"/>
                  <a:gd name="T4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68">
                    <a:moveTo>
                      <a:pt x="19" y="56"/>
                    </a:moveTo>
                    <a:cubicBezTo>
                      <a:pt x="4" y="56"/>
                      <a:pt x="4" y="56"/>
                      <a:pt x="4" y="56"/>
                    </a:cubicBezTo>
                    <a:cubicBezTo>
                      <a:pt x="4" y="68"/>
                      <a:pt x="4" y="68"/>
                      <a:pt x="4" y="68"/>
                    </a:cubicBezTo>
                    <a:cubicBezTo>
                      <a:pt x="19" y="68"/>
                      <a:pt x="19" y="68"/>
                      <a:pt x="19" y="68"/>
                    </a:cubicBezTo>
                    <a:cubicBezTo>
                      <a:pt x="19" y="56"/>
                      <a:pt x="19" y="56"/>
                      <a:pt x="19" y="56"/>
                    </a:cubicBezTo>
                    <a:moveTo>
                      <a:pt x="19" y="37"/>
                    </a:moveTo>
                    <a:cubicBezTo>
                      <a:pt x="4" y="37"/>
                      <a:pt x="4" y="37"/>
                      <a:pt x="4" y="37"/>
                    </a:cubicBezTo>
                    <a:cubicBezTo>
                      <a:pt x="4" y="50"/>
                      <a:pt x="4" y="50"/>
                      <a:pt x="4" y="50"/>
                    </a:cubicBezTo>
                    <a:cubicBezTo>
                      <a:pt x="19" y="50"/>
                      <a:pt x="19" y="50"/>
                      <a:pt x="19" y="50"/>
                    </a:cubicBezTo>
                    <a:cubicBezTo>
                      <a:pt x="19" y="37"/>
                      <a:pt x="19" y="37"/>
                      <a:pt x="19" y="37"/>
                    </a:cubicBezTo>
                    <a:moveTo>
                      <a:pt x="19" y="19"/>
                    </a:moveTo>
                    <a:cubicBezTo>
                      <a:pt x="4" y="19"/>
                      <a:pt x="4" y="19"/>
                      <a:pt x="4" y="19"/>
                    </a:cubicBezTo>
                    <a:cubicBezTo>
                      <a:pt x="4" y="31"/>
                      <a:pt x="4" y="31"/>
                      <a:pt x="4" y="31"/>
                    </a:cubicBezTo>
                    <a:cubicBezTo>
                      <a:pt x="19" y="31"/>
                      <a:pt x="19" y="31"/>
                      <a:pt x="19" y="31"/>
                    </a:cubicBezTo>
                    <a:cubicBezTo>
                      <a:pt x="19" y="19"/>
                      <a:pt x="19" y="19"/>
                      <a:pt x="19" y="19"/>
                    </a:cubicBezTo>
                    <a:moveTo>
                      <a:pt x="14" y="0"/>
                    </a:moveTo>
                    <a:cubicBezTo>
                      <a:pt x="0" y="0"/>
                      <a:pt x="0" y="0"/>
                      <a:pt x="0" y="0"/>
                    </a:cubicBezTo>
                    <a:cubicBezTo>
                      <a:pt x="2" y="3"/>
                      <a:pt x="4" y="7"/>
                      <a:pt x="4" y="12"/>
                    </a:cubicBezTo>
                    <a:cubicBezTo>
                      <a:pt x="4" y="13"/>
                      <a:pt x="4" y="13"/>
                      <a:pt x="4" y="13"/>
                    </a:cubicBezTo>
                    <a:cubicBezTo>
                      <a:pt x="19" y="13"/>
                      <a:pt x="19" y="13"/>
                      <a:pt x="19" y="13"/>
                    </a:cubicBezTo>
                    <a:cubicBezTo>
                      <a:pt x="19" y="12"/>
                      <a:pt x="19" y="12"/>
                      <a:pt x="19" y="12"/>
                    </a:cubicBezTo>
                    <a:cubicBezTo>
                      <a:pt x="19" y="7"/>
                      <a:pt x="17" y="3"/>
                      <a:pt x="14"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2" name="ïşļídé">
                <a:extLst>
                  <a:ext uri="{FF2B5EF4-FFF2-40B4-BE49-F238E27FC236}">
                    <a16:creationId xmlns:a16="http://schemas.microsoft.com/office/drawing/2014/main" id="{ABF3DB83-4E53-40A2-96AE-E585A67F0D2C}"/>
                  </a:ext>
                </a:extLst>
              </p:cNvPr>
              <p:cNvSpPr/>
              <p:nvPr/>
            </p:nvSpPr>
            <p:spPr bwMode="auto">
              <a:xfrm>
                <a:off x="4767" y="3263"/>
                <a:ext cx="54" cy="11"/>
              </a:xfrm>
              <a:custGeom>
                <a:avLst/>
                <a:gdLst>
                  <a:gd name="T0" fmla="*/ 15 w 26"/>
                  <a:gd name="T1" fmla="*/ 0 h 5"/>
                  <a:gd name="T2" fmla="*/ 0 w 26"/>
                  <a:gd name="T3" fmla="*/ 0 h 5"/>
                  <a:gd name="T4" fmla="*/ 12 w 26"/>
                  <a:gd name="T5" fmla="*/ 5 h 5"/>
                  <a:gd name="T6" fmla="*/ 26 w 26"/>
                  <a:gd name="T7" fmla="*/ 5 h 5"/>
                  <a:gd name="T8" fmla="*/ 15 w 26"/>
                  <a:gd name="T9" fmla="*/ 0 h 5"/>
                </a:gdLst>
                <a:ahLst/>
                <a:cxnLst>
                  <a:cxn ang="0">
                    <a:pos x="T0" y="T1"/>
                  </a:cxn>
                  <a:cxn ang="0">
                    <a:pos x="T2" y="T3"/>
                  </a:cxn>
                  <a:cxn ang="0">
                    <a:pos x="T4" y="T5"/>
                  </a:cxn>
                  <a:cxn ang="0">
                    <a:pos x="T6" y="T7"/>
                  </a:cxn>
                  <a:cxn ang="0">
                    <a:pos x="T8" y="T9"/>
                  </a:cxn>
                </a:cxnLst>
                <a:rect l="0" t="0" r="r" b="b"/>
                <a:pathLst>
                  <a:path w="26" h="5">
                    <a:moveTo>
                      <a:pt x="15" y="0"/>
                    </a:moveTo>
                    <a:cubicBezTo>
                      <a:pt x="0" y="0"/>
                      <a:pt x="0" y="0"/>
                      <a:pt x="0" y="0"/>
                    </a:cubicBezTo>
                    <a:cubicBezTo>
                      <a:pt x="5" y="0"/>
                      <a:pt x="9" y="2"/>
                      <a:pt x="12" y="5"/>
                    </a:cubicBezTo>
                    <a:cubicBezTo>
                      <a:pt x="26" y="5"/>
                      <a:pt x="26" y="5"/>
                      <a:pt x="26" y="5"/>
                    </a:cubicBezTo>
                    <a:cubicBezTo>
                      <a:pt x="23" y="2"/>
                      <a:pt x="19" y="0"/>
                      <a:pt x="15" y="0"/>
                    </a:cubicBezTo>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3" name="i$ļîdê">
                <a:extLst>
                  <a:ext uri="{FF2B5EF4-FFF2-40B4-BE49-F238E27FC236}">
                    <a16:creationId xmlns:a16="http://schemas.microsoft.com/office/drawing/2014/main" id="{8801744C-9CBA-4CAF-BC7E-37BF6F6AFAE6}"/>
                  </a:ext>
                </a:extLst>
              </p:cNvPr>
              <p:cNvSpPr/>
              <p:nvPr/>
            </p:nvSpPr>
            <p:spPr bwMode="auto">
              <a:xfrm>
                <a:off x="4800" y="3301"/>
                <a:ext cx="31" cy="12"/>
              </a:xfrm>
              <a:prstGeom prst="rect">
                <a:avLst/>
              </a:prstGeom>
              <a:solidFill>
                <a:srgbClr val="98B4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4" name="ïṧ1íḍe">
                <a:extLst>
                  <a:ext uri="{FF2B5EF4-FFF2-40B4-BE49-F238E27FC236}">
                    <a16:creationId xmlns:a16="http://schemas.microsoft.com/office/drawing/2014/main" id="{CDB2A810-5FA9-464C-9768-7E67B4B4DFF1}"/>
                  </a:ext>
                </a:extLst>
              </p:cNvPr>
              <p:cNvSpPr/>
              <p:nvPr/>
            </p:nvSpPr>
            <p:spPr bwMode="auto">
              <a:xfrm>
                <a:off x="4800" y="3301"/>
                <a:ext cx="3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5" name="îşľïḍè">
                <a:extLst>
                  <a:ext uri="{FF2B5EF4-FFF2-40B4-BE49-F238E27FC236}">
                    <a16:creationId xmlns:a16="http://schemas.microsoft.com/office/drawing/2014/main" id="{E6B730E3-BB92-4E4D-BD30-1FC5D0F6361C}"/>
                  </a:ext>
                </a:extLst>
              </p:cNvPr>
              <p:cNvSpPr/>
              <p:nvPr/>
            </p:nvSpPr>
            <p:spPr bwMode="auto">
              <a:xfrm>
                <a:off x="4800" y="3338"/>
                <a:ext cx="31" cy="13"/>
              </a:xfrm>
              <a:prstGeom prst="rect">
                <a:avLst/>
              </a:prstGeom>
              <a:solidFill>
                <a:srgbClr val="98B4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6" name="ïṡļîḑè">
                <a:extLst>
                  <a:ext uri="{FF2B5EF4-FFF2-40B4-BE49-F238E27FC236}">
                    <a16:creationId xmlns:a16="http://schemas.microsoft.com/office/drawing/2014/main" id="{6374F11E-B1CC-4BD6-8212-9EECBAB5CBC4}"/>
                  </a:ext>
                </a:extLst>
              </p:cNvPr>
              <p:cNvSpPr/>
              <p:nvPr/>
            </p:nvSpPr>
            <p:spPr bwMode="auto">
              <a:xfrm>
                <a:off x="4800" y="3338"/>
                <a:ext cx="31"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7" name="ïśḷiḋê">
                <a:extLst>
                  <a:ext uri="{FF2B5EF4-FFF2-40B4-BE49-F238E27FC236}">
                    <a16:creationId xmlns:a16="http://schemas.microsoft.com/office/drawing/2014/main" id="{B4A5EC06-ACC5-4BAF-A5FA-B8FB7C609675}"/>
                  </a:ext>
                </a:extLst>
              </p:cNvPr>
              <p:cNvSpPr/>
              <p:nvPr/>
            </p:nvSpPr>
            <p:spPr bwMode="auto">
              <a:xfrm>
                <a:off x="4800" y="3378"/>
                <a:ext cx="31" cy="12"/>
              </a:xfrm>
              <a:prstGeom prst="rect">
                <a:avLst/>
              </a:prstGeom>
              <a:solidFill>
                <a:srgbClr val="98B4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8" name="îṣḷiḑê">
                <a:extLst>
                  <a:ext uri="{FF2B5EF4-FFF2-40B4-BE49-F238E27FC236}">
                    <a16:creationId xmlns:a16="http://schemas.microsoft.com/office/drawing/2014/main" id="{7E012487-2571-4FB8-A720-A1F55F01AAAE}"/>
                  </a:ext>
                </a:extLst>
              </p:cNvPr>
              <p:cNvSpPr/>
              <p:nvPr/>
            </p:nvSpPr>
            <p:spPr bwMode="auto">
              <a:xfrm>
                <a:off x="4800" y="3378"/>
                <a:ext cx="3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79" name="íşļíḋé">
                <a:extLst>
                  <a:ext uri="{FF2B5EF4-FFF2-40B4-BE49-F238E27FC236}">
                    <a16:creationId xmlns:a16="http://schemas.microsoft.com/office/drawing/2014/main" id="{635FFD53-4A9B-43C2-B837-6BAB6C78E83B}"/>
                  </a:ext>
                </a:extLst>
              </p:cNvPr>
              <p:cNvSpPr/>
              <p:nvPr/>
            </p:nvSpPr>
            <p:spPr bwMode="auto">
              <a:xfrm>
                <a:off x="4316" y="3533"/>
                <a:ext cx="515" cy="31"/>
              </a:xfrm>
              <a:custGeom>
                <a:avLst/>
                <a:gdLst>
                  <a:gd name="T0" fmla="*/ 248 w 248"/>
                  <a:gd name="T1" fmla="*/ 0 h 15"/>
                  <a:gd name="T2" fmla="*/ 233 w 248"/>
                  <a:gd name="T3" fmla="*/ 0 h 15"/>
                  <a:gd name="T4" fmla="*/ 217 w 248"/>
                  <a:gd name="T5" fmla="*/ 15 h 15"/>
                  <a:gd name="T6" fmla="*/ 33 w 248"/>
                  <a:gd name="T7" fmla="*/ 15 h 15"/>
                  <a:gd name="T8" fmla="*/ 0 w 248"/>
                  <a:gd name="T9" fmla="*/ 15 h 15"/>
                  <a:gd name="T10" fmla="*/ 0 w 248"/>
                  <a:gd name="T11" fmla="*/ 15 h 15"/>
                  <a:gd name="T12" fmla="*/ 232 w 248"/>
                  <a:gd name="T13" fmla="*/ 15 h 15"/>
                  <a:gd name="T14" fmla="*/ 248 w 24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5">
                    <a:moveTo>
                      <a:pt x="248" y="0"/>
                    </a:moveTo>
                    <a:cubicBezTo>
                      <a:pt x="233" y="0"/>
                      <a:pt x="233" y="0"/>
                      <a:pt x="233" y="0"/>
                    </a:cubicBezTo>
                    <a:cubicBezTo>
                      <a:pt x="233" y="8"/>
                      <a:pt x="226" y="15"/>
                      <a:pt x="217" y="15"/>
                    </a:cubicBezTo>
                    <a:cubicBezTo>
                      <a:pt x="33" y="15"/>
                      <a:pt x="33" y="15"/>
                      <a:pt x="33" y="15"/>
                    </a:cubicBezTo>
                    <a:cubicBezTo>
                      <a:pt x="0" y="15"/>
                      <a:pt x="0" y="15"/>
                      <a:pt x="0" y="15"/>
                    </a:cubicBezTo>
                    <a:cubicBezTo>
                      <a:pt x="0" y="15"/>
                      <a:pt x="0" y="15"/>
                      <a:pt x="0" y="15"/>
                    </a:cubicBezTo>
                    <a:cubicBezTo>
                      <a:pt x="232" y="15"/>
                      <a:pt x="232" y="15"/>
                      <a:pt x="232" y="15"/>
                    </a:cubicBezTo>
                    <a:cubicBezTo>
                      <a:pt x="240" y="15"/>
                      <a:pt x="247" y="8"/>
                      <a:pt x="248" y="0"/>
                    </a:cubicBezTo>
                  </a:path>
                </a:pathLst>
              </a:custGeom>
              <a:solidFill>
                <a:srgbClr val="8D69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0" name="iṣlíḑé">
                <a:extLst>
                  <a:ext uri="{FF2B5EF4-FFF2-40B4-BE49-F238E27FC236}">
                    <a16:creationId xmlns:a16="http://schemas.microsoft.com/office/drawing/2014/main" id="{612D8409-1C66-4877-9451-8AE6411741D4}"/>
                  </a:ext>
                </a:extLst>
              </p:cNvPr>
              <p:cNvSpPr/>
              <p:nvPr/>
            </p:nvSpPr>
            <p:spPr bwMode="auto">
              <a:xfrm>
                <a:off x="4800" y="3504"/>
                <a:ext cx="31" cy="29"/>
              </a:xfrm>
              <a:custGeom>
                <a:avLst/>
                <a:gdLst>
                  <a:gd name="T0" fmla="*/ 15 w 15"/>
                  <a:gd name="T1" fmla="*/ 0 h 14"/>
                  <a:gd name="T2" fmla="*/ 0 w 15"/>
                  <a:gd name="T3" fmla="*/ 0 h 14"/>
                  <a:gd name="T4" fmla="*/ 0 w 15"/>
                  <a:gd name="T5" fmla="*/ 6 h 14"/>
                  <a:gd name="T6" fmla="*/ 0 w 15"/>
                  <a:gd name="T7" fmla="*/ 13 h 14"/>
                  <a:gd name="T8" fmla="*/ 0 w 15"/>
                  <a:gd name="T9" fmla="*/ 14 h 14"/>
                  <a:gd name="T10" fmla="*/ 15 w 15"/>
                  <a:gd name="T11" fmla="*/ 14 h 14"/>
                  <a:gd name="T12" fmla="*/ 15 w 15"/>
                  <a:gd name="T13" fmla="*/ 13 h 14"/>
                  <a:gd name="T14" fmla="*/ 15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0"/>
                    </a:moveTo>
                    <a:cubicBezTo>
                      <a:pt x="0" y="0"/>
                      <a:pt x="0" y="0"/>
                      <a:pt x="0" y="0"/>
                    </a:cubicBezTo>
                    <a:cubicBezTo>
                      <a:pt x="0" y="6"/>
                      <a:pt x="0" y="6"/>
                      <a:pt x="0" y="6"/>
                    </a:cubicBezTo>
                    <a:cubicBezTo>
                      <a:pt x="0" y="13"/>
                      <a:pt x="0" y="13"/>
                      <a:pt x="0" y="13"/>
                    </a:cubicBezTo>
                    <a:cubicBezTo>
                      <a:pt x="0" y="13"/>
                      <a:pt x="0" y="13"/>
                      <a:pt x="0" y="14"/>
                    </a:cubicBezTo>
                    <a:cubicBezTo>
                      <a:pt x="15" y="14"/>
                      <a:pt x="15" y="14"/>
                      <a:pt x="15" y="14"/>
                    </a:cubicBezTo>
                    <a:cubicBezTo>
                      <a:pt x="15" y="13"/>
                      <a:pt x="15" y="13"/>
                      <a:pt x="15" y="13"/>
                    </a:cubicBezTo>
                    <a:cubicBezTo>
                      <a:pt x="15" y="0"/>
                      <a:pt x="15" y="0"/>
                      <a:pt x="15" y="0"/>
                    </a:cubicBezTo>
                  </a:path>
                </a:pathLst>
              </a:custGeom>
              <a:solidFill>
                <a:srgbClr val="744E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1" name="íşľíḑé">
                <a:extLst>
                  <a:ext uri="{FF2B5EF4-FFF2-40B4-BE49-F238E27FC236}">
                    <a16:creationId xmlns:a16="http://schemas.microsoft.com/office/drawing/2014/main" id="{DC86F842-1B8C-4646-9A57-35D49E0C9F37}"/>
                  </a:ext>
                </a:extLst>
              </p:cNvPr>
              <p:cNvSpPr/>
              <p:nvPr/>
            </p:nvSpPr>
            <p:spPr bwMode="auto">
              <a:xfrm>
                <a:off x="4800" y="3430"/>
                <a:ext cx="31" cy="74"/>
              </a:xfrm>
              <a:custGeom>
                <a:avLst/>
                <a:gdLst>
                  <a:gd name="T0" fmla="*/ 31 w 31"/>
                  <a:gd name="T1" fmla="*/ 0 h 74"/>
                  <a:gd name="T2" fmla="*/ 0 w 31"/>
                  <a:gd name="T3" fmla="*/ 0 h 74"/>
                  <a:gd name="T4" fmla="*/ 0 w 31"/>
                  <a:gd name="T5" fmla="*/ 47 h 74"/>
                  <a:gd name="T6" fmla="*/ 0 w 31"/>
                  <a:gd name="T7" fmla="*/ 74 h 74"/>
                  <a:gd name="T8" fmla="*/ 31 w 31"/>
                  <a:gd name="T9" fmla="*/ 74 h 74"/>
                  <a:gd name="T10" fmla="*/ 31 w 31"/>
                  <a:gd name="T11" fmla="*/ 0 h 74"/>
                </a:gdLst>
                <a:ahLst/>
                <a:cxnLst>
                  <a:cxn ang="0">
                    <a:pos x="T0" y="T1"/>
                  </a:cxn>
                  <a:cxn ang="0">
                    <a:pos x="T2" y="T3"/>
                  </a:cxn>
                  <a:cxn ang="0">
                    <a:pos x="T4" y="T5"/>
                  </a:cxn>
                  <a:cxn ang="0">
                    <a:pos x="T6" y="T7"/>
                  </a:cxn>
                  <a:cxn ang="0">
                    <a:pos x="T8" y="T9"/>
                  </a:cxn>
                  <a:cxn ang="0">
                    <a:pos x="T10" y="T11"/>
                  </a:cxn>
                </a:cxnLst>
                <a:rect l="0" t="0" r="r" b="b"/>
                <a:pathLst>
                  <a:path w="31" h="74">
                    <a:moveTo>
                      <a:pt x="31" y="0"/>
                    </a:moveTo>
                    <a:lnTo>
                      <a:pt x="0" y="0"/>
                    </a:lnTo>
                    <a:lnTo>
                      <a:pt x="0" y="47"/>
                    </a:lnTo>
                    <a:lnTo>
                      <a:pt x="0" y="74"/>
                    </a:lnTo>
                    <a:lnTo>
                      <a:pt x="31" y="74"/>
                    </a:lnTo>
                    <a:lnTo>
                      <a:pt x="31"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2" name="iŝļiḓê">
                <a:extLst>
                  <a:ext uri="{FF2B5EF4-FFF2-40B4-BE49-F238E27FC236}">
                    <a16:creationId xmlns:a16="http://schemas.microsoft.com/office/drawing/2014/main" id="{BE3AEB69-23EA-4DAA-B9C3-116739DCF45F}"/>
                  </a:ext>
                </a:extLst>
              </p:cNvPr>
              <p:cNvSpPr/>
              <p:nvPr/>
            </p:nvSpPr>
            <p:spPr bwMode="auto">
              <a:xfrm>
                <a:off x="4800" y="3430"/>
                <a:ext cx="31" cy="74"/>
              </a:xfrm>
              <a:custGeom>
                <a:avLst/>
                <a:gdLst>
                  <a:gd name="T0" fmla="*/ 31 w 31"/>
                  <a:gd name="T1" fmla="*/ 0 h 74"/>
                  <a:gd name="T2" fmla="*/ 0 w 31"/>
                  <a:gd name="T3" fmla="*/ 0 h 74"/>
                  <a:gd name="T4" fmla="*/ 0 w 31"/>
                  <a:gd name="T5" fmla="*/ 47 h 74"/>
                  <a:gd name="T6" fmla="*/ 0 w 31"/>
                  <a:gd name="T7" fmla="*/ 74 h 74"/>
                  <a:gd name="T8" fmla="*/ 31 w 31"/>
                  <a:gd name="T9" fmla="*/ 74 h 74"/>
                  <a:gd name="T10" fmla="*/ 31 w 31"/>
                  <a:gd name="T11" fmla="*/ 0 h 74"/>
                </a:gdLst>
                <a:ahLst/>
                <a:cxnLst>
                  <a:cxn ang="0">
                    <a:pos x="T0" y="T1"/>
                  </a:cxn>
                  <a:cxn ang="0">
                    <a:pos x="T2" y="T3"/>
                  </a:cxn>
                  <a:cxn ang="0">
                    <a:pos x="T4" y="T5"/>
                  </a:cxn>
                  <a:cxn ang="0">
                    <a:pos x="T6" y="T7"/>
                  </a:cxn>
                  <a:cxn ang="0">
                    <a:pos x="T8" y="T9"/>
                  </a:cxn>
                  <a:cxn ang="0">
                    <a:pos x="T10" y="T11"/>
                  </a:cxn>
                </a:cxnLst>
                <a:rect l="0" t="0" r="r" b="b"/>
                <a:pathLst>
                  <a:path w="31" h="74">
                    <a:moveTo>
                      <a:pt x="31" y="0"/>
                    </a:moveTo>
                    <a:lnTo>
                      <a:pt x="0" y="0"/>
                    </a:lnTo>
                    <a:lnTo>
                      <a:pt x="0" y="47"/>
                    </a:lnTo>
                    <a:lnTo>
                      <a:pt x="0" y="74"/>
                    </a:lnTo>
                    <a:lnTo>
                      <a:pt x="31" y="74"/>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3" name="iṣļiḓê">
                <a:extLst>
                  <a:ext uri="{FF2B5EF4-FFF2-40B4-BE49-F238E27FC236}">
                    <a16:creationId xmlns:a16="http://schemas.microsoft.com/office/drawing/2014/main" id="{D8ABF583-7DEF-4858-A388-7C18B87B0B4D}"/>
                  </a:ext>
                </a:extLst>
              </p:cNvPr>
              <p:cNvSpPr/>
              <p:nvPr/>
            </p:nvSpPr>
            <p:spPr bwMode="auto">
              <a:xfrm>
                <a:off x="4800" y="3415"/>
                <a:ext cx="31" cy="15"/>
              </a:xfrm>
              <a:prstGeom prst="rect">
                <a:avLst/>
              </a:prstGeom>
              <a:solidFill>
                <a:srgbClr val="98B4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84" name="íŝlíḍè">
                <a:extLst>
                  <a:ext uri="{FF2B5EF4-FFF2-40B4-BE49-F238E27FC236}">
                    <a16:creationId xmlns:a16="http://schemas.microsoft.com/office/drawing/2014/main" id="{664B42F9-CC7B-4F2B-AED0-359F572C8DD7}"/>
                  </a:ext>
                </a:extLst>
              </p:cNvPr>
              <p:cNvSpPr/>
              <p:nvPr/>
            </p:nvSpPr>
            <p:spPr bwMode="auto">
              <a:xfrm>
                <a:off x="4800" y="3415"/>
                <a:ext cx="31"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385" name="îṩ1ïḍe">
                <a:extLst>
                  <a:ext uri="{FF2B5EF4-FFF2-40B4-BE49-F238E27FC236}">
                    <a16:creationId xmlns:a16="http://schemas.microsoft.com/office/drawing/2014/main" id="{6D1AAC3E-95FC-4D17-A97A-2D6BD6643F33}"/>
                  </a:ext>
                </a:extLst>
              </p:cNvPr>
              <p:cNvSpPr/>
              <p:nvPr/>
            </p:nvSpPr>
            <p:spPr bwMode="auto">
              <a:xfrm>
                <a:off x="4104" y="2956"/>
                <a:ext cx="235" cy="305"/>
              </a:xfrm>
              <a:custGeom>
                <a:avLst/>
                <a:gdLst>
                  <a:gd name="T0" fmla="*/ 231 w 235"/>
                  <a:gd name="T1" fmla="*/ 280 h 305"/>
                  <a:gd name="T2" fmla="*/ 191 w 235"/>
                  <a:gd name="T3" fmla="*/ 280 h 305"/>
                  <a:gd name="T4" fmla="*/ 195 w 235"/>
                  <a:gd name="T5" fmla="*/ 305 h 305"/>
                  <a:gd name="T6" fmla="*/ 235 w 235"/>
                  <a:gd name="T7" fmla="*/ 305 h 305"/>
                  <a:gd name="T8" fmla="*/ 231 w 235"/>
                  <a:gd name="T9" fmla="*/ 280 h 305"/>
                  <a:gd name="T10" fmla="*/ 150 w 235"/>
                  <a:gd name="T11" fmla="*/ 241 h 305"/>
                  <a:gd name="T12" fmla="*/ 145 w 235"/>
                  <a:gd name="T13" fmla="*/ 241 h 305"/>
                  <a:gd name="T14" fmla="*/ 145 w 235"/>
                  <a:gd name="T15" fmla="*/ 243 h 305"/>
                  <a:gd name="T16" fmla="*/ 150 w 235"/>
                  <a:gd name="T17" fmla="*/ 241 h 305"/>
                  <a:gd name="T18" fmla="*/ 224 w 235"/>
                  <a:gd name="T19" fmla="*/ 241 h 305"/>
                  <a:gd name="T20" fmla="*/ 187 w 235"/>
                  <a:gd name="T21" fmla="*/ 241 h 305"/>
                  <a:gd name="T22" fmla="*/ 187 w 235"/>
                  <a:gd name="T23" fmla="*/ 241 h 305"/>
                  <a:gd name="T24" fmla="*/ 189 w 235"/>
                  <a:gd name="T25" fmla="*/ 268 h 305"/>
                  <a:gd name="T26" fmla="*/ 229 w 235"/>
                  <a:gd name="T27" fmla="*/ 268 h 305"/>
                  <a:gd name="T28" fmla="*/ 224 w 235"/>
                  <a:gd name="T29" fmla="*/ 241 h 305"/>
                  <a:gd name="T30" fmla="*/ 170 w 235"/>
                  <a:gd name="T31" fmla="*/ 204 h 305"/>
                  <a:gd name="T32" fmla="*/ 133 w 235"/>
                  <a:gd name="T33" fmla="*/ 204 h 305"/>
                  <a:gd name="T34" fmla="*/ 141 w 235"/>
                  <a:gd name="T35" fmla="*/ 226 h 305"/>
                  <a:gd name="T36" fmla="*/ 141 w 235"/>
                  <a:gd name="T37" fmla="*/ 229 h 305"/>
                  <a:gd name="T38" fmla="*/ 181 w 235"/>
                  <a:gd name="T39" fmla="*/ 229 h 305"/>
                  <a:gd name="T40" fmla="*/ 179 w 235"/>
                  <a:gd name="T41" fmla="*/ 226 h 305"/>
                  <a:gd name="T42" fmla="*/ 170 w 235"/>
                  <a:gd name="T43" fmla="*/ 204 h 305"/>
                  <a:gd name="T44" fmla="*/ 158 w 235"/>
                  <a:gd name="T45" fmla="*/ 164 h 305"/>
                  <a:gd name="T46" fmla="*/ 118 w 235"/>
                  <a:gd name="T47" fmla="*/ 164 h 305"/>
                  <a:gd name="T48" fmla="*/ 127 w 235"/>
                  <a:gd name="T49" fmla="*/ 191 h 305"/>
                  <a:gd name="T50" fmla="*/ 166 w 235"/>
                  <a:gd name="T51" fmla="*/ 191 h 305"/>
                  <a:gd name="T52" fmla="*/ 158 w 235"/>
                  <a:gd name="T53" fmla="*/ 164 h 305"/>
                  <a:gd name="T54" fmla="*/ 110 w 235"/>
                  <a:gd name="T55" fmla="*/ 127 h 305"/>
                  <a:gd name="T56" fmla="*/ 73 w 235"/>
                  <a:gd name="T57" fmla="*/ 127 h 305"/>
                  <a:gd name="T58" fmla="*/ 79 w 235"/>
                  <a:gd name="T59" fmla="*/ 135 h 305"/>
                  <a:gd name="T60" fmla="*/ 106 w 235"/>
                  <a:gd name="T61" fmla="*/ 127 h 305"/>
                  <a:gd name="T62" fmla="*/ 114 w 235"/>
                  <a:gd name="T63" fmla="*/ 152 h 305"/>
                  <a:gd name="T64" fmla="*/ 154 w 235"/>
                  <a:gd name="T65" fmla="*/ 152 h 305"/>
                  <a:gd name="T66" fmla="*/ 143 w 235"/>
                  <a:gd name="T67" fmla="*/ 127 h 305"/>
                  <a:gd name="T68" fmla="*/ 116 w 235"/>
                  <a:gd name="T69" fmla="*/ 135 h 305"/>
                  <a:gd name="T70" fmla="*/ 110 w 235"/>
                  <a:gd name="T71" fmla="*/ 127 h 305"/>
                  <a:gd name="T72" fmla="*/ 85 w 235"/>
                  <a:gd name="T73" fmla="*/ 87 h 305"/>
                  <a:gd name="T74" fmla="*/ 46 w 235"/>
                  <a:gd name="T75" fmla="*/ 87 h 305"/>
                  <a:gd name="T76" fmla="*/ 64 w 235"/>
                  <a:gd name="T77" fmla="*/ 112 h 305"/>
                  <a:gd name="T78" fmla="*/ 102 w 235"/>
                  <a:gd name="T79" fmla="*/ 112 h 305"/>
                  <a:gd name="T80" fmla="*/ 85 w 235"/>
                  <a:gd name="T81" fmla="*/ 87 h 305"/>
                  <a:gd name="T82" fmla="*/ 58 w 235"/>
                  <a:gd name="T83" fmla="*/ 48 h 305"/>
                  <a:gd name="T84" fmla="*/ 21 w 235"/>
                  <a:gd name="T85" fmla="*/ 48 h 305"/>
                  <a:gd name="T86" fmla="*/ 37 w 235"/>
                  <a:gd name="T87" fmla="*/ 75 h 305"/>
                  <a:gd name="T88" fmla="*/ 75 w 235"/>
                  <a:gd name="T89" fmla="*/ 75 h 305"/>
                  <a:gd name="T90" fmla="*/ 58 w 235"/>
                  <a:gd name="T91" fmla="*/ 48 h 305"/>
                  <a:gd name="T92" fmla="*/ 27 w 235"/>
                  <a:gd name="T93" fmla="*/ 0 h 305"/>
                  <a:gd name="T94" fmla="*/ 0 w 235"/>
                  <a:gd name="T95" fmla="*/ 19 h 305"/>
                  <a:gd name="T96" fmla="*/ 10 w 235"/>
                  <a:gd name="T97" fmla="*/ 35 h 305"/>
                  <a:gd name="T98" fmla="*/ 50 w 235"/>
                  <a:gd name="T99" fmla="*/ 35 h 305"/>
                  <a:gd name="T100" fmla="*/ 27 w 235"/>
                  <a:gd name="T10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5" h="305">
                    <a:moveTo>
                      <a:pt x="231" y="280"/>
                    </a:moveTo>
                    <a:lnTo>
                      <a:pt x="191" y="280"/>
                    </a:lnTo>
                    <a:lnTo>
                      <a:pt x="195" y="305"/>
                    </a:lnTo>
                    <a:lnTo>
                      <a:pt x="235" y="305"/>
                    </a:lnTo>
                    <a:lnTo>
                      <a:pt x="231" y="280"/>
                    </a:lnTo>
                    <a:close/>
                    <a:moveTo>
                      <a:pt x="150" y="241"/>
                    </a:moveTo>
                    <a:lnTo>
                      <a:pt x="145" y="241"/>
                    </a:lnTo>
                    <a:lnTo>
                      <a:pt x="145" y="243"/>
                    </a:lnTo>
                    <a:lnTo>
                      <a:pt x="150" y="241"/>
                    </a:lnTo>
                    <a:close/>
                    <a:moveTo>
                      <a:pt x="224" y="241"/>
                    </a:moveTo>
                    <a:lnTo>
                      <a:pt x="187" y="241"/>
                    </a:lnTo>
                    <a:lnTo>
                      <a:pt x="187" y="241"/>
                    </a:lnTo>
                    <a:lnTo>
                      <a:pt x="189" y="268"/>
                    </a:lnTo>
                    <a:lnTo>
                      <a:pt x="229" y="268"/>
                    </a:lnTo>
                    <a:lnTo>
                      <a:pt x="224" y="241"/>
                    </a:lnTo>
                    <a:close/>
                    <a:moveTo>
                      <a:pt x="170" y="204"/>
                    </a:moveTo>
                    <a:lnTo>
                      <a:pt x="133" y="204"/>
                    </a:lnTo>
                    <a:lnTo>
                      <a:pt x="141" y="226"/>
                    </a:lnTo>
                    <a:lnTo>
                      <a:pt x="141" y="229"/>
                    </a:lnTo>
                    <a:lnTo>
                      <a:pt x="181" y="229"/>
                    </a:lnTo>
                    <a:lnTo>
                      <a:pt x="179" y="226"/>
                    </a:lnTo>
                    <a:lnTo>
                      <a:pt x="170" y="204"/>
                    </a:lnTo>
                    <a:close/>
                    <a:moveTo>
                      <a:pt x="158" y="164"/>
                    </a:moveTo>
                    <a:lnTo>
                      <a:pt x="118" y="164"/>
                    </a:lnTo>
                    <a:lnTo>
                      <a:pt x="127" y="191"/>
                    </a:lnTo>
                    <a:lnTo>
                      <a:pt x="166" y="191"/>
                    </a:lnTo>
                    <a:lnTo>
                      <a:pt x="158" y="164"/>
                    </a:lnTo>
                    <a:close/>
                    <a:moveTo>
                      <a:pt x="110" y="127"/>
                    </a:moveTo>
                    <a:lnTo>
                      <a:pt x="73" y="127"/>
                    </a:lnTo>
                    <a:lnTo>
                      <a:pt x="79" y="135"/>
                    </a:lnTo>
                    <a:lnTo>
                      <a:pt x="106" y="127"/>
                    </a:lnTo>
                    <a:lnTo>
                      <a:pt x="114" y="152"/>
                    </a:lnTo>
                    <a:lnTo>
                      <a:pt x="154" y="152"/>
                    </a:lnTo>
                    <a:lnTo>
                      <a:pt x="143" y="127"/>
                    </a:lnTo>
                    <a:lnTo>
                      <a:pt x="116" y="135"/>
                    </a:lnTo>
                    <a:lnTo>
                      <a:pt x="110" y="127"/>
                    </a:lnTo>
                    <a:close/>
                    <a:moveTo>
                      <a:pt x="85" y="87"/>
                    </a:moveTo>
                    <a:lnTo>
                      <a:pt x="46" y="87"/>
                    </a:lnTo>
                    <a:lnTo>
                      <a:pt x="64" y="112"/>
                    </a:lnTo>
                    <a:lnTo>
                      <a:pt x="102" y="112"/>
                    </a:lnTo>
                    <a:lnTo>
                      <a:pt x="85" y="87"/>
                    </a:lnTo>
                    <a:close/>
                    <a:moveTo>
                      <a:pt x="58" y="48"/>
                    </a:moveTo>
                    <a:lnTo>
                      <a:pt x="21" y="48"/>
                    </a:lnTo>
                    <a:lnTo>
                      <a:pt x="37" y="75"/>
                    </a:lnTo>
                    <a:lnTo>
                      <a:pt x="75" y="75"/>
                    </a:lnTo>
                    <a:lnTo>
                      <a:pt x="58" y="48"/>
                    </a:lnTo>
                    <a:close/>
                    <a:moveTo>
                      <a:pt x="27" y="0"/>
                    </a:moveTo>
                    <a:lnTo>
                      <a:pt x="0" y="19"/>
                    </a:lnTo>
                    <a:lnTo>
                      <a:pt x="10" y="35"/>
                    </a:lnTo>
                    <a:lnTo>
                      <a:pt x="50" y="35"/>
                    </a:lnTo>
                    <a:lnTo>
                      <a:pt x="27"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6" name="iṩḷiḓè">
                <a:extLst>
                  <a:ext uri="{FF2B5EF4-FFF2-40B4-BE49-F238E27FC236}">
                    <a16:creationId xmlns:a16="http://schemas.microsoft.com/office/drawing/2014/main" id="{F57FA479-D137-4C6D-9425-A27C1EE3C226}"/>
                  </a:ext>
                </a:extLst>
              </p:cNvPr>
              <p:cNvSpPr/>
              <p:nvPr/>
            </p:nvSpPr>
            <p:spPr bwMode="auto">
              <a:xfrm>
                <a:off x="4104" y="2956"/>
                <a:ext cx="235" cy="305"/>
              </a:xfrm>
              <a:custGeom>
                <a:avLst/>
                <a:gdLst>
                  <a:gd name="T0" fmla="*/ 231 w 235"/>
                  <a:gd name="T1" fmla="*/ 280 h 305"/>
                  <a:gd name="T2" fmla="*/ 191 w 235"/>
                  <a:gd name="T3" fmla="*/ 280 h 305"/>
                  <a:gd name="T4" fmla="*/ 195 w 235"/>
                  <a:gd name="T5" fmla="*/ 305 h 305"/>
                  <a:gd name="T6" fmla="*/ 235 w 235"/>
                  <a:gd name="T7" fmla="*/ 305 h 305"/>
                  <a:gd name="T8" fmla="*/ 231 w 235"/>
                  <a:gd name="T9" fmla="*/ 280 h 305"/>
                  <a:gd name="T10" fmla="*/ 150 w 235"/>
                  <a:gd name="T11" fmla="*/ 241 h 305"/>
                  <a:gd name="T12" fmla="*/ 145 w 235"/>
                  <a:gd name="T13" fmla="*/ 241 h 305"/>
                  <a:gd name="T14" fmla="*/ 145 w 235"/>
                  <a:gd name="T15" fmla="*/ 243 h 305"/>
                  <a:gd name="T16" fmla="*/ 150 w 235"/>
                  <a:gd name="T17" fmla="*/ 241 h 305"/>
                  <a:gd name="T18" fmla="*/ 224 w 235"/>
                  <a:gd name="T19" fmla="*/ 241 h 305"/>
                  <a:gd name="T20" fmla="*/ 187 w 235"/>
                  <a:gd name="T21" fmla="*/ 241 h 305"/>
                  <a:gd name="T22" fmla="*/ 187 w 235"/>
                  <a:gd name="T23" fmla="*/ 241 h 305"/>
                  <a:gd name="T24" fmla="*/ 189 w 235"/>
                  <a:gd name="T25" fmla="*/ 268 h 305"/>
                  <a:gd name="T26" fmla="*/ 229 w 235"/>
                  <a:gd name="T27" fmla="*/ 268 h 305"/>
                  <a:gd name="T28" fmla="*/ 224 w 235"/>
                  <a:gd name="T29" fmla="*/ 241 h 305"/>
                  <a:gd name="T30" fmla="*/ 170 w 235"/>
                  <a:gd name="T31" fmla="*/ 204 h 305"/>
                  <a:gd name="T32" fmla="*/ 133 w 235"/>
                  <a:gd name="T33" fmla="*/ 204 h 305"/>
                  <a:gd name="T34" fmla="*/ 141 w 235"/>
                  <a:gd name="T35" fmla="*/ 226 h 305"/>
                  <a:gd name="T36" fmla="*/ 141 w 235"/>
                  <a:gd name="T37" fmla="*/ 229 h 305"/>
                  <a:gd name="T38" fmla="*/ 181 w 235"/>
                  <a:gd name="T39" fmla="*/ 229 h 305"/>
                  <a:gd name="T40" fmla="*/ 179 w 235"/>
                  <a:gd name="T41" fmla="*/ 226 h 305"/>
                  <a:gd name="T42" fmla="*/ 170 w 235"/>
                  <a:gd name="T43" fmla="*/ 204 h 305"/>
                  <a:gd name="T44" fmla="*/ 158 w 235"/>
                  <a:gd name="T45" fmla="*/ 164 h 305"/>
                  <a:gd name="T46" fmla="*/ 118 w 235"/>
                  <a:gd name="T47" fmla="*/ 164 h 305"/>
                  <a:gd name="T48" fmla="*/ 127 w 235"/>
                  <a:gd name="T49" fmla="*/ 191 h 305"/>
                  <a:gd name="T50" fmla="*/ 166 w 235"/>
                  <a:gd name="T51" fmla="*/ 191 h 305"/>
                  <a:gd name="T52" fmla="*/ 158 w 235"/>
                  <a:gd name="T53" fmla="*/ 164 h 305"/>
                  <a:gd name="T54" fmla="*/ 110 w 235"/>
                  <a:gd name="T55" fmla="*/ 127 h 305"/>
                  <a:gd name="T56" fmla="*/ 73 w 235"/>
                  <a:gd name="T57" fmla="*/ 127 h 305"/>
                  <a:gd name="T58" fmla="*/ 79 w 235"/>
                  <a:gd name="T59" fmla="*/ 135 h 305"/>
                  <a:gd name="T60" fmla="*/ 106 w 235"/>
                  <a:gd name="T61" fmla="*/ 127 h 305"/>
                  <a:gd name="T62" fmla="*/ 114 w 235"/>
                  <a:gd name="T63" fmla="*/ 152 h 305"/>
                  <a:gd name="T64" fmla="*/ 154 w 235"/>
                  <a:gd name="T65" fmla="*/ 152 h 305"/>
                  <a:gd name="T66" fmla="*/ 143 w 235"/>
                  <a:gd name="T67" fmla="*/ 127 h 305"/>
                  <a:gd name="T68" fmla="*/ 116 w 235"/>
                  <a:gd name="T69" fmla="*/ 135 h 305"/>
                  <a:gd name="T70" fmla="*/ 110 w 235"/>
                  <a:gd name="T71" fmla="*/ 127 h 305"/>
                  <a:gd name="T72" fmla="*/ 85 w 235"/>
                  <a:gd name="T73" fmla="*/ 87 h 305"/>
                  <a:gd name="T74" fmla="*/ 46 w 235"/>
                  <a:gd name="T75" fmla="*/ 87 h 305"/>
                  <a:gd name="T76" fmla="*/ 64 w 235"/>
                  <a:gd name="T77" fmla="*/ 112 h 305"/>
                  <a:gd name="T78" fmla="*/ 102 w 235"/>
                  <a:gd name="T79" fmla="*/ 112 h 305"/>
                  <a:gd name="T80" fmla="*/ 85 w 235"/>
                  <a:gd name="T81" fmla="*/ 87 h 305"/>
                  <a:gd name="T82" fmla="*/ 58 w 235"/>
                  <a:gd name="T83" fmla="*/ 48 h 305"/>
                  <a:gd name="T84" fmla="*/ 21 w 235"/>
                  <a:gd name="T85" fmla="*/ 48 h 305"/>
                  <a:gd name="T86" fmla="*/ 37 w 235"/>
                  <a:gd name="T87" fmla="*/ 75 h 305"/>
                  <a:gd name="T88" fmla="*/ 75 w 235"/>
                  <a:gd name="T89" fmla="*/ 75 h 305"/>
                  <a:gd name="T90" fmla="*/ 58 w 235"/>
                  <a:gd name="T91" fmla="*/ 48 h 305"/>
                  <a:gd name="T92" fmla="*/ 27 w 235"/>
                  <a:gd name="T93" fmla="*/ 0 h 305"/>
                  <a:gd name="T94" fmla="*/ 0 w 235"/>
                  <a:gd name="T95" fmla="*/ 19 h 305"/>
                  <a:gd name="T96" fmla="*/ 10 w 235"/>
                  <a:gd name="T97" fmla="*/ 35 h 305"/>
                  <a:gd name="T98" fmla="*/ 50 w 235"/>
                  <a:gd name="T99" fmla="*/ 35 h 305"/>
                  <a:gd name="T100" fmla="*/ 27 w 235"/>
                  <a:gd name="T10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5" h="305">
                    <a:moveTo>
                      <a:pt x="231" y="280"/>
                    </a:moveTo>
                    <a:lnTo>
                      <a:pt x="191" y="280"/>
                    </a:lnTo>
                    <a:lnTo>
                      <a:pt x="195" y="305"/>
                    </a:lnTo>
                    <a:lnTo>
                      <a:pt x="235" y="305"/>
                    </a:lnTo>
                    <a:lnTo>
                      <a:pt x="231" y="280"/>
                    </a:lnTo>
                    <a:moveTo>
                      <a:pt x="150" y="241"/>
                    </a:moveTo>
                    <a:lnTo>
                      <a:pt x="145" y="241"/>
                    </a:lnTo>
                    <a:lnTo>
                      <a:pt x="145" y="243"/>
                    </a:lnTo>
                    <a:lnTo>
                      <a:pt x="150" y="241"/>
                    </a:lnTo>
                    <a:moveTo>
                      <a:pt x="224" y="241"/>
                    </a:moveTo>
                    <a:lnTo>
                      <a:pt x="187" y="241"/>
                    </a:lnTo>
                    <a:lnTo>
                      <a:pt x="187" y="241"/>
                    </a:lnTo>
                    <a:lnTo>
                      <a:pt x="189" y="268"/>
                    </a:lnTo>
                    <a:lnTo>
                      <a:pt x="229" y="268"/>
                    </a:lnTo>
                    <a:lnTo>
                      <a:pt x="224" y="241"/>
                    </a:lnTo>
                    <a:moveTo>
                      <a:pt x="170" y="204"/>
                    </a:moveTo>
                    <a:lnTo>
                      <a:pt x="133" y="204"/>
                    </a:lnTo>
                    <a:lnTo>
                      <a:pt x="141" y="226"/>
                    </a:lnTo>
                    <a:lnTo>
                      <a:pt x="141" y="229"/>
                    </a:lnTo>
                    <a:lnTo>
                      <a:pt x="181" y="229"/>
                    </a:lnTo>
                    <a:lnTo>
                      <a:pt x="179" y="226"/>
                    </a:lnTo>
                    <a:lnTo>
                      <a:pt x="170" y="204"/>
                    </a:lnTo>
                    <a:moveTo>
                      <a:pt x="158" y="164"/>
                    </a:moveTo>
                    <a:lnTo>
                      <a:pt x="118" y="164"/>
                    </a:lnTo>
                    <a:lnTo>
                      <a:pt x="127" y="191"/>
                    </a:lnTo>
                    <a:lnTo>
                      <a:pt x="166" y="191"/>
                    </a:lnTo>
                    <a:lnTo>
                      <a:pt x="158" y="164"/>
                    </a:lnTo>
                    <a:moveTo>
                      <a:pt x="110" y="127"/>
                    </a:moveTo>
                    <a:lnTo>
                      <a:pt x="73" y="127"/>
                    </a:lnTo>
                    <a:lnTo>
                      <a:pt x="79" y="135"/>
                    </a:lnTo>
                    <a:lnTo>
                      <a:pt x="106" y="127"/>
                    </a:lnTo>
                    <a:lnTo>
                      <a:pt x="114" y="152"/>
                    </a:lnTo>
                    <a:lnTo>
                      <a:pt x="154" y="152"/>
                    </a:lnTo>
                    <a:lnTo>
                      <a:pt x="143" y="127"/>
                    </a:lnTo>
                    <a:lnTo>
                      <a:pt x="116" y="135"/>
                    </a:lnTo>
                    <a:lnTo>
                      <a:pt x="110" y="127"/>
                    </a:lnTo>
                    <a:moveTo>
                      <a:pt x="85" y="87"/>
                    </a:moveTo>
                    <a:lnTo>
                      <a:pt x="46" y="87"/>
                    </a:lnTo>
                    <a:lnTo>
                      <a:pt x="64" y="112"/>
                    </a:lnTo>
                    <a:lnTo>
                      <a:pt x="102" y="112"/>
                    </a:lnTo>
                    <a:lnTo>
                      <a:pt x="85" y="87"/>
                    </a:lnTo>
                    <a:moveTo>
                      <a:pt x="58" y="48"/>
                    </a:moveTo>
                    <a:lnTo>
                      <a:pt x="21" y="48"/>
                    </a:lnTo>
                    <a:lnTo>
                      <a:pt x="37" y="75"/>
                    </a:lnTo>
                    <a:lnTo>
                      <a:pt x="75" y="75"/>
                    </a:lnTo>
                    <a:lnTo>
                      <a:pt x="58" y="48"/>
                    </a:lnTo>
                    <a:moveTo>
                      <a:pt x="27" y="0"/>
                    </a:moveTo>
                    <a:lnTo>
                      <a:pt x="0" y="19"/>
                    </a:lnTo>
                    <a:lnTo>
                      <a:pt x="10" y="35"/>
                    </a:lnTo>
                    <a:lnTo>
                      <a:pt x="50" y="35"/>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7" name="íś1iḓê">
                <a:extLst>
                  <a:ext uri="{FF2B5EF4-FFF2-40B4-BE49-F238E27FC236}">
                    <a16:creationId xmlns:a16="http://schemas.microsoft.com/office/drawing/2014/main" id="{7A5CA110-CC89-4A5F-A1C0-2CB12AEDE85C}"/>
                  </a:ext>
                </a:extLst>
              </p:cNvPr>
              <p:cNvSpPr/>
              <p:nvPr/>
            </p:nvSpPr>
            <p:spPr bwMode="auto">
              <a:xfrm>
                <a:off x="4114" y="2991"/>
                <a:ext cx="48" cy="13"/>
              </a:xfrm>
              <a:custGeom>
                <a:avLst/>
                <a:gdLst>
                  <a:gd name="T0" fmla="*/ 40 w 48"/>
                  <a:gd name="T1" fmla="*/ 0 h 13"/>
                  <a:gd name="T2" fmla="*/ 0 w 48"/>
                  <a:gd name="T3" fmla="*/ 0 h 13"/>
                  <a:gd name="T4" fmla="*/ 11 w 48"/>
                  <a:gd name="T5" fmla="*/ 13 h 13"/>
                  <a:gd name="T6" fmla="*/ 48 w 48"/>
                  <a:gd name="T7" fmla="*/ 13 h 13"/>
                  <a:gd name="T8" fmla="*/ 40 w 48"/>
                  <a:gd name="T9" fmla="*/ 0 h 13"/>
                </a:gdLst>
                <a:ahLst/>
                <a:cxnLst>
                  <a:cxn ang="0">
                    <a:pos x="T0" y="T1"/>
                  </a:cxn>
                  <a:cxn ang="0">
                    <a:pos x="T2" y="T3"/>
                  </a:cxn>
                  <a:cxn ang="0">
                    <a:pos x="T4" y="T5"/>
                  </a:cxn>
                  <a:cxn ang="0">
                    <a:pos x="T6" y="T7"/>
                  </a:cxn>
                  <a:cxn ang="0">
                    <a:pos x="T8" y="T9"/>
                  </a:cxn>
                </a:cxnLst>
                <a:rect l="0" t="0" r="r" b="b"/>
                <a:pathLst>
                  <a:path w="48" h="13">
                    <a:moveTo>
                      <a:pt x="40" y="0"/>
                    </a:moveTo>
                    <a:lnTo>
                      <a:pt x="0" y="0"/>
                    </a:lnTo>
                    <a:lnTo>
                      <a:pt x="11" y="13"/>
                    </a:lnTo>
                    <a:lnTo>
                      <a:pt x="48" y="13"/>
                    </a:lnTo>
                    <a:lnTo>
                      <a:pt x="40"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8" name="íṡlïḋé">
                <a:extLst>
                  <a:ext uri="{FF2B5EF4-FFF2-40B4-BE49-F238E27FC236}">
                    <a16:creationId xmlns:a16="http://schemas.microsoft.com/office/drawing/2014/main" id="{DEA00AF5-B414-4614-AF10-1EF06429ABF0}"/>
                  </a:ext>
                </a:extLst>
              </p:cNvPr>
              <p:cNvSpPr/>
              <p:nvPr/>
            </p:nvSpPr>
            <p:spPr bwMode="auto">
              <a:xfrm>
                <a:off x="4114" y="2991"/>
                <a:ext cx="48" cy="13"/>
              </a:xfrm>
              <a:custGeom>
                <a:avLst/>
                <a:gdLst>
                  <a:gd name="T0" fmla="*/ 40 w 48"/>
                  <a:gd name="T1" fmla="*/ 0 h 13"/>
                  <a:gd name="T2" fmla="*/ 0 w 48"/>
                  <a:gd name="T3" fmla="*/ 0 h 13"/>
                  <a:gd name="T4" fmla="*/ 11 w 48"/>
                  <a:gd name="T5" fmla="*/ 13 h 13"/>
                  <a:gd name="T6" fmla="*/ 48 w 48"/>
                  <a:gd name="T7" fmla="*/ 13 h 13"/>
                  <a:gd name="T8" fmla="*/ 40 w 48"/>
                  <a:gd name="T9" fmla="*/ 0 h 13"/>
                </a:gdLst>
                <a:ahLst/>
                <a:cxnLst>
                  <a:cxn ang="0">
                    <a:pos x="T0" y="T1"/>
                  </a:cxn>
                  <a:cxn ang="0">
                    <a:pos x="T2" y="T3"/>
                  </a:cxn>
                  <a:cxn ang="0">
                    <a:pos x="T4" y="T5"/>
                  </a:cxn>
                  <a:cxn ang="0">
                    <a:pos x="T6" y="T7"/>
                  </a:cxn>
                  <a:cxn ang="0">
                    <a:pos x="T8" y="T9"/>
                  </a:cxn>
                </a:cxnLst>
                <a:rect l="0" t="0" r="r" b="b"/>
                <a:pathLst>
                  <a:path w="48" h="13">
                    <a:moveTo>
                      <a:pt x="40" y="0"/>
                    </a:moveTo>
                    <a:lnTo>
                      <a:pt x="0" y="0"/>
                    </a:lnTo>
                    <a:lnTo>
                      <a:pt x="11" y="13"/>
                    </a:lnTo>
                    <a:lnTo>
                      <a:pt x="48" y="13"/>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9" name="işḷíḋê">
                <a:extLst>
                  <a:ext uri="{FF2B5EF4-FFF2-40B4-BE49-F238E27FC236}">
                    <a16:creationId xmlns:a16="http://schemas.microsoft.com/office/drawing/2014/main" id="{898D3C59-6A18-4E07-842F-518BF7E919A6}"/>
                  </a:ext>
                </a:extLst>
              </p:cNvPr>
              <p:cNvSpPr/>
              <p:nvPr/>
            </p:nvSpPr>
            <p:spPr bwMode="auto">
              <a:xfrm>
                <a:off x="4141" y="3031"/>
                <a:ext cx="48" cy="12"/>
              </a:xfrm>
              <a:custGeom>
                <a:avLst/>
                <a:gdLst>
                  <a:gd name="T0" fmla="*/ 38 w 48"/>
                  <a:gd name="T1" fmla="*/ 0 h 12"/>
                  <a:gd name="T2" fmla="*/ 0 w 48"/>
                  <a:gd name="T3" fmla="*/ 0 h 12"/>
                  <a:gd name="T4" fmla="*/ 9 w 48"/>
                  <a:gd name="T5" fmla="*/ 12 h 12"/>
                  <a:gd name="T6" fmla="*/ 48 w 48"/>
                  <a:gd name="T7" fmla="*/ 12 h 12"/>
                  <a:gd name="T8" fmla="*/ 38 w 48"/>
                  <a:gd name="T9" fmla="*/ 0 h 12"/>
                </a:gdLst>
                <a:ahLst/>
                <a:cxnLst>
                  <a:cxn ang="0">
                    <a:pos x="T0" y="T1"/>
                  </a:cxn>
                  <a:cxn ang="0">
                    <a:pos x="T2" y="T3"/>
                  </a:cxn>
                  <a:cxn ang="0">
                    <a:pos x="T4" y="T5"/>
                  </a:cxn>
                  <a:cxn ang="0">
                    <a:pos x="T6" y="T7"/>
                  </a:cxn>
                  <a:cxn ang="0">
                    <a:pos x="T8" y="T9"/>
                  </a:cxn>
                </a:cxnLst>
                <a:rect l="0" t="0" r="r" b="b"/>
                <a:pathLst>
                  <a:path w="48" h="12">
                    <a:moveTo>
                      <a:pt x="38" y="0"/>
                    </a:moveTo>
                    <a:lnTo>
                      <a:pt x="0" y="0"/>
                    </a:lnTo>
                    <a:lnTo>
                      <a:pt x="9" y="12"/>
                    </a:lnTo>
                    <a:lnTo>
                      <a:pt x="48" y="12"/>
                    </a:lnTo>
                    <a:lnTo>
                      <a:pt x="38"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0" name="išļïḑe">
                <a:extLst>
                  <a:ext uri="{FF2B5EF4-FFF2-40B4-BE49-F238E27FC236}">
                    <a16:creationId xmlns:a16="http://schemas.microsoft.com/office/drawing/2014/main" id="{2F05E7EF-B3E7-4953-8DF5-7905419693FC}"/>
                  </a:ext>
                </a:extLst>
              </p:cNvPr>
              <p:cNvSpPr/>
              <p:nvPr/>
            </p:nvSpPr>
            <p:spPr bwMode="auto">
              <a:xfrm>
                <a:off x="4141" y="3031"/>
                <a:ext cx="48" cy="12"/>
              </a:xfrm>
              <a:custGeom>
                <a:avLst/>
                <a:gdLst>
                  <a:gd name="T0" fmla="*/ 38 w 48"/>
                  <a:gd name="T1" fmla="*/ 0 h 12"/>
                  <a:gd name="T2" fmla="*/ 0 w 48"/>
                  <a:gd name="T3" fmla="*/ 0 h 12"/>
                  <a:gd name="T4" fmla="*/ 9 w 48"/>
                  <a:gd name="T5" fmla="*/ 12 h 12"/>
                  <a:gd name="T6" fmla="*/ 48 w 48"/>
                  <a:gd name="T7" fmla="*/ 12 h 12"/>
                  <a:gd name="T8" fmla="*/ 38 w 48"/>
                  <a:gd name="T9" fmla="*/ 0 h 12"/>
                </a:gdLst>
                <a:ahLst/>
                <a:cxnLst>
                  <a:cxn ang="0">
                    <a:pos x="T0" y="T1"/>
                  </a:cxn>
                  <a:cxn ang="0">
                    <a:pos x="T2" y="T3"/>
                  </a:cxn>
                  <a:cxn ang="0">
                    <a:pos x="T4" y="T5"/>
                  </a:cxn>
                  <a:cxn ang="0">
                    <a:pos x="T6" y="T7"/>
                  </a:cxn>
                  <a:cxn ang="0">
                    <a:pos x="T8" y="T9"/>
                  </a:cxn>
                </a:cxnLst>
                <a:rect l="0" t="0" r="r" b="b"/>
                <a:pathLst>
                  <a:path w="48" h="12">
                    <a:moveTo>
                      <a:pt x="38" y="0"/>
                    </a:moveTo>
                    <a:lnTo>
                      <a:pt x="0" y="0"/>
                    </a:lnTo>
                    <a:lnTo>
                      <a:pt x="9" y="12"/>
                    </a:lnTo>
                    <a:lnTo>
                      <a:pt x="48" y="12"/>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1" name="îślîḓe">
                <a:extLst>
                  <a:ext uri="{FF2B5EF4-FFF2-40B4-BE49-F238E27FC236}">
                    <a16:creationId xmlns:a16="http://schemas.microsoft.com/office/drawing/2014/main" id="{5ED88B27-BF86-4AF0-9612-89B59AF41CC1}"/>
                  </a:ext>
                </a:extLst>
              </p:cNvPr>
              <p:cNvSpPr/>
              <p:nvPr/>
            </p:nvSpPr>
            <p:spPr bwMode="auto">
              <a:xfrm>
                <a:off x="4168" y="3068"/>
                <a:ext cx="46" cy="15"/>
              </a:xfrm>
              <a:custGeom>
                <a:avLst/>
                <a:gdLst>
                  <a:gd name="T0" fmla="*/ 38 w 46"/>
                  <a:gd name="T1" fmla="*/ 0 h 15"/>
                  <a:gd name="T2" fmla="*/ 0 w 46"/>
                  <a:gd name="T3" fmla="*/ 0 h 15"/>
                  <a:gd name="T4" fmla="*/ 9 w 46"/>
                  <a:gd name="T5" fmla="*/ 15 h 15"/>
                  <a:gd name="T6" fmla="*/ 46 w 46"/>
                  <a:gd name="T7" fmla="*/ 15 h 15"/>
                  <a:gd name="T8" fmla="*/ 38 w 46"/>
                  <a:gd name="T9" fmla="*/ 0 h 15"/>
                </a:gdLst>
                <a:ahLst/>
                <a:cxnLst>
                  <a:cxn ang="0">
                    <a:pos x="T0" y="T1"/>
                  </a:cxn>
                  <a:cxn ang="0">
                    <a:pos x="T2" y="T3"/>
                  </a:cxn>
                  <a:cxn ang="0">
                    <a:pos x="T4" y="T5"/>
                  </a:cxn>
                  <a:cxn ang="0">
                    <a:pos x="T6" y="T7"/>
                  </a:cxn>
                  <a:cxn ang="0">
                    <a:pos x="T8" y="T9"/>
                  </a:cxn>
                </a:cxnLst>
                <a:rect l="0" t="0" r="r" b="b"/>
                <a:pathLst>
                  <a:path w="46" h="15">
                    <a:moveTo>
                      <a:pt x="38" y="0"/>
                    </a:moveTo>
                    <a:lnTo>
                      <a:pt x="0" y="0"/>
                    </a:lnTo>
                    <a:lnTo>
                      <a:pt x="9" y="15"/>
                    </a:lnTo>
                    <a:lnTo>
                      <a:pt x="46" y="15"/>
                    </a:lnTo>
                    <a:lnTo>
                      <a:pt x="38"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2" name="išḻíḑé">
                <a:extLst>
                  <a:ext uri="{FF2B5EF4-FFF2-40B4-BE49-F238E27FC236}">
                    <a16:creationId xmlns:a16="http://schemas.microsoft.com/office/drawing/2014/main" id="{BF7886FB-769B-4098-B33D-F46E3775EEE4}"/>
                  </a:ext>
                </a:extLst>
              </p:cNvPr>
              <p:cNvSpPr/>
              <p:nvPr/>
            </p:nvSpPr>
            <p:spPr bwMode="auto">
              <a:xfrm>
                <a:off x="4168" y="3068"/>
                <a:ext cx="46" cy="15"/>
              </a:xfrm>
              <a:custGeom>
                <a:avLst/>
                <a:gdLst>
                  <a:gd name="T0" fmla="*/ 38 w 46"/>
                  <a:gd name="T1" fmla="*/ 0 h 15"/>
                  <a:gd name="T2" fmla="*/ 0 w 46"/>
                  <a:gd name="T3" fmla="*/ 0 h 15"/>
                  <a:gd name="T4" fmla="*/ 9 w 46"/>
                  <a:gd name="T5" fmla="*/ 15 h 15"/>
                  <a:gd name="T6" fmla="*/ 46 w 46"/>
                  <a:gd name="T7" fmla="*/ 15 h 15"/>
                  <a:gd name="T8" fmla="*/ 38 w 46"/>
                  <a:gd name="T9" fmla="*/ 0 h 15"/>
                </a:gdLst>
                <a:ahLst/>
                <a:cxnLst>
                  <a:cxn ang="0">
                    <a:pos x="T0" y="T1"/>
                  </a:cxn>
                  <a:cxn ang="0">
                    <a:pos x="T2" y="T3"/>
                  </a:cxn>
                  <a:cxn ang="0">
                    <a:pos x="T4" y="T5"/>
                  </a:cxn>
                  <a:cxn ang="0">
                    <a:pos x="T6" y="T7"/>
                  </a:cxn>
                  <a:cxn ang="0">
                    <a:pos x="T8" y="T9"/>
                  </a:cxn>
                </a:cxnLst>
                <a:rect l="0" t="0" r="r" b="b"/>
                <a:pathLst>
                  <a:path w="46" h="15">
                    <a:moveTo>
                      <a:pt x="38" y="0"/>
                    </a:moveTo>
                    <a:lnTo>
                      <a:pt x="0" y="0"/>
                    </a:lnTo>
                    <a:lnTo>
                      <a:pt x="9" y="15"/>
                    </a:lnTo>
                    <a:lnTo>
                      <a:pt x="46" y="1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3" name="î$ḻíde">
                <a:extLst>
                  <a:ext uri="{FF2B5EF4-FFF2-40B4-BE49-F238E27FC236}">
                    <a16:creationId xmlns:a16="http://schemas.microsoft.com/office/drawing/2014/main" id="{5CD3BFA9-E6EB-444A-8EEF-B8DADC65E25E}"/>
                  </a:ext>
                </a:extLst>
              </p:cNvPr>
              <p:cNvSpPr/>
              <p:nvPr/>
            </p:nvSpPr>
            <p:spPr bwMode="auto">
              <a:xfrm>
                <a:off x="4218" y="3108"/>
                <a:ext cx="44" cy="12"/>
              </a:xfrm>
              <a:custGeom>
                <a:avLst/>
                <a:gdLst>
                  <a:gd name="T0" fmla="*/ 40 w 44"/>
                  <a:gd name="T1" fmla="*/ 0 h 12"/>
                  <a:gd name="T2" fmla="*/ 0 w 44"/>
                  <a:gd name="T3" fmla="*/ 0 h 12"/>
                  <a:gd name="T4" fmla="*/ 4 w 44"/>
                  <a:gd name="T5" fmla="*/ 12 h 12"/>
                  <a:gd name="T6" fmla="*/ 44 w 44"/>
                  <a:gd name="T7" fmla="*/ 12 h 12"/>
                  <a:gd name="T8" fmla="*/ 40 w 44"/>
                  <a:gd name="T9" fmla="*/ 0 h 12"/>
                </a:gdLst>
                <a:ahLst/>
                <a:cxnLst>
                  <a:cxn ang="0">
                    <a:pos x="T0" y="T1"/>
                  </a:cxn>
                  <a:cxn ang="0">
                    <a:pos x="T2" y="T3"/>
                  </a:cxn>
                  <a:cxn ang="0">
                    <a:pos x="T4" y="T5"/>
                  </a:cxn>
                  <a:cxn ang="0">
                    <a:pos x="T6" y="T7"/>
                  </a:cxn>
                  <a:cxn ang="0">
                    <a:pos x="T8" y="T9"/>
                  </a:cxn>
                </a:cxnLst>
                <a:rect l="0" t="0" r="r" b="b"/>
                <a:pathLst>
                  <a:path w="44" h="12">
                    <a:moveTo>
                      <a:pt x="40" y="0"/>
                    </a:moveTo>
                    <a:lnTo>
                      <a:pt x="0" y="0"/>
                    </a:lnTo>
                    <a:lnTo>
                      <a:pt x="4" y="12"/>
                    </a:lnTo>
                    <a:lnTo>
                      <a:pt x="44" y="12"/>
                    </a:lnTo>
                    <a:lnTo>
                      <a:pt x="40"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4" name="işlíďè">
                <a:extLst>
                  <a:ext uri="{FF2B5EF4-FFF2-40B4-BE49-F238E27FC236}">
                    <a16:creationId xmlns:a16="http://schemas.microsoft.com/office/drawing/2014/main" id="{A53D5B9D-9E8D-4BC7-A38D-DEE36D3A8E7E}"/>
                  </a:ext>
                </a:extLst>
              </p:cNvPr>
              <p:cNvSpPr/>
              <p:nvPr/>
            </p:nvSpPr>
            <p:spPr bwMode="auto">
              <a:xfrm>
                <a:off x="4218" y="3108"/>
                <a:ext cx="44" cy="12"/>
              </a:xfrm>
              <a:custGeom>
                <a:avLst/>
                <a:gdLst>
                  <a:gd name="T0" fmla="*/ 40 w 44"/>
                  <a:gd name="T1" fmla="*/ 0 h 12"/>
                  <a:gd name="T2" fmla="*/ 0 w 44"/>
                  <a:gd name="T3" fmla="*/ 0 h 12"/>
                  <a:gd name="T4" fmla="*/ 4 w 44"/>
                  <a:gd name="T5" fmla="*/ 12 h 12"/>
                  <a:gd name="T6" fmla="*/ 44 w 44"/>
                  <a:gd name="T7" fmla="*/ 12 h 12"/>
                  <a:gd name="T8" fmla="*/ 40 w 44"/>
                  <a:gd name="T9" fmla="*/ 0 h 12"/>
                </a:gdLst>
                <a:ahLst/>
                <a:cxnLst>
                  <a:cxn ang="0">
                    <a:pos x="T0" y="T1"/>
                  </a:cxn>
                  <a:cxn ang="0">
                    <a:pos x="T2" y="T3"/>
                  </a:cxn>
                  <a:cxn ang="0">
                    <a:pos x="T4" y="T5"/>
                  </a:cxn>
                  <a:cxn ang="0">
                    <a:pos x="T6" y="T7"/>
                  </a:cxn>
                  <a:cxn ang="0">
                    <a:pos x="T8" y="T9"/>
                  </a:cxn>
                </a:cxnLst>
                <a:rect l="0" t="0" r="r" b="b"/>
                <a:pathLst>
                  <a:path w="44" h="12">
                    <a:moveTo>
                      <a:pt x="40" y="0"/>
                    </a:moveTo>
                    <a:lnTo>
                      <a:pt x="0" y="0"/>
                    </a:lnTo>
                    <a:lnTo>
                      <a:pt x="4" y="12"/>
                    </a:lnTo>
                    <a:lnTo>
                      <a:pt x="44" y="1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5" name="íṧlïďê">
                <a:extLst>
                  <a:ext uri="{FF2B5EF4-FFF2-40B4-BE49-F238E27FC236}">
                    <a16:creationId xmlns:a16="http://schemas.microsoft.com/office/drawing/2014/main" id="{2AE76104-22CE-4BDD-B3E8-13D36A2585B7}"/>
                  </a:ext>
                </a:extLst>
              </p:cNvPr>
              <p:cNvSpPr/>
              <p:nvPr/>
            </p:nvSpPr>
            <p:spPr bwMode="auto">
              <a:xfrm>
                <a:off x="4231" y="3147"/>
                <a:ext cx="43" cy="13"/>
              </a:xfrm>
              <a:custGeom>
                <a:avLst/>
                <a:gdLst>
                  <a:gd name="T0" fmla="*/ 39 w 43"/>
                  <a:gd name="T1" fmla="*/ 0 h 13"/>
                  <a:gd name="T2" fmla="*/ 0 w 43"/>
                  <a:gd name="T3" fmla="*/ 0 h 13"/>
                  <a:gd name="T4" fmla="*/ 6 w 43"/>
                  <a:gd name="T5" fmla="*/ 13 h 13"/>
                  <a:gd name="T6" fmla="*/ 43 w 43"/>
                  <a:gd name="T7" fmla="*/ 13 h 13"/>
                  <a:gd name="T8" fmla="*/ 39 w 43"/>
                  <a:gd name="T9" fmla="*/ 0 h 13"/>
                </a:gdLst>
                <a:ahLst/>
                <a:cxnLst>
                  <a:cxn ang="0">
                    <a:pos x="T0" y="T1"/>
                  </a:cxn>
                  <a:cxn ang="0">
                    <a:pos x="T2" y="T3"/>
                  </a:cxn>
                  <a:cxn ang="0">
                    <a:pos x="T4" y="T5"/>
                  </a:cxn>
                  <a:cxn ang="0">
                    <a:pos x="T6" y="T7"/>
                  </a:cxn>
                  <a:cxn ang="0">
                    <a:pos x="T8" y="T9"/>
                  </a:cxn>
                </a:cxnLst>
                <a:rect l="0" t="0" r="r" b="b"/>
                <a:pathLst>
                  <a:path w="43" h="13">
                    <a:moveTo>
                      <a:pt x="39" y="0"/>
                    </a:moveTo>
                    <a:lnTo>
                      <a:pt x="0" y="0"/>
                    </a:lnTo>
                    <a:lnTo>
                      <a:pt x="6" y="13"/>
                    </a:lnTo>
                    <a:lnTo>
                      <a:pt x="43" y="13"/>
                    </a:lnTo>
                    <a:lnTo>
                      <a:pt x="39"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6" name="ïṥḷïḍé">
                <a:extLst>
                  <a:ext uri="{FF2B5EF4-FFF2-40B4-BE49-F238E27FC236}">
                    <a16:creationId xmlns:a16="http://schemas.microsoft.com/office/drawing/2014/main" id="{3C62F8AE-FBE1-48B3-BA1A-00D7D20EA7BC}"/>
                  </a:ext>
                </a:extLst>
              </p:cNvPr>
              <p:cNvSpPr/>
              <p:nvPr/>
            </p:nvSpPr>
            <p:spPr bwMode="auto">
              <a:xfrm>
                <a:off x="4231" y="3147"/>
                <a:ext cx="43" cy="13"/>
              </a:xfrm>
              <a:custGeom>
                <a:avLst/>
                <a:gdLst>
                  <a:gd name="T0" fmla="*/ 39 w 43"/>
                  <a:gd name="T1" fmla="*/ 0 h 13"/>
                  <a:gd name="T2" fmla="*/ 0 w 43"/>
                  <a:gd name="T3" fmla="*/ 0 h 13"/>
                  <a:gd name="T4" fmla="*/ 6 w 43"/>
                  <a:gd name="T5" fmla="*/ 13 h 13"/>
                  <a:gd name="T6" fmla="*/ 43 w 43"/>
                  <a:gd name="T7" fmla="*/ 13 h 13"/>
                  <a:gd name="T8" fmla="*/ 39 w 43"/>
                  <a:gd name="T9" fmla="*/ 0 h 13"/>
                </a:gdLst>
                <a:ahLst/>
                <a:cxnLst>
                  <a:cxn ang="0">
                    <a:pos x="T0" y="T1"/>
                  </a:cxn>
                  <a:cxn ang="0">
                    <a:pos x="T2" y="T3"/>
                  </a:cxn>
                  <a:cxn ang="0">
                    <a:pos x="T4" y="T5"/>
                  </a:cxn>
                  <a:cxn ang="0">
                    <a:pos x="T6" y="T7"/>
                  </a:cxn>
                  <a:cxn ang="0">
                    <a:pos x="T8" y="T9"/>
                  </a:cxn>
                </a:cxnLst>
                <a:rect l="0" t="0" r="r" b="b"/>
                <a:pathLst>
                  <a:path w="43" h="13">
                    <a:moveTo>
                      <a:pt x="39" y="0"/>
                    </a:moveTo>
                    <a:lnTo>
                      <a:pt x="0" y="0"/>
                    </a:lnTo>
                    <a:lnTo>
                      <a:pt x="6" y="13"/>
                    </a:lnTo>
                    <a:lnTo>
                      <a:pt x="43" y="13"/>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7" name="îṧļiḓè">
                <a:extLst>
                  <a:ext uri="{FF2B5EF4-FFF2-40B4-BE49-F238E27FC236}">
                    <a16:creationId xmlns:a16="http://schemas.microsoft.com/office/drawing/2014/main" id="{409E7A25-B0C4-457E-9F65-7843A70EE7E7}"/>
                  </a:ext>
                </a:extLst>
              </p:cNvPr>
              <p:cNvSpPr/>
              <p:nvPr/>
            </p:nvSpPr>
            <p:spPr bwMode="auto">
              <a:xfrm>
                <a:off x="4245" y="3185"/>
                <a:ext cx="83" cy="12"/>
              </a:xfrm>
              <a:custGeom>
                <a:avLst/>
                <a:gdLst>
                  <a:gd name="T0" fmla="*/ 83 w 83"/>
                  <a:gd name="T1" fmla="*/ 8 h 12"/>
                  <a:gd name="T2" fmla="*/ 46 w 83"/>
                  <a:gd name="T3" fmla="*/ 12 h 12"/>
                  <a:gd name="T4" fmla="*/ 83 w 83"/>
                  <a:gd name="T5" fmla="*/ 12 h 12"/>
                  <a:gd name="T6" fmla="*/ 83 w 83"/>
                  <a:gd name="T7" fmla="*/ 8 h 12"/>
                  <a:gd name="T8" fmla="*/ 40 w 83"/>
                  <a:gd name="T9" fmla="*/ 0 h 12"/>
                  <a:gd name="T10" fmla="*/ 0 w 83"/>
                  <a:gd name="T11" fmla="*/ 0 h 12"/>
                  <a:gd name="T12" fmla="*/ 2 w 83"/>
                  <a:gd name="T13" fmla="*/ 2 h 12"/>
                  <a:gd name="T14" fmla="*/ 0 w 83"/>
                  <a:gd name="T15" fmla="*/ 2 h 12"/>
                  <a:gd name="T16" fmla="*/ 4 w 83"/>
                  <a:gd name="T17" fmla="*/ 12 h 12"/>
                  <a:gd name="T18" fmla="*/ 9 w 83"/>
                  <a:gd name="T19" fmla="*/ 12 h 12"/>
                  <a:gd name="T20" fmla="*/ 42 w 83"/>
                  <a:gd name="T21" fmla="*/ 8 h 12"/>
                  <a:gd name="T22" fmla="*/ 40 w 83"/>
                  <a:gd name="T23" fmla="*/ 2 h 12"/>
                  <a:gd name="T24" fmla="*/ 40 w 83"/>
                  <a:gd name="T25" fmla="*/ 2 h 12"/>
                  <a:gd name="T26" fmla="*/ 40 w 8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
                    <a:moveTo>
                      <a:pt x="83" y="8"/>
                    </a:moveTo>
                    <a:lnTo>
                      <a:pt x="46" y="12"/>
                    </a:lnTo>
                    <a:lnTo>
                      <a:pt x="83" y="12"/>
                    </a:lnTo>
                    <a:lnTo>
                      <a:pt x="83" y="8"/>
                    </a:lnTo>
                    <a:close/>
                    <a:moveTo>
                      <a:pt x="40" y="0"/>
                    </a:moveTo>
                    <a:lnTo>
                      <a:pt x="0" y="0"/>
                    </a:lnTo>
                    <a:lnTo>
                      <a:pt x="2" y="2"/>
                    </a:lnTo>
                    <a:lnTo>
                      <a:pt x="0" y="2"/>
                    </a:lnTo>
                    <a:lnTo>
                      <a:pt x="4" y="12"/>
                    </a:lnTo>
                    <a:lnTo>
                      <a:pt x="9" y="12"/>
                    </a:lnTo>
                    <a:lnTo>
                      <a:pt x="42" y="8"/>
                    </a:lnTo>
                    <a:lnTo>
                      <a:pt x="40" y="2"/>
                    </a:lnTo>
                    <a:lnTo>
                      <a:pt x="40" y="2"/>
                    </a:lnTo>
                    <a:lnTo>
                      <a:pt x="40"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8" name="ïṧlíḓê">
                <a:extLst>
                  <a:ext uri="{FF2B5EF4-FFF2-40B4-BE49-F238E27FC236}">
                    <a16:creationId xmlns:a16="http://schemas.microsoft.com/office/drawing/2014/main" id="{562FE510-9884-482E-B485-4501BDC48D9D}"/>
                  </a:ext>
                </a:extLst>
              </p:cNvPr>
              <p:cNvSpPr/>
              <p:nvPr/>
            </p:nvSpPr>
            <p:spPr bwMode="auto">
              <a:xfrm>
                <a:off x="4245" y="3185"/>
                <a:ext cx="83" cy="12"/>
              </a:xfrm>
              <a:custGeom>
                <a:avLst/>
                <a:gdLst>
                  <a:gd name="T0" fmla="*/ 83 w 83"/>
                  <a:gd name="T1" fmla="*/ 8 h 12"/>
                  <a:gd name="T2" fmla="*/ 46 w 83"/>
                  <a:gd name="T3" fmla="*/ 12 h 12"/>
                  <a:gd name="T4" fmla="*/ 83 w 83"/>
                  <a:gd name="T5" fmla="*/ 12 h 12"/>
                  <a:gd name="T6" fmla="*/ 83 w 83"/>
                  <a:gd name="T7" fmla="*/ 8 h 12"/>
                  <a:gd name="T8" fmla="*/ 40 w 83"/>
                  <a:gd name="T9" fmla="*/ 0 h 12"/>
                  <a:gd name="T10" fmla="*/ 0 w 83"/>
                  <a:gd name="T11" fmla="*/ 0 h 12"/>
                  <a:gd name="T12" fmla="*/ 2 w 83"/>
                  <a:gd name="T13" fmla="*/ 2 h 12"/>
                  <a:gd name="T14" fmla="*/ 0 w 83"/>
                  <a:gd name="T15" fmla="*/ 2 h 12"/>
                  <a:gd name="T16" fmla="*/ 4 w 83"/>
                  <a:gd name="T17" fmla="*/ 12 h 12"/>
                  <a:gd name="T18" fmla="*/ 9 w 83"/>
                  <a:gd name="T19" fmla="*/ 12 h 12"/>
                  <a:gd name="T20" fmla="*/ 42 w 83"/>
                  <a:gd name="T21" fmla="*/ 8 h 12"/>
                  <a:gd name="T22" fmla="*/ 40 w 83"/>
                  <a:gd name="T23" fmla="*/ 2 h 12"/>
                  <a:gd name="T24" fmla="*/ 40 w 83"/>
                  <a:gd name="T25" fmla="*/ 2 h 12"/>
                  <a:gd name="T26" fmla="*/ 40 w 8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
                    <a:moveTo>
                      <a:pt x="83" y="8"/>
                    </a:moveTo>
                    <a:lnTo>
                      <a:pt x="46" y="12"/>
                    </a:lnTo>
                    <a:lnTo>
                      <a:pt x="83" y="12"/>
                    </a:lnTo>
                    <a:lnTo>
                      <a:pt x="83" y="8"/>
                    </a:lnTo>
                    <a:moveTo>
                      <a:pt x="40" y="0"/>
                    </a:moveTo>
                    <a:lnTo>
                      <a:pt x="0" y="0"/>
                    </a:lnTo>
                    <a:lnTo>
                      <a:pt x="2" y="2"/>
                    </a:lnTo>
                    <a:lnTo>
                      <a:pt x="0" y="2"/>
                    </a:lnTo>
                    <a:lnTo>
                      <a:pt x="4" y="12"/>
                    </a:lnTo>
                    <a:lnTo>
                      <a:pt x="9" y="12"/>
                    </a:lnTo>
                    <a:lnTo>
                      <a:pt x="42" y="8"/>
                    </a:lnTo>
                    <a:lnTo>
                      <a:pt x="40" y="2"/>
                    </a:lnTo>
                    <a:lnTo>
                      <a:pt x="40"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9" name="ïšḷíḓé">
                <a:extLst>
                  <a:ext uri="{FF2B5EF4-FFF2-40B4-BE49-F238E27FC236}">
                    <a16:creationId xmlns:a16="http://schemas.microsoft.com/office/drawing/2014/main" id="{51FBC511-F195-4D6A-9A6D-5D50ED4A1783}"/>
                  </a:ext>
                </a:extLst>
              </p:cNvPr>
              <p:cNvSpPr/>
              <p:nvPr/>
            </p:nvSpPr>
            <p:spPr bwMode="auto">
              <a:xfrm>
                <a:off x="4293" y="3224"/>
                <a:ext cx="42" cy="12"/>
              </a:xfrm>
              <a:custGeom>
                <a:avLst/>
                <a:gdLst>
                  <a:gd name="T0" fmla="*/ 40 w 42"/>
                  <a:gd name="T1" fmla="*/ 0 h 12"/>
                  <a:gd name="T2" fmla="*/ 0 w 42"/>
                  <a:gd name="T3" fmla="*/ 0 h 12"/>
                  <a:gd name="T4" fmla="*/ 2 w 42"/>
                  <a:gd name="T5" fmla="*/ 12 h 12"/>
                  <a:gd name="T6" fmla="*/ 42 w 42"/>
                  <a:gd name="T7" fmla="*/ 12 h 12"/>
                  <a:gd name="T8" fmla="*/ 40 w 42"/>
                  <a:gd name="T9" fmla="*/ 0 h 12"/>
                </a:gdLst>
                <a:ahLst/>
                <a:cxnLst>
                  <a:cxn ang="0">
                    <a:pos x="T0" y="T1"/>
                  </a:cxn>
                  <a:cxn ang="0">
                    <a:pos x="T2" y="T3"/>
                  </a:cxn>
                  <a:cxn ang="0">
                    <a:pos x="T4" y="T5"/>
                  </a:cxn>
                  <a:cxn ang="0">
                    <a:pos x="T6" y="T7"/>
                  </a:cxn>
                  <a:cxn ang="0">
                    <a:pos x="T8" y="T9"/>
                  </a:cxn>
                </a:cxnLst>
                <a:rect l="0" t="0" r="r" b="b"/>
                <a:pathLst>
                  <a:path w="42" h="12">
                    <a:moveTo>
                      <a:pt x="40" y="0"/>
                    </a:moveTo>
                    <a:lnTo>
                      <a:pt x="0" y="0"/>
                    </a:lnTo>
                    <a:lnTo>
                      <a:pt x="2" y="12"/>
                    </a:lnTo>
                    <a:lnTo>
                      <a:pt x="42" y="12"/>
                    </a:lnTo>
                    <a:lnTo>
                      <a:pt x="40" y="0"/>
                    </a:lnTo>
                    <a:close/>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0" name="ï$ľïḋe">
                <a:extLst>
                  <a:ext uri="{FF2B5EF4-FFF2-40B4-BE49-F238E27FC236}">
                    <a16:creationId xmlns:a16="http://schemas.microsoft.com/office/drawing/2014/main" id="{73D0DBBE-A4B4-4A2E-8E60-7422F5C058AD}"/>
                  </a:ext>
                </a:extLst>
              </p:cNvPr>
              <p:cNvSpPr/>
              <p:nvPr/>
            </p:nvSpPr>
            <p:spPr bwMode="auto">
              <a:xfrm>
                <a:off x="4293" y="3224"/>
                <a:ext cx="42" cy="12"/>
              </a:xfrm>
              <a:custGeom>
                <a:avLst/>
                <a:gdLst>
                  <a:gd name="T0" fmla="*/ 40 w 42"/>
                  <a:gd name="T1" fmla="*/ 0 h 12"/>
                  <a:gd name="T2" fmla="*/ 0 w 42"/>
                  <a:gd name="T3" fmla="*/ 0 h 12"/>
                  <a:gd name="T4" fmla="*/ 2 w 42"/>
                  <a:gd name="T5" fmla="*/ 12 h 12"/>
                  <a:gd name="T6" fmla="*/ 42 w 42"/>
                  <a:gd name="T7" fmla="*/ 12 h 12"/>
                  <a:gd name="T8" fmla="*/ 40 w 42"/>
                  <a:gd name="T9" fmla="*/ 0 h 12"/>
                </a:gdLst>
                <a:ahLst/>
                <a:cxnLst>
                  <a:cxn ang="0">
                    <a:pos x="T0" y="T1"/>
                  </a:cxn>
                  <a:cxn ang="0">
                    <a:pos x="T2" y="T3"/>
                  </a:cxn>
                  <a:cxn ang="0">
                    <a:pos x="T4" y="T5"/>
                  </a:cxn>
                  <a:cxn ang="0">
                    <a:pos x="T6" y="T7"/>
                  </a:cxn>
                  <a:cxn ang="0">
                    <a:pos x="T8" y="T9"/>
                  </a:cxn>
                </a:cxnLst>
                <a:rect l="0" t="0" r="r" b="b"/>
                <a:pathLst>
                  <a:path w="42" h="12">
                    <a:moveTo>
                      <a:pt x="40" y="0"/>
                    </a:moveTo>
                    <a:lnTo>
                      <a:pt x="0" y="0"/>
                    </a:lnTo>
                    <a:lnTo>
                      <a:pt x="2" y="12"/>
                    </a:lnTo>
                    <a:lnTo>
                      <a:pt x="42" y="1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1" name="iSḻïḑe">
                <a:extLst>
                  <a:ext uri="{FF2B5EF4-FFF2-40B4-BE49-F238E27FC236}">
                    <a16:creationId xmlns:a16="http://schemas.microsoft.com/office/drawing/2014/main" id="{1F9C78C2-86BF-4B30-9E62-D65ED2A55528}"/>
                  </a:ext>
                </a:extLst>
              </p:cNvPr>
              <p:cNvSpPr/>
              <p:nvPr/>
            </p:nvSpPr>
            <p:spPr bwMode="auto">
              <a:xfrm>
                <a:off x="4299" y="3261"/>
                <a:ext cx="40" cy="5"/>
              </a:xfrm>
              <a:custGeom>
                <a:avLst/>
                <a:gdLst>
                  <a:gd name="T0" fmla="*/ 19 w 19"/>
                  <a:gd name="T1" fmla="*/ 0 h 2"/>
                  <a:gd name="T2" fmla="*/ 0 w 19"/>
                  <a:gd name="T3" fmla="*/ 0 h 2"/>
                  <a:gd name="T4" fmla="*/ 0 w 19"/>
                  <a:gd name="T5" fmla="*/ 2 h 2"/>
                  <a:gd name="T6" fmla="*/ 2 w 19"/>
                  <a:gd name="T7" fmla="*/ 1 h 2"/>
                  <a:gd name="T8" fmla="*/ 19 w 19"/>
                  <a:gd name="T9" fmla="*/ 1 h 2"/>
                  <a:gd name="T10" fmla="*/ 19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9" y="0"/>
                    </a:moveTo>
                    <a:cubicBezTo>
                      <a:pt x="0" y="0"/>
                      <a:pt x="0" y="0"/>
                      <a:pt x="0" y="0"/>
                    </a:cubicBezTo>
                    <a:cubicBezTo>
                      <a:pt x="0" y="2"/>
                      <a:pt x="0" y="2"/>
                      <a:pt x="0" y="2"/>
                    </a:cubicBezTo>
                    <a:cubicBezTo>
                      <a:pt x="1" y="2"/>
                      <a:pt x="1" y="1"/>
                      <a:pt x="2" y="1"/>
                    </a:cubicBezTo>
                    <a:cubicBezTo>
                      <a:pt x="19" y="1"/>
                      <a:pt x="19" y="1"/>
                      <a:pt x="19" y="1"/>
                    </a:cubicBezTo>
                    <a:cubicBezTo>
                      <a:pt x="19" y="0"/>
                      <a:pt x="19" y="0"/>
                      <a:pt x="19" y="0"/>
                    </a:cubicBezTo>
                  </a:path>
                </a:pathLst>
              </a:custGeom>
              <a:solidFill>
                <a:srgbClr val="98B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2" name="ïŝḻíḓè">
                <a:extLst>
                  <a:ext uri="{FF2B5EF4-FFF2-40B4-BE49-F238E27FC236}">
                    <a16:creationId xmlns:a16="http://schemas.microsoft.com/office/drawing/2014/main" id="{607AEFE2-EA89-43B7-A33A-7EB8F39BAE21}"/>
                  </a:ext>
                </a:extLst>
              </p:cNvPr>
              <p:cNvSpPr/>
              <p:nvPr/>
            </p:nvSpPr>
            <p:spPr bwMode="auto">
              <a:xfrm>
                <a:off x="4333" y="1991"/>
                <a:ext cx="216" cy="91"/>
              </a:xfrm>
              <a:custGeom>
                <a:avLst/>
                <a:gdLst>
                  <a:gd name="T0" fmla="*/ 97 w 104"/>
                  <a:gd name="T1" fmla="*/ 32 h 44"/>
                  <a:gd name="T2" fmla="*/ 79 w 104"/>
                  <a:gd name="T3" fmla="*/ 0 h 44"/>
                  <a:gd name="T4" fmla="*/ 25 w 104"/>
                  <a:gd name="T5" fmla="*/ 0 h 44"/>
                  <a:gd name="T6" fmla="*/ 11 w 104"/>
                  <a:gd name="T7" fmla="*/ 25 h 44"/>
                  <a:gd name="T8" fmla="*/ 0 w 104"/>
                  <a:gd name="T9" fmla="*/ 44 h 44"/>
                  <a:gd name="T10" fmla="*/ 104 w 104"/>
                  <a:gd name="T11" fmla="*/ 44 h 44"/>
                  <a:gd name="T12" fmla="*/ 97 w 104"/>
                  <a:gd name="T13" fmla="*/ 32 h 44"/>
                  <a:gd name="T14" fmla="*/ 52 w 104"/>
                  <a:gd name="T15" fmla="*/ 41 h 44"/>
                  <a:gd name="T16" fmla="*/ 39 w 104"/>
                  <a:gd name="T17" fmla="*/ 28 h 44"/>
                  <a:gd name="T18" fmla="*/ 39 w 104"/>
                  <a:gd name="T19" fmla="*/ 27 h 44"/>
                  <a:gd name="T20" fmla="*/ 52 w 104"/>
                  <a:gd name="T21" fmla="*/ 15 h 44"/>
                  <a:gd name="T22" fmla="*/ 65 w 104"/>
                  <a:gd name="T23" fmla="*/ 28 h 44"/>
                  <a:gd name="T24" fmla="*/ 65 w 104"/>
                  <a:gd name="T25" fmla="*/ 29 h 44"/>
                  <a:gd name="T26" fmla="*/ 52 w 104"/>
                  <a:gd name="T2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44">
                    <a:moveTo>
                      <a:pt x="97" y="32"/>
                    </a:moveTo>
                    <a:cubicBezTo>
                      <a:pt x="79" y="0"/>
                      <a:pt x="79" y="0"/>
                      <a:pt x="79" y="0"/>
                    </a:cubicBezTo>
                    <a:cubicBezTo>
                      <a:pt x="25" y="0"/>
                      <a:pt x="25" y="0"/>
                      <a:pt x="25" y="0"/>
                    </a:cubicBezTo>
                    <a:cubicBezTo>
                      <a:pt x="11" y="25"/>
                      <a:pt x="11" y="25"/>
                      <a:pt x="11" y="25"/>
                    </a:cubicBezTo>
                    <a:cubicBezTo>
                      <a:pt x="0" y="44"/>
                      <a:pt x="0" y="44"/>
                      <a:pt x="0" y="44"/>
                    </a:cubicBezTo>
                    <a:cubicBezTo>
                      <a:pt x="104" y="44"/>
                      <a:pt x="104" y="44"/>
                      <a:pt x="104" y="44"/>
                    </a:cubicBezTo>
                    <a:cubicBezTo>
                      <a:pt x="97" y="32"/>
                      <a:pt x="97" y="32"/>
                      <a:pt x="97" y="32"/>
                    </a:cubicBezTo>
                    <a:moveTo>
                      <a:pt x="52" y="41"/>
                    </a:moveTo>
                    <a:cubicBezTo>
                      <a:pt x="45" y="41"/>
                      <a:pt x="39" y="35"/>
                      <a:pt x="39" y="28"/>
                    </a:cubicBezTo>
                    <a:cubicBezTo>
                      <a:pt x="39" y="27"/>
                      <a:pt x="39" y="27"/>
                      <a:pt x="39" y="27"/>
                    </a:cubicBezTo>
                    <a:cubicBezTo>
                      <a:pt x="40" y="21"/>
                      <a:pt x="45" y="15"/>
                      <a:pt x="52" y="15"/>
                    </a:cubicBezTo>
                    <a:cubicBezTo>
                      <a:pt x="59" y="15"/>
                      <a:pt x="65" y="21"/>
                      <a:pt x="65" y="28"/>
                    </a:cubicBezTo>
                    <a:cubicBezTo>
                      <a:pt x="65" y="29"/>
                      <a:pt x="65" y="29"/>
                      <a:pt x="65" y="29"/>
                    </a:cubicBezTo>
                    <a:cubicBezTo>
                      <a:pt x="64" y="36"/>
                      <a:pt x="59" y="41"/>
                      <a:pt x="52" y="41"/>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3" name="îslïḑe">
                <a:extLst>
                  <a:ext uri="{FF2B5EF4-FFF2-40B4-BE49-F238E27FC236}">
                    <a16:creationId xmlns:a16="http://schemas.microsoft.com/office/drawing/2014/main" id="{A0585769-AC2A-4B61-A962-8CA9572B7978}"/>
                  </a:ext>
                </a:extLst>
              </p:cNvPr>
              <p:cNvSpPr/>
              <p:nvPr/>
            </p:nvSpPr>
            <p:spPr bwMode="auto">
              <a:xfrm>
                <a:off x="4341" y="2043"/>
                <a:ext cx="199" cy="25"/>
              </a:xfrm>
              <a:custGeom>
                <a:avLst/>
                <a:gdLst>
                  <a:gd name="T0" fmla="*/ 61 w 96"/>
                  <a:gd name="T1" fmla="*/ 4 h 12"/>
                  <a:gd name="T2" fmla="*/ 61 w 96"/>
                  <a:gd name="T3" fmla="*/ 4 h 12"/>
                  <a:gd name="T4" fmla="*/ 58 w 96"/>
                  <a:gd name="T5" fmla="*/ 12 h 12"/>
                  <a:gd name="T6" fmla="*/ 96 w 96"/>
                  <a:gd name="T7" fmla="*/ 12 h 12"/>
                  <a:gd name="T8" fmla="*/ 93 w 96"/>
                  <a:gd name="T9" fmla="*/ 7 h 12"/>
                  <a:gd name="T10" fmla="*/ 61 w 96"/>
                  <a:gd name="T11" fmla="*/ 4 h 12"/>
                  <a:gd name="T12" fmla="*/ 7 w 96"/>
                  <a:gd name="T13" fmla="*/ 0 h 12"/>
                  <a:gd name="T14" fmla="*/ 7 w 96"/>
                  <a:gd name="T15" fmla="*/ 0 h 12"/>
                  <a:gd name="T16" fmla="*/ 0 w 96"/>
                  <a:gd name="T17" fmla="*/ 12 h 12"/>
                  <a:gd name="T18" fmla="*/ 38 w 96"/>
                  <a:gd name="T19" fmla="*/ 12 h 12"/>
                  <a:gd name="T20" fmla="*/ 35 w 96"/>
                  <a:gd name="T21" fmla="*/ 3 h 12"/>
                  <a:gd name="T22" fmla="*/ 35 w 96"/>
                  <a:gd name="T23" fmla="*/ 3 h 12"/>
                  <a:gd name="T24" fmla="*/ 35 w 96"/>
                  <a:gd name="T25" fmla="*/ 3 h 12"/>
                  <a:gd name="T26" fmla="*/ 35 w 96"/>
                  <a:gd name="T27" fmla="*/ 2 h 12"/>
                  <a:gd name="T28" fmla="*/ 7 w 9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
                    <a:moveTo>
                      <a:pt x="61" y="4"/>
                    </a:moveTo>
                    <a:cubicBezTo>
                      <a:pt x="61" y="4"/>
                      <a:pt x="61" y="4"/>
                      <a:pt x="61" y="4"/>
                    </a:cubicBezTo>
                    <a:cubicBezTo>
                      <a:pt x="61" y="7"/>
                      <a:pt x="59" y="10"/>
                      <a:pt x="58" y="12"/>
                    </a:cubicBezTo>
                    <a:cubicBezTo>
                      <a:pt x="96" y="12"/>
                      <a:pt x="96" y="12"/>
                      <a:pt x="96" y="12"/>
                    </a:cubicBezTo>
                    <a:cubicBezTo>
                      <a:pt x="93" y="7"/>
                      <a:pt x="93" y="7"/>
                      <a:pt x="93" y="7"/>
                    </a:cubicBezTo>
                    <a:cubicBezTo>
                      <a:pt x="61" y="4"/>
                      <a:pt x="61" y="4"/>
                      <a:pt x="61" y="4"/>
                    </a:cubicBezTo>
                    <a:moveTo>
                      <a:pt x="7" y="0"/>
                    </a:moveTo>
                    <a:cubicBezTo>
                      <a:pt x="7" y="0"/>
                      <a:pt x="7" y="0"/>
                      <a:pt x="7" y="0"/>
                    </a:cubicBezTo>
                    <a:cubicBezTo>
                      <a:pt x="0" y="12"/>
                      <a:pt x="0" y="12"/>
                      <a:pt x="0" y="12"/>
                    </a:cubicBezTo>
                    <a:cubicBezTo>
                      <a:pt x="38" y="12"/>
                      <a:pt x="38" y="12"/>
                      <a:pt x="38" y="12"/>
                    </a:cubicBezTo>
                    <a:cubicBezTo>
                      <a:pt x="36" y="9"/>
                      <a:pt x="35" y="6"/>
                      <a:pt x="35" y="3"/>
                    </a:cubicBezTo>
                    <a:cubicBezTo>
                      <a:pt x="35" y="3"/>
                      <a:pt x="35" y="3"/>
                      <a:pt x="35" y="3"/>
                    </a:cubicBezTo>
                    <a:cubicBezTo>
                      <a:pt x="35" y="3"/>
                      <a:pt x="35" y="3"/>
                      <a:pt x="35" y="3"/>
                    </a:cubicBezTo>
                    <a:cubicBezTo>
                      <a:pt x="35" y="2"/>
                      <a:pt x="35" y="2"/>
                      <a:pt x="35" y="2"/>
                    </a:cubicBezTo>
                    <a:cubicBezTo>
                      <a:pt x="7" y="0"/>
                      <a:pt x="7" y="0"/>
                      <a:pt x="7" y="0"/>
                    </a:cubicBezTo>
                  </a:path>
                </a:pathLst>
              </a:custGeom>
              <a:solidFill>
                <a:srgbClr val="A4B7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4" name="iS1ide">
                <a:extLst>
                  <a:ext uri="{FF2B5EF4-FFF2-40B4-BE49-F238E27FC236}">
                    <a16:creationId xmlns:a16="http://schemas.microsoft.com/office/drawing/2014/main" id="{DCEFD2E0-CD93-4DCD-8757-F543C719BC28}"/>
                  </a:ext>
                </a:extLst>
              </p:cNvPr>
              <p:cNvSpPr/>
              <p:nvPr/>
            </p:nvSpPr>
            <p:spPr bwMode="auto">
              <a:xfrm>
                <a:off x="4245" y="2068"/>
                <a:ext cx="391" cy="81"/>
              </a:xfrm>
              <a:custGeom>
                <a:avLst/>
                <a:gdLst>
                  <a:gd name="T0" fmla="*/ 188 w 188"/>
                  <a:gd name="T1" fmla="*/ 9 h 39"/>
                  <a:gd name="T2" fmla="*/ 188 w 188"/>
                  <a:gd name="T3" fmla="*/ 39 h 39"/>
                  <a:gd name="T4" fmla="*/ 0 w 188"/>
                  <a:gd name="T5" fmla="*/ 39 h 39"/>
                  <a:gd name="T6" fmla="*/ 0 w 188"/>
                  <a:gd name="T7" fmla="*/ 9 h 39"/>
                  <a:gd name="T8" fmla="*/ 10 w 188"/>
                  <a:gd name="T9" fmla="*/ 0 h 39"/>
                  <a:gd name="T10" fmla="*/ 178 w 188"/>
                  <a:gd name="T11" fmla="*/ 0 h 39"/>
                  <a:gd name="T12" fmla="*/ 188 w 188"/>
                  <a:gd name="T13" fmla="*/ 9 h 39"/>
                </a:gdLst>
                <a:ahLst/>
                <a:cxnLst>
                  <a:cxn ang="0">
                    <a:pos x="T0" y="T1"/>
                  </a:cxn>
                  <a:cxn ang="0">
                    <a:pos x="T2" y="T3"/>
                  </a:cxn>
                  <a:cxn ang="0">
                    <a:pos x="T4" y="T5"/>
                  </a:cxn>
                  <a:cxn ang="0">
                    <a:pos x="T6" y="T7"/>
                  </a:cxn>
                  <a:cxn ang="0">
                    <a:pos x="T8" y="T9"/>
                  </a:cxn>
                  <a:cxn ang="0">
                    <a:pos x="T10" y="T11"/>
                  </a:cxn>
                  <a:cxn ang="0">
                    <a:pos x="T12" y="T13"/>
                  </a:cxn>
                </a:cxnLst>
                <a:rect l="0" t="0" r="r" b="b"/>
                <a:pathLst>
                  <a:path w="188" h="39">
                    <a:moveTo>
                      <a:pt x="188" y="9"/>
                    </a:moveTo>
                    <a:cubicBezTo>
                      <a:pt x="188" y="39"/>
                      <a:pt x="188" y="39"/>
                      <a:pt x="188" y="39"/>
                    </a:cubicBezTo>
                    <a:cubicBezTo>
                      <a:pt x="0" y="39"/>
                      <a:pt x="0" y="39"/>
                      <a:pt x="0" y="39"/>
                    </a:cubicBezTo>
                    <a:cubicBezTo>
                      <a:pt x="0" y="9"/>
                      <a:pt x="0" y="9"/>
                      <a:pt x="0" y="9"/>
                    </a:cubicBezTo>
                    <a:cubicBezTo>
                      <a:pt x="0" y="4"/>
                      <a:pt x="4" y="0"/>
                      <a:pt x="10" y="0"/>
                    </a:cubicBezTo>
                    <a:cubicBezTo>
                      <a:pt x="178" y="0"/>
                      <a:pt x="178" y="0"/>
                      <a:pt x="178" y="0"/>
                    </a:cubicBezTo>
                    <a:cubicBezTo>
                      <a:pt x="184" y="0"/>
                      <a:pt x="188" y="4"/>
                      <a:pt x="188" y="9"/>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5" name="iṡḷiḋe">
                <a:extLst>
                  <a:ext uri="{FF2B5EF4-FFF2-40B4-BE49-F238E27FC236}">
                    <a16:creationId xmlns:a16="http://schemas.microsoft.com/office/drawing/2014/main" id="{B6816D90-7118-49DB-8424-6B962CB8D5E5}"/>
                  </a:ext>
                </a:extLst>
              </p:cNvPr>
              <p:cNvSpPr/>
              <p:nvPr/>
            </p:nvSpPr>
            <p:spPr bwMode="auto">
              <a:xfrm>
                <a:off x="4245" y="2113"/>
                <a:ext cx="391" cy="36"/>
              </a:xfrm>
              <a:custGeom>
                <a:avLst/>
                <a:gdLst>
                  <a:gd name="T0" fmla="*/ 0 w 391"/>
                  <a:gd name="T1" fmla="*/ 0 h 36"/>
                  <a:gd name="T2" fmla="*/ 0 w 391"/>
                  <a:gd name="T3" fmla="*/ 36 h 36"/>
                  <a:gd name="T4" fmla="*/ 391 w 391"/>
                  <a:gd name="T5" fmla="*/ 36 h 36"/>
                  <a:gd name="T6" fmla="*/ 391 w 391"/>
                  <a:gd name="T7" fmla="*/ 15 h 36"/>
                  <a:gd name="T8" fmla="*/ 0 w 391"/>
                  <a:gd name="T9" fmla="*/ 0 h 36"/>
                </a:gdLst>
                <a:ahLst/>
                <a:cxnLst>
                  <a:cxn ang="0">
                    <a:pos x="T0" y="T1"/>
                  </a:cxn>
                  <a:cxn ang="0">
                    <a:pos x="T2" y="T3"/>
                  </a:cxn>
                  <a:cxn ang="0">
                    <a:pos x="T4" y="T5"/>
                  </a:cxn>
                  <a:cxn ang="0">
                    <a:pos x="T6" y="T7"/>
                  </a:cxn>
                  <a:cxn ang="0">
                    <a:pos x="T8" y="T9"/>
                  </a:cxn>
                </a:cxnLst>
                <a:rect l="0" t="0" r="r" b="b"/>
                <a:pathLst>
                  <a:path w="391" h="36">
                    <a:moveTo>
                      <a:pt x="0" y="0"/>
                    </a:moveTo>
                    <a:lnTo>
                      <a:pt x="0" y="36"/>
                    </a:lnTo>
                    <a:lnTo>
                      <a:pt x="391" y="36"/>
                    </a:lnTo>
                    <a:lnTo>
                      <a:pt x="391" y="15"/>
                    </a:lnTo>
                    <a:lnTo>
                      <a:pt x="0" y="0"/>
                    </a:lnTo>
                    <a:close/>
                  </a:path>
                </a:pathLst>
              </a:custGeom>
              <a:solidFill>
                <a:srgbClr val="92A2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6" name="išļîdé">
                <a:extLst>
                  <a:ext uri="{FF2B5EF4-FFF2-40B4-BE49-F238E27FC236}">
                    <a16:creationId xmlns:a16="http://schemas.microsoft.com/office/drawing/2014/main" id="{A32BF8DE-6053-47AC-811A-05CF2F632FB2}"/>
                  </a:ext>
                </a:extLst>
              </p:cNvPr>
              <p:cNvSpPr/>
              <p:nvPr/>
            </p:nvSpPr>
            <p:spPr bwMode="auto">
              <a:xfrm>
                <a:off x="4245" y="2113"/>
                <a:ext cx="391" cy="36"/>
              </a:xfrm>
              <a:custGeom>
                <a:avLst/>
                <a:gdLst>
                  <a:gd name="T0" fmla="*/ 0 w 391"/>
                  <a:gd name="T1" fmla="*/ 0 h 36"/>
                  <a:gd name="T2" fmla="*/ 0 w 391"/>
                  <a:gd name="T3" fmla="*/ 36 h 36"/>
                  <a:gd name="T4" fmla="*/ 391 w 391"/>
                  <a:gd name="T5" fmla="*/ 36 h 36"/>
                  <a:gd name="T6" fmla="*/ 391 w 391"/>
                  <a:gd name="T7" fmla="*/ 15 h 36"/>
                  <a:gd name="T8" fmla="*/ 0 w 391"/>
                  <a:gd name="T9" fmla="*/ 0 h 36"/>
                </a:gdLst>
                <a:ahLst/>
                <a:cxnLst>
                  <a:cxn ang="0">
                    <a:pos x="T0" y="T1"/>
                  </a:cxn>
                  <a:cxn ang="0">
                    <a:pos x="T2" y="T3"/>
                  </a:cxn>
                  <a:cxn ang="0">
                    <a:pos x="T4" y="T5"/>
                  </a:cxn>
                  <a:cxn ang="0">
                    <a:pos x="T6" y="T7"/>
                  </a:cxn>
                  <a:cxn ang="0">
                    <a:pos x="T8" y="T9"/>
                  </a:cxn>
                </a:cxnLst>
                <a:rect l="0" t="0" r="r" b="b"/>
                <a:pathLst>
                  <a:path w="391" h="36">
                    <a:moveTo>
                      <a:pt x="0" y="0"/>
                    </a:moveTo>
                    <a:lnTo>
                      <a:pt x="0" y="36"/>
                    </a:lnTo>
                    <a:lnTo>
                      <a:pt x="391" y="36"/>
                    </a:lnTo>
                    <a:lnTo>
                      <a:pt x="391"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7" name="îšliḍe">
                <a:extLst>
                  <a:ext uri="{FF2B5EF4-FFF2-40B4-BE49-F238E27FC236}">
                    <a16:creationId xmlns:a16="http://schemas.microsoft.com/office/drawing/2014/main" id="{E8B654D1-62D9-4069-918C-C50D3CF3965F}"/>
                  </a:ext>
                </a:extLst>
              </p:cNvPr>
              <p:cNvSpPr/>
              <p:nvPr/>
            </p:nvSpPr>
            <p:spPr bwMode="auto">
              <a:xfrm>
                <a:off x="4202" y="2130"/>
                <a:ext cx="478" cy="73"/>
              </a:xfrm>
              <a:custGeom>
                <a:avLst/>
                <a:gdLst>
                  <a:gd name="T0" fmla="*/ 230 w 230"/>
                  <a:gd name="T1" fmla="*/ 35 h 35"/>
                  <a:gd name="T2" fmla="*/ 0 w 230"/>
                  <a:gd name="T3" fmla="*/ 35 h 35"/>
                  <a:gd name="T4" fmla="*/ 0 w 230"/>
                  <a:gd name="T5" fmla="*/ 12 h 35"/>
                  <a:gd name="T6" fmla="*/ 12 w 230"/>
                  <a:gd name="T7" fmla="*/ 0 h 35"/>
                  <a:gd name="T8" fmla="*/ 218 w 230"/>
                  <a:gd name="T9" fmla="*/ 0 h 35"/>
                  <a:gd name="T10" fmla="*/ 230 w 230"/>
                  <a:gd name="T11" fmla="*/ 12 h 35"/>
                  <a:gd name="T12" fmla="*/ 230 w 23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30" h="35">
                    <a:moveTo>
                      <a:pt x="230" y="35"/>
                    </a:moveTo>
                    <a:cubicBezTo>
                      <a:pt x="0" y="35"/>
                      <a:pt x="0" y="35"/>
                      <a:pt x="0" y="35"/>
                    </a:cubicBezTo>
                    <a:cubicBezTo>
                      <a:pt x="0" y="12"/>
                      <a:pt x="0" y="12"/>
                      <a:pt x="0" y="12"/>
                    </a:cubicBezTo>
                    <a:cubicBezTo>
                      <a:pt x="0" y="5"/>
                      <a:pt x="6" y="0"/>
                      <a:pt x="12" y="0"/>
                    </a:cubicBezTo>
                    <a:cubicBezTo>
                      <a:pt x="218" y="0"/>
                      <a:pt x="218" y="0"/>
                      <a:pt x="218" y="0"/>
                    </a:cubicBezTo>
                    <a:cubicBezTo>
                      <a:pt x="224" y="0"/>
                      <a:pt x="230" y="5"/>
                      <a:pt x="230" y="12"/>
                    </a:cubicBezTo>
                    <a:lnTo>
                      <a:pt x="230" y="3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8" name="iṣ1îḓé">
                <a:extLst>
                  <a:ext uri="{FF2B5EF4-FFF2-40B4-BE49-F238E27FC236}">
                    <a16:creationId xmlns:a16="http://schemas.microsoft.com/office/drawing/2014/main" id="{3944D784-F1AF-4281-903E-282061331E8D}"/>
                  </a:ext>
                </a:extLst>
              </p:cNvPr>
              <p:cNvSpPr/>
              <p:nvPr/>
            </p:nvSpPr>
            <p:spPr bwMode="auto">
              <a:xfrm>
                <a:off x="4202" y="2188"/>
                <a:ext cx="478" cy="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09" name="íşļíḑè">
                <a:extLst>
                  <a:ext uri="{FF2B5EF4-FFF2-40B4-BE49-F238E27FC236}">
                    <a16:creationId xmlns:a16="http://schemas.microsoft.com/office/drawing/2014/main" id="{6F837868-FAB5-4E7E-94B7-1B9077B3139D}"/>
                  </a:ext>
                </a:extLst>
              </p:cNvPr>
              <p:cNvSpPr/>
              <p:nvPr/>
            </p:nvSpPr>
            <p:spPr bwMode="auto">
              <a:xfrm>
                <a:off x="2281" y="1204"/>
                <a:ext cx="3120" cy="635"/>
              </a:xfrm>
              <a:custGeom>
                <a:avLst/>
                <a:gdLst>
                  <a:gd name="T0" fmla="*/ 1488 w 1501"/>
                  <a:gd name="T1" fmla="*/ 169 h 306"/>
                  <a:gd name="T2" fmla="*/ 982 w 1501"/>
                  <a:gd name="T3" fmla="*/ 306 h 306"/>
                  <a:gd name="T4" fmla="*/ 709 w 1501"/>
                  <a:gd name="T5" fmla="*/ 275 h 306"/>
                  <a:gd name="T6" fmla="*/ 134 w 1501"/>
                  <a:gd name="T7" fmla="*/ 252 h 306"/>
                  <a:gd name="T8" fmla="*/ 119 w 1501"/>
                  <a:gd name="T9" fmla="*/ 237 h 306"/>
                  <a:gd name="T10" fmla="*/ 101 w 1501"/>
                  <a:gd name="T11" fmla="*/ 222 h 306"/>
                  <a:gd name="T12" fmla="*/ 90 w 1501"/>
                  <a:gd name="T13" fmla="*/ 213 h 306"/>
                  <a:gd name="T14" fmla="*/ 68 w 1501"/>
                  <a:gd name="T15" fmla="*/ 198 h 306"/>
                  <a:gd name="T16" fmla="*/ 57 w 1501"/>
                  <a:gd name="T17" fmla="*/ 192 h 306"/>
                  <a:gd name="T18" fmla="*/ 42 w 1501"/>
                  <a:gd name="T19" fmla="*/ 183 h 306"/>
                  <a:gd name="T20" fmla="*/ 20 w 1501"/>
                  <a:gd name="T21" fmla="*/ 173 h 306"/>
                  <a:gd name="T22" fmla="*/ 13 w 1501"/>
                  <a:gd name="T23" fmla="*/ 169 h 306"/>
                  <a:gd name="T24" fmla="*/ 6 w 1501"/>
                  <a:gd name="T25" fmla="*/ 166 h 306"/>
                  <a:gd name="T26" fmla="*/ 246 w 1501"/>
                  <a:gd name="T27" fmla="*/ 56 h 306"/>
                  <a:gd name="T28" fmla="*/ 293 w 1501"/>
                  <a:gd name="T29" fmla="*/ 44 h 306"/>
                  <a:gd name="T30" fmla="*/ 316 w 1501"/>
                  <a:gd name="T31" fmla="*/ 38 h 306"/>
                  <a:gd name="T32" fmla="*/ 343 w 1501"/>
                  <a:gd name="T33" fmla="*/ 31 h 306"/>
                  <a:gd name="T34" fmla="*/ 363 w 1501"/>
                  <a:gd name="T35" fmla="*/ 27 h 306"/>
                  <a:gd name="T36" fmla="*/ 408 w 1501"/>
                  <a:gd name="T37" fmla="*/ 17 h 306"/>
                  <a:gd name="T38" fmla="*/ 429 w 1501"/>
                  <a:gd name="T39" fmla="*/ 12 h 306"/>
                  <a:gd name="T40" fmla="*/ 478 w 1501"/>
                  <a:gd name="T41" fmla="*/ 3 h 306"/>
                  <a:gd name="T42" fmla="*/ 492 w 1501"/>
                  <a:gd name="T43" fmla="*/ 0 h 306"/>
                  <a:gd name="T44" fmla="*/ 1007 w 1501"/>
                  <a:gd name="T45" fmla="*/ 0 h 306"/>
                  <a:gd name="T46" fmla="*/ 1070 w 1501"/>
                  <a:gd name="T47" fmla="*/ 12 h 306"/>
                  <a:gd name="T48" fmla="*/ 1084 w 1501"/>
                  <a:gd name="T49" fmla="*/ 15 h 306"/>
                  <a:gd name="T50" fmla="*/ 1101 w 1501"/>
                  <a:gd name="T51" fmla="*/ 18 h 306"/>
                  <a:gd name="T52" fmla="*/ 1131 w 1501"/>
                  <a:gd name="T53" fmla="*/ 25 h 306"/>
                  <a:gd name="T54" fmla="*/ 1185 w 1501"/>
                  <a:gd name="T55" fmla="*/ 38 h 306"/>
                  <a:gd name="T56" fmla="*/ 1185 w 1501"/>
                  <a:gd name="T57" fmla="*/ 38 h 306"/>
                  <a:gd name="T58" fmla="*/ 1273 w 1501"/>
                  <a:gd name="T59" fmla="*/ 62 h 306"/>
                  <a:gd name="T60" fmla="*/ 1313 w 1501"/>
                  <a:gd name="T61" fmla="*/ 74 h 306"/>
                  <a:gd name="T62" fmla="*/ 1365 w 1501"/>
                  <a:gd name="T63" fmla="*/ 92 h 306"/>
                  <a:gd name="T64" fmla="*/ 1382 w 1501"/>
                  <a:gd name="T65" fmla="*/ 98 h 306"/>
                  <a:gd name="T66" fmla="*/ 1409 w 1501"/>
                  <a:gd name="T67" fmla="*/ 110 h 306"/>
                  <a:gd name="T68" fmla="*/ 1437 w 1501"/>
                  <a:gd name="T69" fmla="*/ 122 h 306"/>
                  <a:gd name="T70" fmla="*/ 1501 w 1501"/>
                  <a:gd name="T71" fmla="*/ 16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1" h="306">
                    <a:moveTo>
                      <a:pt x="1501" y="164"/>
                    </a:moveTo>
                    <a:cubicBezTo>
                      <a:pt x="1501" y="164"/>
                      <a:pt x="1496" y="166"/>
                      <a:pt x="1488" y="169"/>
                    </a:cubicBezTo>
                    <a:cubicBezTo>
                      <a:pt x="1464" y="180"/>
                      <a:pt x="1408" y="207"/>
                      <a:pt x="1367" y="252"/>
                    </a:cubicBezTo>
                    <a:cubicBezTo>
                      <a:pt x="1367" y="252"/>
                      <a:pt x="1064" y="198"/>
                      <a:pt x="982" y="306"/>
                    </a:cubicBezTo>
                    <a:cubicBezTo>
                      <a:pt x="982" y="306"/>
                      <a:pt x="888" y="275"/>
                      <a:pt x="792" y="275"/>
                    </a:cubicBezTo>
                    <a:cubicBezTo>
                      <a:pt x="709" y="275"/>
                      <a:pt x="709" y="275"/>
                      <a:pt x="709" y="275"/>
                    </a:cubicBezTo>
                    <a:cubicBezTo>
                      <a:pt x="613" y="275"/>
                      <a:pt x="519" y="306"/>
                      <a:pt x="519" y="306"/>
                    </a:cubicBezTo>
                    <a:cubicBezTo>
                      <a:pt x="437" y="198"/>
                      <a:pt x="134" y="252"/>
                      <a:pt x="134" y="252"/>
                    </a:cubicBezTo>
                    <a:cubicBezTo>
                      <a:pt x="131" y="249"/>
                      <a:pt x="128" y="247"/>
                      <a:pt x="126" y="244"/>
                    </a:cubicBezTo>
                    <a:cubicBezTo>
                      <a:pt x="124" y="242"/>
                      <a:pt x="121" y="240"/>
                      <a:pt x="119" y="237"/>
                    </a:cubicBezTo>
                    <a:cubicBezTo>
                      <a:pt x="117" y="235"/>
                      <a:pt x="114" y="233"/>
                      <a:pt x="111" y="231"/>
                    </a:cubicBezTo>
                    <a:cubicBezTo>
                      <a:pt x="108" y="227"/>
                      <a:pt x="105" y="225"/>
                      <a:pt x="101" y="222"/>
                    </a:cubicBezTo>
                    <a:cubicBezTo>
                      <a:pt x="101" y="222"/>
                      <a:pt x="101" y="222"/>
                      <a:pt x="101" y="222"/>
                    </a:cubicBezTo>
                    <a:cubicBezTo>
                      <a:pt x="97" y="219"/>
                      <a:pt x="94" y="216"/>
                      <a:pt x="90" y="213"/>
                    </a:cubicBezTo>
                    <a:cubicBezTo>
                      <a:pt x="86" y="210"/>
                      <a:pt x="83" y="208"/>
                      <a:pt x="79" y="205"/>
                    </a:cubicBezTo>
                    <a:cubicBezTo>
                      <a:pt x="75" y="203"/>
                      <a:pt x="71" y="200"/>
                      <a:pt x="68" y="198"/>
                    </a:cubicBezTo>
                    <a:cubicBezTo>
                      <a:pt x="67" y="198"/>
                      <a:pt x="67" y="198"/>
                      <a:pt x="67" y="198"/>
                    </a:cubicBezTo>
                    <a:cubicBezTo>
                      <a:pt x="64" y="196"/>
                      <a:pt x="60" y="194"/>
                      <a:pt x="57" y="192"/>
                    </a:cubicBezTo>
                    <a:cubicBezTo>
                      <a:pt x="53" y="189"/>
                      <a:pt x="50" y="188"/>
                      <a:pt x="47" y="186"/>
                    </a:cubicBezTo>
                    <a:cubicBezTo>
                      <a:pt x="45" y="185"/>
                      <a:pt x="43" y="184"/>
                      <a:pt x="42" y="183"/>
                    </a:cubicBezTo>
                    <a:cubicBezTo>
                      <a:pt x="37" y="181"/>
                      <a:pt x="32" y="178"/>
                      <a:pt x="28" y="176"/>
                    </a:cubicBezTo>
                    <a:cubicBezTo>
                      <a:pt x="25" y="175"/>
                      <a:pt x="23" y="174"/>
                      <a:pt x="20" y="173"/>
                    </a:cubicBezTo>
                    <a:cubicBezTo>
                      <a:pt x="18" y="172"/>
                      <a:pt x="16" y="171"/>
                      <a:pt x="14" y="170"/>
                    </a:cubicBezTo>
                    <a:cubicBezTo>
                      <a:pt x="14" y="170"/>
                      <a:pt x="13" y="169"/>
                      <a:pt x="13" y="169"/>
                    </a:cubicBezTo>
                    <a:cubicBezTo>
                      <a:pt x="12" y="169"/>
                      <a:pt x="11" y="168"/>
                      <a:pt x="10" y="168"/>
                    </a:cubicBezTo>
                    <a:cubicBezTo>
                      <a:pt x="8" y="167"/>
                      <a:pt x="7" y="167"/>
                      <a:pt x="6" y="166"/>
                    </a:cubicBezTo>
                    <a:cubicBezTo>
                      <a:pt x="2" y="165"/>
                      <a:pt x="0" y="164"/>
                      <a:pt x="0" y="164"/>
                    </a:cubicBezTo>
                    <a:cubicBezTo>
                      <a:pt x="45" y="122"/>
                      <a:pt x="147" y="85"/>
                      <a:pt x="246" y="56"/>
                    </a:cubicBezTo>
                    <a:cubicBezTo>
                      <a:pt x="254" y="54"/>
                      <a:pt x="262" y="52"/>
                      <a:pt x="270" y="50"/>
                    </a:cubicBezTo>
                    <a:cubicBezTo>
                      <a:pt x="277" y="48"/>
                      <a:pt x="285" y="46"/>
                      <a:pt x="293" y="44"/>
                    </a:cubicBezTo>
                    <a:cubicBezTo>
                      <a:pt x="301" y="42"/>
                      <a:pt x="308" y="40"/>
                      <a:pt x="316" y="38"/>
                    </a:cubicBezTo>
                    <a:cubicBezTo>
                      <a:pt x="316" y="38"/>
                      <a:pt x="316" y="38"/>
                      <a:pt x="316" y="38"/>
                    </a:cubicBezTo>
                    <a:cubicBezTo>
                      <a:pt x="324" y="36"/>
                      <a:pt x="331" y="34"/>
                      <a:pt x="338" y="33"/>
                    </a:cubicBezTo>
                    <a:cubicBezTo>
                      <a:pt x="340" y="32"/>
                      <a:pt x="341" y="32"/>
                      <a:pt x="343" y="31"/>
                    </a:cubicBezTo>
                    <a:cubicBezTo>
                      <a:pt x="346" y="31"/>
                      <a:pt x="349" y="30"/>
                      <a:pt x="352" y="29"/>
                    </a:cubicBezTo>
                    <a:cubicBezTo>
                      <a:pt x="356" y="28"/>
                      <a:pt x="359" y="27"/>
                      <a:pt x="363" y="27"/>
                    </a:cubicBezTo>
                    <a:cubicBezTo>
                      <a:pt x="365" y="26"/>
                      <a:pt x="368" y="26"/>
                      <a:pt x="370" y="25"/>
                    </a:cubicBezTo>
                    <a:cubicBezTo>
                      <a:pt x="383" y="22"/>
                      <a:pt x="396" y="19"/>
                      <a:pt x="408" y="17"/>
                    </a:cubicBezTo>
                    <a:cubicBezTo>
                      <a:pt x="414" y="15"/>
                      <a:pt x="420" y="14"/>
                      <a:pt x="426" y="13"/>
                    </a:cubicBezTo>
                    <a:cubicBezTo>
                      <a:pt x="427" y="13"/>
                      <a:pt x="428" y="13"/>
                      <a:pt x="429" y="12"/>
                    </a:cubicBezTo>
                    <a:cubicBezTo>
                      <a:pt x="436" y="11"/>
                      <a:pt x="442" y="10"/>
                      <a:pt x="447" y="9"/>
                    </a:cubicBezTo>
                    <a:cubicBezTo>
                      <a:pt x="460" y="6"/>
                      <a:pt x="470" y="4"/>
                      <a:pt x="478" y="3"/>
                    </a:cubicBezTo>
                    <a:cubicBezTo>
                      <a:pt x="479" y="2"/>
                      <a:pt x="480" y="2"/>
                      <a:pt x="482" y="2"/>
                    </a:cubicBezTo>
                    <a:cubicBezTo>
                      <a:pt x="487" y="1"/>
                      <a:pt x="491" y="0"/>
                      <a:pt x="492" y="0"/>
                    </a:cubicBezTo>
                    <a:cubicBezTo>
                      <a:pt x="493" y="0"/>
                      <a:pt x="494" y="0"/>
                      <a:pt x="494" y="0"/>
                    </a:cubicBezTo>
                    <a:cubicBezTo>
                      <a:pt x="1007" y="0"/>
                      <a:pt x="1007" y="0"/>
                      <a:pt x="1007" y="0"/>
                    </a:cubicBezTo>
                    <a:cubicBezTo>
                      <a:pt x="1007" y="0"/>
                      <a:pt x="1022" y="2"/>
                      <a:pt x="1046" y="7"/>
                    </a:cubicBezTo>
                    <a:cubicBezTo>
                      <a:pt x="1053" y="8"/>
                      <a:pt x="1061" y="10"/>
                      <a:pt x="1070" y="12"/>
                    </a:cubicBezTo>
                    <a:cubicBezTo>
                      <a:pt x="1072" y="12"/>
                      <a:pt x="1074" y="13"/>
                      <a:pt x="1075" y="13"/>
                    </a:cubicBezTo>
                    <a:cubicBezTo>
                      <a:pt x="1078" y="14"/>
                      <a:pt x="1081" y="14"/>
                      <a:pt x="1084" y="15"/>
                    </a:cubicBezTo>
                    <a:cubicBezTo>
                      <a:pt x="1084" y="15"/>
                      <a:pt x="1085" y="15"/>
                      <a:pt x="1085" y="15"/>
                    </a:cubicBezTo>
                    <a:cubicBezTo>
                      <a:pt x="1090" y="16"/>
                      <a:pt x="1096" y="17"/>
                      <a:pt x="1101" y="18"/>
                    </a:cubicBezTo>
                    <a:cubicBezTo>
                      <a:pt x="1105" y="19"/>
                      <a:pt x="1108" y="20"/>
                      <a:pt x="1111" y="21"/>
                    </a:cubicBezTo>
                    <a:cubicBezTo>
                      <a:pt x="1118" y="22"/>
                      <a:pt x="1125" y="24"/>
                      <a:pt x="1131" y="25"/>
                    </a:cubicBezTo>
                    <a:cubicBezTo>
                      <a:pt x="1147" y="29"/>
                      <a:pt x="1164" y="33"/>
                      <a:pt x="1182" y="37"/>
                    </a:cubicBezTo>
                    <a:cubicBezTo>
                      <a:pt x="1183" y="37"/>
                      <a:pt x="1184" y="38"/>
                      <a:pt x="1185" y="38"/>
                    </a:cubicBezTo>
                    <a:cubicBezTo>
                      <a:pt x="1185" y="38"/>
                      <a:pt x="1185" y="38"/>
                      <a:pt x="1185" y="38"/>
                    </a:cubicBezTo>
                    <a:cubicBezTo>
                      <a:pt x="1185" y="38"/>
                      <a:pt x="1185" y="38"/>
                      <a:pt x="1185" y="38"/>
                    </a:cubicBezTo>
                    <a:cubicBezTo>
                      <a:pt x="1208" y="44"/>
                      <a:pt x="1231" y="50"/>
                      <a:pt x="1255" y="56"/>
                    </a:cubicBezTo>
                    <a:cubicBezTo>
                      <a:pt x="1261" y="58"/>
                      <a:pt x="1267" y="60"/>
                      <a:pt x="1273" y="62"/>
                    </a:cubicBezTo>
                    <a:cubicBezTo>
                      <a:pt x="1279" y="63"/>
                      <a:pt x="1284" y="65"/>
                      <a:pt x="1289" y="67"/>
                    </a:cubicBezTo>
                    <a:cubicBezTo>
                      <a:pt x="1297" y="69"/>
                      <a:pt x="1305" y="71"/>
                      <a:pt x="1313" y="74"/>
                    </a:cubicBezTo>
                    <a:cubicBezTo>
                      <a:pt x="1318" y="76"/>
                      <a:pt x="1323" y="77"/>
                      <a:pt x="1328" y="79"/>
                    </a:cubicBezTo>
                    <a:cubicBezTo>
                      <a:pt x="1340" y="83"/>
                      <a:pt x="1353" y="87"/>
                      <a:pt x="1365" y="92"/>
                    </a:cubicBezTo>
                    <a:cubicBezTo>
                      <a:pt x="1370" y="94"/>
                      <a:pt x="1375" y="96"/>
                      <a:pt x="1381" y="98"/>
                    </a:cubicBezTo>
                    <a:cubicBezTo>
                      <a:pt x="1382" y="98"/>
                      <a:pt x="1382" y="98"/>
                      <a:pt x="1382" y="98"/>
                    </a:cubicBezTo>
                    <a:cubicBezTo>
                      <a:pt x="1387" y="100"/>
                      <a:pt x="1393" y="103"/>
                      <a:pt x="1398" y="105"/>
                    </a:cubicBezTo>
                    <a:cubicBezTo>
                      <a:pt x="1402" y="106"/>
                      <a:pt x="1406" y="108"/>
                      <a:pt x="1409" y="110"/>
                    </a:cubicBezTo>
                    <a:cubicBezTo>
                      <a:pt x="1412" y="111"/>
                      <a:pt x="1415" y="112"/>
                      <a:pt x="1417" y="113"/>
                    </a:cubicBezTo>
                    <a:cubicBezTo>
                      <a:pt x="1424" y="116"/>
                      <a:pt x="1430" y="119"/>
                      <a:pt x="1437" y="122"/>
                    </a:cubicBezTo>
                    <a:cubicBezTo>
                      <a:pt x="1439" y="124"/>
                      <a:pt x="1441" y="125"/>
                      <a:pt x="1444" y="126"/>
                    </a:cubicBezTo>
                    <a:cubicBezTo>
                      <a:pt x="1467" y="138"/>
                      <a:pt x="1487" y="151"/>
                      <a:pt x="1501" y="164"/>
                    </a:cubicBezTo>
                  </a:path>
                </a:pathLst>
              </a:custGeom>
              <a:solidFill>
                <a:srgbClr val="630F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0" name="ïṧ1îḓe">
                <a:extLst>
                  <a:ext uri="{FF2B5EF4-FFF2-40B4-BE49-F238E27FC236}">
                    <a16:creationId xmlns:a16="http://schemas.microsoft.com/office/drawing/2014/main" id="{01305953-E7EA-4C9F-85B3-CFADEA410178}"/>
                  </a:ext>
                </a:extLst>
              </p:cNvPr>
              <p:cNvSpPr/>
              <p:nvPr/>
            </p:nvSpPr>
            <p:spPr bwMode="auto">
              <a:xfrm>
                <a:off x="2281" y="1204"/>
                <a:ext cx="1287" cy="635"/>
              </a:xfrm>
              <a:custGeom>
                <a:avLst/>
                <a:gdLst>
                  <a:gd name="T0" fmla="*/ 619 w 619"/>
                  <a:gd name="T1" fmla="*/ 0 h 306"/>
                  <a:gd name="T2" fmla="*/ 602 w 619"/>
                  <a:gd name="T3" fmla="*/ 34 h 306"/>
                  <a:gd name="T4" fmla="*/ 549 w 619"/>
                  <a:gd name="T5" fmla="*/ 181 h 306"/>
                  <a:gd name="T6" fmla="*/ 519 w 619"/>
                  <a:gd name="T7" fmla="*/ 306 h 306"/>
                  <a:gd name="T8" fmla="*/ 134 w 619"/>
                  <a:gd name="T9" fmla="*/ 252 h 306"/>
                  <a:gd name="T10" fmla="*/ 126 w 619"/>
                  <a:gd name="T11" fmla="*/ 244 h 306"/>
                  <a:gd name="T12" fmla="*/ 119 w 619"/>
                  <a:gd name="T13" fmla="*/ 237 h 306"/>
                  <a:gd name="T14" fmla="*/ 111 w 619"/>
                  <a:gd name="T15" fmla="*/ 231 h 306"/>
                  <a:gd name="T16" fmla="*/ 101 w 619"/>
                  <a:gd name="T17" fmla="*/ 222 h 306"/>
                  <a:gd name="T18" fmla="*/ 101 w 619"/>
                  <a:gd name="T19" fmla="*/ 222 h 306"/>
                  <a:gd name="T20" fmla="*/ 90 w 619"/>
                  <a:gd name="T21" fmla="*/ 213 h 306"/>
                  <a:gd name="T22" fmla="*/ 79 w 619"/>
                  <a:gd name="T23" fmla="*/ 205 h 306"/>
                  <a:gd name="T24" fmla="*/ 68 w 619"/>
                  <a:gd name="T25" fmla="*/ 198 h 306"/>
                  <a:gd name="T26" fmla="*/ 67 w 619"/>
                  <a:gd name="T27" fmla="*/ 198 h 306"/>
                  <a:gd name="T28" fmla="*/ 57 w 619"/>
                  <a:gd name="T29" fmla="*/ 192 h 306"/>
                  <a:gd name="T30" fmla="*/ 47 w 619"/>
                  <a:gd name="T31" fmla="*/ 186 h 306"/>
                  <a:gd name="T32" fmla="*/ 42 w 619"/>
                  <a:gd name="T33" fmla="*/ 183 h 306"/>
                  <a:gd name="T34" fmla="*/ 28 w 619"/>
                  <a:gd name="T35" fmla="*/ 176 h 306"/>
                  <a:gd name="T36" fmla="*/ 20 w 619"/>
                  <a:gd name="T37" fmla="*/ 173 h 306"/>
                  <a:gd name="T38" fmla="*/ 14 w 619"/>
                  <a:gd name="T39" fmla="*/ 170 h 306"/>
                  <a:gd name="T40" fmla="*/ 13 w 619"/>
                  <a:gd name="T41" fmla="*/ 169 h 306"/>
                  <a:gd name="T42" fmla="*/ 10 w 619"/>
                  <a:gd name="T43" fmla="*/ 168 h 306"/>
                  <a:gd name="T44" fmla="*/ 6 w 619"/>
                  <a:gd name="T45" fmla="*/ 166 h 306"/>
                  <a:gd name="T46" fmla="*/ 0 w 619"/>
                  <a:gd name="T47" fmla="*/ 164 h 306"/>
                  <a:gd name="T48" fmla="*/ 246 w 619"/>
                  <a:gd name="T49" fmla="*/ 56 h 306"/>
                  <a:gd name="T50" fmla="*/ 270 w 619"/>
                  <a:gd name="T51" fmla="*/ 50 h 306"/>
                  <a:gd name="T52" fmla="*/ 293 w 619"/>
                  <a:gd name="T53" fmla="*/ 44 h 306"/>
                  <a:gd name="T54" fmla="*/ 316 w 619"/>
                  <a:gd name="T55" fmla="*/ 38 h 306"/>
                  <a:gd name="T56" fmla="*/ 316 w 619"/>
                  <a:gd name="T57" fmla="*/ 38 h 306"/>
                  <a:gd name="T58" fmla="*/ 338 w 619"/>
                  <a:gd name="T59" fmla="*/ 33 h 306"/>
                  <a:gd name="T60" fmla="*/ 343 w 619"/>
                  <a:gd name="T61" fmla="*/ 31 h 306"/>
                  <a:gd name="T62" fmla="*/ 352 w 619"/>
                  <a:gd name="T63" fmla="*/ 29 h 306"/>
                  <a:gd name="T64" fmla="*/ 363 w 619"/>
                  <a:gd name="T65" fmla="*/ 27 h 306"/>
                  <a:gd name="T66" fmla="*/ 370 w 619"/>
                  <a:gd name="T67" fmla="*/ 25 h 306"/>
                  <a:gd name="T68" fmla="*/ 408 w 619"/>
                  <a:gd name="T69" fmla="*/ 17 h 306"/>
                  <a:gd name="T70" fmla="*/ 426 w 619"/>
                  <a:gd name="T71" fmla="*/ 13 h 306"/>
                  <a:gd name="T72" fmla="*/ 429 w 619"/>
                  <a:gd name="T73" fmla="*/ 12 h 306"/>
                  <a:gd name="T74" fmla="*/ 447 w 619"/>
                  <a:gd name="T75" fmla="*/ 9 h 306"/>
                  <a:gd name="T76" fmla="*/ 478 w 619"/>
                  <a:gd name="T77" fmla="*/ 3 h 306"/>
                  <a:gd name="T78" fmla="*/ 482 w 619"/>
                  <a:gd name="T79" fmla="*/ 2 h 306"/>
                  <a:gd name="T80" fmla="*/ 492 w 619"/>
                  <a:gd name="T81" fmla="*/ 0 h 306"/>
                  <a:gd name="T82" fmla="*/ 494 w 619"/>
                  <a:gd name="T83" fmla="*/ 0 h 306"/>
                  <a:gd name="T84" fmla="*/ 619 w 619"/>
                  <a:gd name="T85"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9" h="306">
                    <a:moveTo>
                      <a:pt x="619" y="0"/>
                    </a:moveTo>
                    <a:cubicBezTo>
                      <a:pt x="613" y="11"/>
                      <a:pt x="608" y="23"/>
                      <a:pt x="602" y="34"/>
                    </a:cubicBezTo>
                    <a:cubicBezTo>
                      <a:pt x="579" y="85"/>
                      <a:pt x="562" y="137"/>
                      <a:pt x="549" y="181"/>
                    </a:cubicBezTo>
                    <a:cubicBezTo>
                      <a:pt x="528" y="253"/>
                      <a:pt x="519" y="306"/>
                      <a:pt x="519" y="306"/>
                    </a:cubicBezTo>
                    <a:cubicBezTo>
                      <a:pt x="437" y="198"/>
                      <a:pt x="134" y="252"/>
                      <a:pt x="134" y="252"/>
                    </a:cubicBezTo>
                    <a:cubicBezTo>
                      <a:pt x="131" y="249"/>
                      <a:pt x="128" y="247"/>
                      <a:pt x="126" y="244"/>
                    </a:cubicBezTo>
                    <a:cubicBezTo>
                      <a:pt x="124" y="242"/>
                      <a:pt x="121" y="240"/>
                      <a:pt x="119" y="237"/>
                    </a:cubicBezTo>
                    <a:cubicBezTo>
                      <a:pt x="117" y="235"/>
                      <a:pt x="114" y="233"/>
                      <a:pt x="111" y="231"/>
                    </a:cubicBezTo>
                    <a:cubicBezTo>
                      <a:pt x="108" y="227"/>
                      <a:pt x="105" y="225"/>
                      <a:pt x="101" y="222"/>
                    </a:cubicBezTo>
                    <a:cubicBezTo>
                      <a:pt x="101" y="222"/>
                      <a:pt x="101" y="222"/>
                      <a:pt x="101" y="222"/>
                    </a:cubicBezTo>
                    <a:cubicBezTo>
                      <a:pt x="97" y="219"/>
                      <a:pt x="94" y="216"/>
                      <a:pt x="90" y="213"/>
                    </a:cubicBezTo>
                    <a:cubicBezTo>
                      <a:pt x="86" y="210"/>
                      <a:pt x="83" y="208"/>
                      <a:pt x="79" y="205"/>
                    </a:cubicBezTo>
                    <a:cubicBezTo>
                      <a:pt x="75" y="203"/>
                      <a:pt x="71" y="200"/>
                      <a:pt x="68" y="198"/>
                    </a:cubicBezTo>
                    <a:cubicBezTo>
                      <a:pt x="67" y="198"/>
                      <a:pt x="67" y="198"/>
                      <a:pt x="67" y="198"/>
                    </a:cubicBezTo>
                    <a:cubicBezTo>
                      <a:pt x="64" y="196"/>
                      <a:pt x="60" y="194"/>
                      <a:pt x="57" y="192"/>
                    </a:cubicBezTo>
                    <a:cubicBezTo>
                      <a:pt x="53" y="190"/>
                      <a:pt x="50" y="188"/>
                      <a:pt x="47" y="186"/>
                    </a:cubicBezTo>
                    <a:cubicBezTo>
                      <a:pt x="45" y="185"/>
                      <a:pt x="43" y="184"/>
                      <a:pt x="42" y="183"/>
                    </a:cubicBezTo>
                    <a:cubicBezTo>
                      <a:pt x="37" y="181"/>
                      <a:pt x="32" y="178"/>
                      <a:pt x="28" y="176"/>
                    </a:cubicBezTo>
                    <a:cubicBezTo>
                      <a:pt x="25" y="175"/>
                      <a:pt x="23" y="174"/>
                      <a:pt x="20" y="173"/>
                    </a:cubicBezTo>
                    <a:cubicBezTo>
                      <a:pt x="18" y="172"/>
                      <a:pt x="16" y="171"/>
                      <a:pt x="14" y="170"/>
                    </a:cubicBezTo>
                    <a:cubicBezTo>
                      <a:pt x="14" y="170"/>
                      <a:pt x="13" y="169"/>
                      <a:pt x="13" y="169"/>
                    </a:cubicBezTo>
                    <a:cubicBezTo>
                      <a:pt x="12" y="169"/>
                      <a:pt x="11" y="168"/>
                      <a:pt x="10" y="168"/>
                    </a:cubicBezTo>
                    <a:cubicBezTo>
                      <a:pt x="8" y="167"/>
                      <a:pt x="7" y="167"/>
                      <a:pt x="6" y="166"/>
                    </a:cubicBezTo>
                    <a:cubicBezTo>
                      <a:pt x="2" y="165"/>
                      <a:pt x="0" y="164"/>
                      <a:pt x="0" y="164"/>
                    </a:cubicBezTo>
                    <a:cubicBezTo>
                      <a:pt x="45" y="122"/>
                      <a:pt x="147" y="85"/>
                      <a:pt x="246" y="56"/>
                    </a:cubicBezTo>
                    <a:cubicBezTo>
                      <a:pt x="254" y="54"/>
                      <a:pt x="262" y="52"/>
                      <a:pt x="270" y="50"/>
                    </a:cubicBezTo>
                    <a:cubicBezTo>
                      <a:pt x="277" y="48"/>
                      <a:pt x="285" y="46"/>
                      <a:pt x="293" y="44"/>
                    </a:cubicBezTo>
                    <a:cubicBezTo>
                      <a:pt x="301" y="42"/>
                      <a:pt x="308" y="40"/>
                      <a:pt x="316" y="38"/>
                    </a:cubicBezTo>
                    <a:cubicBezTo>
                      <a:pt x="316" y="38"/>
                      <a:pt x="316" y="38"/>
                      <a:pt x="316" y="38"/>
                    </a:cubicBezTo>
                    <a:cubicBezTo>
                      <a:pt x="324" y="36"/>
                      <a:pt x="331" y="34"/>
                      <a:pt x="338" y="33"/>
                    </a:cubicBezTo>
                    <a:cubicBezTo>
                      <a:pt x="340" y="32"/>
                      <a:pt x="341" y="32"/>
                      <a:pt x="343" y="31"/>
                    </a:cubicBezTo>
                    <a:cubicBezTo>
                      <a:pt x="346" y="31"/>
                      <a:pt x="349" y="30"/>
                      <a:pt x="352" y="29"/>
                    </a:cubicBezTo>
                    <a:cubicBezTo>
                      <a:pt x="356" y="28"/>
                      <a:pt x="359" y="27"/>
                      <a:pt x="363" y="27"/>
                    </a:cubicBezTo>
                    <a:cubicBezTo>
                      <a:pt x="365" y="26"/>
                      <a:pt x="368" y="26"/>
                      <a:pt x="370" y="25"/>
                    </a:cubicBezTo>
                    <a:cubicBezTo>
                      <a:pt x="383" y="22"/>
                      <a:pt x="396" y="19"/>
                      <a:pt x="408" y="17"/>
                    </a:cubicBezTo>
                    <a:cubicBezTo>
                      <a:pt x="414" y="15"/>
                      <a:pt x="420" y="14"/>
                      <a:pt x="426" y="13"/>
                    </a:cubicBezTo>
                    <a:cubicBezTo>
                      <a:pt x="427" y="13"/>
                      <a:pt x="428" y="13"/>
                      <a:pt x="429" y="12"/>
                    </a:cubicBezTo>
                    <a:cubicBezTo>
                      <a:pt x="436" y="11"/>
                      <a:pt x="442" y="10"/>
                      <a:pt x="447" y="9"/>
                    </a:cubicBezTo>
                    <a:cubicBezTo>
                      <a:pt x="460" y="6"/>
                      <a:pt x="470" y="4"/>
                      <a:pt x="478" y="3"/>
                    </a:cubicBezTo>
                    <a:cubicBezTo>
                      <a:pt x="479" y="2"/>
                      <a:pt x="480" y="2"/>
                      <a:pt x="482" y="2"/>
                    </a:cubicBezTo>
                    <a:cubicBezTo>
                      <a:pt x="487" y="1"/>
                      <a:pt x="491" y="0"/>
                      <a:pt x="492" y="0"/>
                    </a:cubicBezTo>
                    <a:cubicBezTo>
                      <a:pt x="493" y="0"/>
                      <a:pt x="494" y="0"/>
                      <a:pt x="494" y="0"/>
                    </a:cubicBezTo>
                    <a:cubicBezTo>
                      <a:pt x="619" y="0"/>
                      <a:pt x="619" y="0"/>
                      <a:pt x="619" y="0"/>
                    </a:cubicBezTo>
                  </a:path>
                </a:pathLst>
              </a:custGeom>
              <a:solidFill>
                <a:srgbClr val="8420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1" name="íŝļîdê">
                <a:extLst>
                  <a:ext uri="{FF2B5EF4-FFF2-40B4-BE49-F238E27FC236}">
                    <a16:creationId xmlns:a16="http://schemas.microsoft.com/office/drawing/2014/main" id="{206BCBE0-AABD-49AE-905B-6DBE9A77376F}"/>
                  </a:ext>
                </a:extLst>
              </p:cNvPr>
              <p:cNvSpPr/>
              <p:nvPr/>
            </p:nvSpPr>
            <p:spPr bwMode="auto">
              <a:xfrm>
                <a:off x="4114" y="1204"/>
                <a:ext cx="1287" cy="635"/>
              </a:xfrm>
              <a:custGeom>
                <a:avLst/>
                <a:gdLst>
                  <a:gd name="T0" fmla="*/ 619 w 619"/>
                  <a:gd name="T1" fmla="*/ 164 h 306"/>
                  <a:gd name="T2" fmla="*/ 606 w 619"/>
                  <a:gd name="T3" fmla="*/ 169 h 306"/>
                  <a:gd name="T4" fmla="*/ 485 w 619"/>
                  <a:gd name="T5" fmla="*/ 252 h 306"/>
                  <a:gd name="T6" fmla="*/ 100 w 619"/>
                  <a:gd name="T7" fmla="*/ 306 h 306"/>
                  <a:gd name="T8" fmla="*/ 70 w 619"/>
                  <a:gd name="T9" fmla="*/ 181 h 306"/>
                  <a:gd name="T10" fmla="*/ 17 w 619"/>
                  <a:gd name="T11" fmla="*/ 34 h 306"/>
                  <a:gd name="T12" fmla="*/ 0 w 619"/>
                  <a:gd name="T13" fmla="*/ 0 h 306"/>
                  <a:gd name="T14" fmla="*/ 125 w 619"/>
                  <a:gd name="T15" fmla="*/ 0 h 306"/>
                  <a:gd name="T16" fmla="*/ 164 w 619"/>
                  <a:gd name="T17" fmla="*/ 7 h 306"/>
                  <a:gd name="T18" fmla="*/ 188 w 619"/>
                  <a:gd name="T19" fmla="*/ 12 h 306"/>
                  <a:gd name="T20" fmla="*/ 193 w 619"/>
                  <a:gd name="T21" fmla="*/ 13 h 306"/>
                  <a:gd name="T22" fmla="*/ 202 w 619"/>
                  <a:gd name="T23" fmla="*/ 15 h 306"/>
                  <a:gd name="T24" fmla="*/ 203 w 619"/>
                  <a:gd name="T25" fmla="*/ 15 h 306"/>
                  <a:gd name="T26" fmla="*/ 219 w 619"/>
                  <a:gd name="T27" fmla="*/ 18 h 306"/>
                  <a:gd name="T28" fmla="*/ 229 w 619"/>
                  <a:gd name="T29" fmla="*/ 21 h 306"/>
                  <a:gd name="T30" fmla="*/ 249 w 619"/>
                  <a:gd name="T31" fmla="*/ 25 h 306"/>
                  <a:gd name="T32" fmla="*/ 300 w 619"/>
                  <a:gd name="T33" fmla="*/ 37 h 306"/>
                  <a:gd name="T34" fmla="*/ 303 w 619"/>
                  <a:gd name="T35" fmla="*/ 38 h 306"/>
                  <a:gd name="T36" fmla="*/ 303 w 619"/>
                  <a:gd name="T37" fmla="*/ 38 h 306"/>
                  <a:gd name="T38" fmla="*/ 303 w 619"/>
                  <a:gd name="T39" fmla="*/ 38 h 306"/>
                  <a:gd name="T40" fmla="*/ 373 w 619"/>
                  <a:gd name="T41" fmla="*/ 56 h 306"/>
                  <a:gd name="T42" fmla="*/ 391 w 619"/>
                  <a:gd name="T43" fmla="*/ 62 h 306"/>
                  <a:gd name="T44" fmla="*/ 407 w 619"/>
                  <a:gd name="T45" fmla="*/ 67 h 306"/>
                  <a:gd name="T46" fmla="*/ 431 w 619"/>
                  <a:gd name="T47" fmla="*/ 74 h 306"/>
                  <a:gd name="T48" fmla="*/ 446 w 619"/>
                  <a:gd name="T49" fmla="*/ 79 h 306"/>
                  <a:gd name="T50" fmla="*/ 483 w 619"/>
                  <a:gd name="T51" fmla="*/ 92 h 306"/>
                  <a:gd name="T52" fmla="*/ 499 w 619"/>
                  <a:gd name="T53" fmla="*/ 98 h 306"/>
                  <a:gd name="T54" fmla="*/ 500 w 619"/>
                  <a:gd name="T55" fmla="*/ 98 h 306"/>
                  <a:gd name="T56" fmla="*/ 516 w 619"/>
                  <a:gd name="T57" fmla="*/ 105 h 306"/>
                  <a:gd name="T58" fmla="*/ 527 w 619"/>
                  <a:gd name="T59" fmla="*/ 110 h 306"/>
                  <a:gd name="T60" fmla="*/ 535 w 619"/>
                  <a:gd name="T61" fmla="*/ 113 h 306"/>
                  <a:gd name="T62" fmla="*/ 555 w 619"/>
                  <a:gd name="T63" fmla="*/ 122 h 306"/>
                  <a:gd name="T64" fmla="*/ 562 w 619"/>
                  <a:gd name="T65" fmla="*/ 126 h 306"/>
                  <a:gd name="T66" fmla="*/ 619 w 619"/>
                  <a:gd name="T67" fmla="*/ 16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06">
                    <a:moveTo>
                      <a:pt x="619" y="164"/>
                    </a:moveTo>
                    <a:cubicBezTo>
                      <a:pt x="619" y="164"/>
                      <a:pt x="614" y="166"/>
                      <a:pt x="606" y="169"/>
                    </a:cubicBezTo>
                    <a:cubicBezTo>
                      <a:pt x="582" y="180"/>
                      <a:pt x="526" y="207"/>
                      <a:pt x="485" y="252"/>
                    </a:cubicBezTo>
                    <a:cubicBezTo>
                      <a:pt x="485" y="252"/>
                      <a:pt x="182" y="198"/>
                      <a:pt x="100" y="306"/>
                    </a:cubicBezTo>
                    <a:cubicBezTo>
                      <a:pt x="100" y="306"/>
                      <a:pt x="91" y="253"/>
                      <a:pt x="70" y="181"/>
                    </a:cubicBezTo>
                    <a:cubicBezTo>
                      <a:pt x="57" y="137"/>
                      <a:pt x="40" y="85"/>
                      <a:pt x="17" y="34"/>
                    </a:cubicBezTo>
                    <a:cubicBezTo>
                      <a:pt x="12" y="23"/>
                      <a:pt x="6" y="11"/>
                      <a:pt x="0" y="0"/>
                    </a:cubicBezTo>
                    <a:cubicBezTo>
                      <a:pt x="125" y="0"/>
                      <a:pt x="125" y="0"/>
                      <a:pt x="125" y="0"/>
                    </a:cubicBezTo>
                    <a:cubicBezTo>
                      <a:pt x="125" y="0"/>
                      <a:pt x="140" y="2"/>
                      <a:pt x="164" y="7"/>
                    </a:cubicBezTo>
                    <a:cubicBezTo>
                      <a:pt x="171" y="8"/>
                      <a:pt x="179" y="10"/>
                      <a:pt x="188" y="12"/>
                    </a:cubicBezTo>
                    <a:cubicBezTo>
                      <a:pt x="190" y="12"/>
                      <a:pt x="192" y="13"/>
                      <a:pt x="193" y="13"/>
                    </a:cubicBezTo>
                    <a:cubicBezTo>
                      <a:pt x="196" y="14"/>
                      <a:pt x="199" y="14"/>
                      <a:pt x="202" y="15"/>
                    </a:cubicBezTo>
                    <a:cubicBezTo>
                      <a:pt x="202" y="15"/>
                      <a:pt x="203" y="15"/>
                      <a:pt x="203" y="15"/>
                    </a:cubicBezTo>
                    <a:cubicBezTo>
                      <a:pt x="208" y="16"/>
                      <a:pt x="214" y="17"/>
                      <a:pt x="219" y="18"/>
                    </a:cubicBezTo>
                    <a:cubicBezTo>
                      <a:pt x="223" y="19"/>
                      <a:pt x="226" y="20"/>
                      <a:pt x="229" y="21"/>
                    </a:cubicBezTo>
                    <a:cubicBezTo>
                      <a:pt x="236" y="22"/>
                      <a:pt x="243" y="24"/>
                      <a:pt x="249" y="25"/>
                    </a:cubicBezTo>
                    <a:cubicBezTo>
                      <a:pt x="265" y="29"/>
                      <a:pt x="282" y="33"/>
                      <a:pt x="300" y="37"/>
                    </a:cubicBezTo>
                    <a:cubicBezTo>
                      <a:pt x="301" y="37"/>
                      <a:pt x="302" y="38"/>
                      <a:pt x="303" y="38"/>
                    </a:cubicBezTo>
                    <a:cubicBezTo>
                      <a:pt x="303" y="38"/>
                      <a:pt x="303" y="38"/>
                      <a:pt x="303" y="38"/>
                    </a:cubicBezTo>
                    <a:cubicBezTo>
                      <a:pt x="303" y="38"/>
                      <a:pt x="303" y="38"/>
                      <a:pt x="303" y="38"/>
                    </a:cubicBezTo>
                    <a:cubicBezTo>
                      <a:pt x="326" y="44"/>
                      <a:pt x="349" y="50"/>
                      <a:pt x="373" y="56"/>
                    </a:cubicBezTo>
                    <a:cubicBezTo>
                      <a:pt x="379" y="58"/>
                      <a:pt x="385" y="60"/>
                      <a:pt x="391" y="62"/>
                    </a:cubicBezTo>
                    <a:cubicBezTo>
                      <a:pt x="397" y="63"/>
                      <a:pt x="402" y="65"/>
                      <a:pt x="407" y="67"/>
                    </a:cubicBezTo>
                    <a:cubicBezTo>
                      <a:pt x="415" y="69"/>
                      <a:pt x="423" y="71"/>
                      <a:pt x="431" y="74"/>
                    </a:cubicBezTo>
                    <a:cubicBezTo>
                      <a:pt x="436" y="76"/>
                      <a:pt x="441" y="77"/>
                      <a:pt x="446" y="79"/>
                    </a:cubicBezTo>
                    <a:cubicBezTo>
                      <a:pt x="458" y="83"/>
                      <a:pt x="471" y="87"/>
                      <a:pt x="483" y="92"/>
                    </a:cubicBezTo>
                    <a:cubicBezTo>
                      <a:pt x="488" y="94"/>
                      <a:pt x="493" y="96"/>
                      <a:pt x="499" y="98"/>
                    </a:cubicBezTo>
                    <a:cubicBezTo>
                      <a:pt x="500" y="98"/>
                      <a:pt x="500" y="98"/>
                      <a:pt x="500" y="98"/>
                    </a:cubicBezTo>
                    <a:cubicBezTo>
                      <a:pt x="505" y="100"/>
                      <a:pt x="511" y="103"/>
                      <a:pt x="516" y="105"/>
                    </a:cubicBezTo>
                    <a:cubicBezTo>
                      <a:pt x="520" y="106"/>
                      <a:pt x="524" y="108"/>
                      <a:pt x="527" y="110"/>
                    </a:cubicBezTo>
                    <a:cubicBezTo>
                      <a:pt x="530" y="111"/>
                      <a:pt x="533" y="112"/>
                      <a:pt x="535" y="113"/>
                    </a:cubicBezTo>
                    <a:cubicBezTo>
                      <a:pt x="542" y="116"/>
                      <a:pt x="548" y="119"/>
                      <a:pt x="555" y="122"/>
                    </a:cubicBezTo>
                    <a:cubicBezTo>
                      <a:pt x="557" y="124"/>
                      <a:pt x="559" y="125"/>
                      <a:pt x="562" y="126"/>
                    </a:cubicBezTo>
                    <a:cubicBezTo>
                      <a:pt x="585" y="138"/>
                      <a:pt x="605" y="151"/>
                      <a:pt x="619" y="164"/>
                    </a:cubicBezTo>
                    <a:close/>
                  </a:path>
                </a:pathLst>
              </a:custGeom>
              <a:solidFill>
                <a:srgbClr val="8420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2" name="îS1íḍé">
                <a:extLst>
                  <a:ext uri="{FF2B5EF4-FFF2-40B4-BE49-F238E27FC236}">
                    <a16:creationId xmlns:a16="http://schemas.microsoft.com/office/drawing/2014/main" id="{FD520D21-2984-4822-AC1E-C8107EE870A2}"/>
                  </a:ext>
                </a:extLst>
              </p:cNvPr>
              <p:cNvSpPr/>
              <p:nvPr/>
            </p:nvSpPr>
            <p:spPr bwMode="auto">
              <a:xfrm>
                <a:off x="2281" y="1320"/>
                <a:ext cx="512" cy="407"/>
              </a:xfrm>
              <a:custGeom>
                <a:avLst/>
                <a:gdLst>
                  <a:gd name="T0" fmla="*/ 246 w 246"/>
                  <a:gd name="T1" fmla="*/ 0 h 196"/>
                  <a:gd name="T2" fmla="*/ 165 w 246"/>
                  <a:gd name="T3" fmla="*/ 118 h 196"/>
                  <a:gd name="T4" fmla="*/ 134 w 246"/>
                  <a:gd name="T5" fmla="*/ 196 h 196"/>
                  <a:gd name="T6" fmla="*/ 126 w 246"/>
                  <a:gd name="T7" fmla="*/ 188 h 196"/>
                  <a:gd name="T8" fmla="*/ 119 w 246"/>
                  <a:gd name="T9" fmla="*/ 181 h 196"/>
                  <a:gd name="T10" fmla="*/ 111 w 246"/>
                  <a:gd name="T11" fmla="*/ 175 h 196"/>
                  <a:gd name="T12" fmla="*/ 101 w 246"/>
                  <a:gd name="T13" fmla="*/ 166 h 196"/>
                  <a:gd name="T14" fmla="*/ 101 w 246"/>
                  <a:gd name="T15" fmla="*/ 166 h 196"/>
                  <a:gd name="T16" fmla="*/ 90 w 246"/>
                  <a:gd name="T17" fmla="*/ 157 h 196"/>
                  <a:gd name="T18" fmla="*/ 79 w 246"/>
                  <a:gd name="T19" fmla="*/ 149 h 196"/>
                  <a:gd name="T20" fmla="*/ 68 w 246"/>
                  <a:gd name="T21" fmla="*/ 142 h 196"/>
                  <a:gd name="T22" fmla="*/ 67 w 246"/>
                  <a:gd name="T23" fmla="*/ 142 h 196"/>
                  <a:gd name="T24" fmla="*/ 57 w 246"/>
                  <a:gd name="T25" fmla="*/ 136 h 196"/>
                  <a:gd name="T26" fmla="*/ 47 w 246"/>
                  <a:gd name="T27" fmla="*/ 130 h 196"/>
                  <a:gd name="T28" fmla="*/ 42 w 246"/>
                  <a:gd name="T29" fmla="*/ 127 h 196"/>
                  <a:gd name="T30" fmla="*/ 28 w 246"/>
                  <a:gd name="T31" fmla="*/ 120 h 196"/>
                  <a:gd name="T32" fmla="*/ 20 w 246"/>
                  <a:gd name="T33" fmla="*/ 117 h 196"/>
                  <a:gd name="T34" fmla="*/ 14 w 246"/>
                  <a:gd name="T35" fmla="*/ 114 h 196"/>
                  <a:gd name="T36" fmla="*/ 13 w 246"/>
                  <a:gd name="T37" fmla="*/ 113 h 196"/>
                  <a:gd name="T38" fmla="*/ 10 w 246"/>
                  <a:gd name="T39" fmla="*/ 112 h 196"/>
                  <a:gd name="T40" fmla="*/ 6 w 246"/>
                  <a:gd name="T41" fmla="*/ 110 h 196"/>
                  <a:gd name="T42" fmla="*/ 0 w 246"/>
                  <a:gd name="T43" fmla="*/ 108 h 196"/>
                  <a:gd name="T44" fmla="*/ 246 w 246"/>
                  <a:gd name="T4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196">
                    <a:moveTo>
                      <a:pt x="246" y="0"/>
                    </a:moveTo>
                    <a:cubicBezTo>
                      <a:pt x="208" y="44"/>
                      <a:pt x="182" y="85"/>
                      <a:pt x="165" y="118"/>
                    </a:cubicBezTo>
                    <a:cubicBezTo>
                      <a:pt x="141" y="165"/>
                      <a:pt x="134" y="196"/>
                      <a:pt x="134" y="196"/>
                    </a:cubicBezTo>
                    <a:cubicBezTo>
                      <a:pt x="131" y="193"/>
                      <a:pt x="128" y="191"/>
                      <a:pt x="126" y="188"/>
                    </a:cubicBezTo>
                    <a:cubicBezTo>
                      <a:pt x="124" y="186"/>
                      <a:pt x="121" y="184"/>
                      <a:pt x="119" y="181"/>
                    </a:cubicBezTo>
                    <a:cubicBezTo>
                      <a:pt x="117" y="179"/>
                      <a:pt x="114" y="177"/>
                      <a:pt x="111" y="175"/>
                    </a:cubicBezTo>
                    <a:cubicBezTo>
                      <a:pt x="108" y="171"/>
                      <a:pt x="105" y="169"/>
                      <a:pt x="101" y="166"/>
                    </a:cubicBezTo>
                    <a:cubicBezTo>
                      <a:pt x="101" y="166"/>
                      <a:pt x="101" y="166"/>
                      <a:pt x="101" y="166"/>
                    </a:cubicBezTo>
                    <a:cubicBezTo>
                      <a:pt x="97" y="163"/>
                      <a:pt x="94" y="160"/>
                      <a:pt x="90" y="157"/>
                    </a:cubicBezTo>
                    <a:cubicBezTo>
                      <a:pt x="86" y="154"/>
                      <a:pt x="83" y="152"/>
                      <a:pt x="79" y="149"/>
                    </a:cubicBezTo>
                    <a:cubicBezTo>
                      <a:pt x="75" y="147"/>
                      <a:pt x="71" y="144"/>
                      <a:pt x="68" y="142"/>
                    </a:cubicBezTo>
                    <a:cubicBezTo>
                      <a:pt x="67" y="142"/>
                      <a:pt x="67" y="142"/>
                      <a:pt x="67" y="142"/>
                    </a:cubicBezTo>
                    <a:cubicBezTo>
                      <a:pt x="64" y="140"/>
                      <a:pt x="60" y="138"/>
                      <a:pt x="57" y="136"/>
                    </a:cubicBezTo>
                    <a:cubicBezTo>
                      <a:pt x="53" y="134"/>
                      <a:pt x="50" y="132"/>
                      <a:pt x="47" y="130"/>
                    </a:cubicBezTo>
                    <a:cubicBezTo>
                      <a:pt x="45" y="129"/>
                      <a:pt x="43" y="128"/>
                      <a:pt x="42" y="127"/>
                    </a:cubicBezTo>
                    <a:cubicBezTo>
                      <a:pt x="37" y="125"/>
                      <a:pt x="32" y="122"/>
                      <a:pt x="28" y="120"/>
                    </a:cubicBezTo>
                    <a:cubicBezTo>
                      <a:pt x="25" y="119"/>
                      <a:pt x="23" y="118"/>
                      <a:pt x="20" y="117"/>
                    </a:cubicBezTo>
                    <a:cubicBezTo>
                      <a:pt x="18" y="116"/>
                      <a:pt x="16" y="115"/>
                      <a:pt x="14" y="114"/>
                    </a:cubicBezTo>
                    <a:cubicBezTo>
                      <a:pt x="14" y="114"/>
                      <a:pt x="13" y="113"/>
                      <a:pt x="13" y="113"/>
                    </a:cubicBezTo>
                    <a:cubicBezTo>
                      <a:pt x="12" y="113"/>
                      <a:pt x="11" y="113"/>
                      <a:pt x="10" y="112"/>
                    </a:cubicBezTo>
                    <a:cubicBezTo>
                      <a:pt x="8" y="111"/>
                      <a:pt x="7" y="111"/>
                      <a:pt x="6" y="110"/>
                    </a:cubicBezTo>
                    <a:cubicBezTo>
                      <a:pt x="2" y="109"/>
                      <a:pt x="0" y="108"/>
                      <a:pt x="0" y="108"/>
                    </a:cubicBezTo>
                    <a:cubicBezTo>
                      <a:pt x="45" y="66"/>
                      <a:pt x="147" y="29"/>
                      <a:pt x="246" y="0"/>
                    </a:cubicBezTo>
                    <a:close/>
                  </a:path>
                </a:pathLst>
              </a:custGeom>
              <a:solidFill>
                <a:srgbClr val="630F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3" name="ïSļidè">
                <a:extLst>
                  <a:ext uri="{FF2B5EF4-FFF2-40B4-BE49-F238E27FC236}">
                    <a16:creationId xmlns:a16="http://schemas.microsoft.com/office/drawing/2014/main" id="{40129D34-3AD9-4ECA-9CBA-F72669305031}"/>
                  </a:ext>
                </a:extLst>
              </p:cNvPr>
              <p:cNvSpPr/>
              <p:nvPr/>
            </p:nvSpPr>
            <p:spPr bwMode="auto">
              <a:xfrm>
                <a:off x="4889" y="1320"/>
                <a:ext cx="512" cy="407"/>
              </a:xfrm>
              <a:custGeom>
                <a:avLst/>
                <a:gdLst>
                  <a:gd name="T0" fmla="*/ 246 w 246"/>
                  <a:gd name="T1" fmla="*/ 108 h 196"/>
                  <a:gd name="T2" fmla="*/ 233 w 246"/>
                  <a:gd name="T3" fmla="*/ 113 h 196"/>
                  <a:gd name="T4" fmla="*/ 112 w 246"/>
                  <a:gd name="T5" fmla="*/ 196 h 196"/>
                  <a:gd name="T6" fmla="*/ 81 w 246"/>
                  <a:gd name="T7" fmla="*/ 118 h 196"/>
                  <a:gd name="T8" fmla="*/ 0 w 246"/>
                  <a:gd name="T9" fmla="*/ 0 h 196"/>
                  <a:gd name="T10" fmla="*/ 18 w 246"/>
                  <a:gd name="T11" fmla="*/ 6 h 196"/>
                  <a:gd name="T12" fmla="*/ 34 w 246"/>
                  <a:gd name="T13" fmla="*/ 11 h 196"/>
                  <a:gd name="T14" fmla="*/ 58 w 246"/>
                  <a:gd name="T15" fmla="*/ 18 h 196"/>
                  <a:gd name="T16" fmla="*/ 73 w 246"/>
                  <a:gd name="T17" fmla="*/ 23 h 196"/>
                  <a:gd name="T18" fmla="*/ 110 w 246"/>
                  <a:gd name="T19" fmla="*/ 36 h 196"/>
                  <a:gd name="T20" fmla="*/ 126 w 246"/>
                  <a:gd name="T21" fmla="*/ 42 h 196"/>
                  <a:gd name="T22" fmla="*/ 127 w 246"/>
                  <a:gd name="T23" fmla="*/ 42 h 196"/>
                  <a:gd name="T24" fmla="*/ 143 w 246"/>
                  <a:gd name="T25" fmla="*/ 49 h 196"/>
                  <a:gd name="T26" fmla="*/ 154 w 246"/>
                  <a:gd name="T27" fmla="*/ 54 h 196"/>
                  <a:gd name="T28" fmla="*/ 162 w 246"/>
                  <a:gd name="T29" fmla="*/ 57 h 196"/>
                  <a:gd name="T30" fmla="*/ 182 w 246"/>
                  <a:gd name="T31" fmla="*/ 66 h 196"/>
                  <a:gd name="T32" fmla="*/ 189 w 246"/>
                  <a:gd name="T33" fmla="*/ 70 h 196"/>
                  <a:gd name="T34" fmla="*/ 246 w 246"/>
                  <a:gd name="T35" fmla="*/ 10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96">
                    <a:moveTo>
                      <a:pt x="246" y="108"/>
                    </a:moveTo>
                    <a:cubicBezTo>
                      <a:pt x="246" y="108"/>
                      <a:pt x="241" y="110"/>
                      <a:pt x="233" y="113"/>
                    </a:cubicBezTo>
                    <a:cubicBezTo>
                      <a:pt x="209" y="124"/>
                      <a:pt x="153" y="151"/>
                      <a:pt x="112" y="196"/>
                    </a:cubicBezTo>
                    <a:cubicBezTo>
                      <a:pt x="112" y="196"/>
                      <a:pt x="105" y="165"/>
                      <a:pt x="81" y="118"/>
                    </a:cubicBezTo>
                    <a:cubicBezTo>
                      <a:pt x="64" y="85"/>
                      <a:pt x="38" y="44"/>
                      <a:pt x="0" y="0"/>
                    </a:cubicBezTo>
                    <a:cubicBezTo>
                      <a:pt x="6" y="2"/>
                      <a:pt x="12" y="4"/>
                      <a:pt x="18" y="6"/>
                    </a:cubicBezTo>
                    <a:cubicBezTo>
                      <a:pt x="24" y="7"/>
                      <a:pt x="29" y="9"/>
                      <a:pt x="34" y="11"/>
                    </a:cubicBezTo>
                    <a:cubicBezTo>
                      <a:pt x="42" y="13"/>
                      <a:pt x="50" y="15"/>
                      <a:pt x="58" y="18"/>
                    </a:cubicBezTo>
                    <a:cubicBezTo>
                      <a:pt x="63" y="20"/>
                      <a:pt x="68" y="21"/>
                      <a:pt x="73" y="23"/>
                    </a:cubicBezTo>
                    <a:cubicBezTo>
                      <a:pt x="85" y="27"/>
                      <a:pt x="98" y="31"/>
                      <a:pt x="110" y="36"/>
                    </a:cubicBezTo>
                    <a:cubicBezTo>
                      <a:pt x="115" y="38"/>
                      <a:pt x="120" y="40"/>
                      <a:pt x="126" y="42"/>
                    </a:cubicBezTo>
                    <a:cubicBezTo>
                      <a:pt x="127" y="42"/>
                      <a:pt x="127" y="42"/>
                      <a:pt x="127" y="42"/>
                    </a:cubicBezTo>
                    <a:cubicBezTo>
                      <a:pt x="132" y="44"/>
                      <a:pt x="138" y="47"/>
                      <a:pt x="143" y="49"/>
                    </a:cubicBezTo>
                    <a:cubicBezTo>
                      <a:pt x="147" y="50"/>
                      <a:pt x="151" y="52"/>
                      <a:pt x="154" y="54"/>
                    </a:cubicBezTo>
                    <a:cubicBezTo>
                      <a:pt x="157" y="55"/>
                      <a:pt x="160" y="56"/>
                      <a:pt x="162" y="57"/>
                    </a:cubicBezTo>
                    <a:cubicBezTo>
                      <a:pt x="169" y="60"/>
                      <a:pt x="175" y="63"/>
                      <a:pt x="182" y="66"/>
                    </a:cubicBezTo>
                    <a:cubicBezTo>
                      <a:pt x="184" y="68"/>
                      <a:pt x="186" y="69"/>
                      <a:pt x="189" y="70"/>
                    </a:cubicBezTo>
                    <a:cubicBezTo>
                      <a:pt x="212" y="82"/>
                      <a:pt x="232" y="95"/>
                      <a:pt x="246" y="108"/>
                    </a:cubicBezTo>
                    <a:close/>
                  </a:path>
                </a:pathLst>
              </a:custGeom>
              <a:solidFill>
                <a:srgbClr val="630F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4" name="iṥļïḑe">
                <a:extLst>
                  <a:ext uri="{FF2B5EF4-FFF2-40B4-BE49-F238E27FC236}">
                    <a16:creationId xmlns:a16="http://schemas.microsoft.com/office/drawing/2014/main" id="{DFEFAC17-1D6A-43B0-BD20-BEC5C8078E8B}"/>
                  </a:ext>
                </a:extLst>
              </p:cNvPr>
              <p:cNvSpPr/>
              <p:nvPr/>
            </p:nvSpPr>
            <p:spPr bwMode="auto">
              <a:xfrm>
                <a:off x="3233" y="1528"/>
                <a:ext cx="193" cy="183"/>
              </a:xfrm>
              <a:custGeom>
                <a:avLst/>
                <a:gdLst>
                  <a:gd name="T0" fmla="*/ 93 w 93"/>
                  <a:gd name="T1" fmla="*/ 76 h 88"/>
                  <a:gd name="T2" fmla="*/ 89 w 93"/>
                  <a:gd name="T3" fmla="*/ 73 h 88"/>
                  <a:gd name="T4" fmla="*/ 73 w 93"/>
                  <a:gd name="T5" fmla="*/ 61 h 88"/>
                  <a:gd name="T6" fmla="*/ 73 w 93"/>
                  <a:gd name="T7" fmla="*/ 30 h 88"/>
                  <a:gd name="T8" fmla="*/ 50 w 93"/>
                  <a:gd name="T9" fmla="*/ 2 h 88"/>
                  <a:gd name="T10" fmla="*/ 20 w 93"/>
                  <a:gd name="T11" fmla="*/ 29 h 88"/>
                  <a:gd name="T12" fmla="*/ 20 w 93"/>
                  <a:gd name="T13" fmla="*/ 61 h 88"/>
                  <a:gd name="T14" fmla="*/ 13 w 93"/>
                  <a:gd name="T15" fmla="*/ 69 h 88"/>
                  <a:gd name="T16" fmla="*/ 5 w 93"/>
                  <a:gd name="T17" fmla="*/ 73 h 88"/>
                  <a:gd name="T18" fmla="*/ 0 w 93"/>
                  <a:gd name="T19" fmla="*/ 79 h 88"/>
                  <a:gd name="T20" fmla="*/ 0 w 93"/>
                  <a:gd name="T21" fmla="*/ 82 h 88"/>
                  <a:gd name="T22" fmla="*/ 30 w 93"/>
                  <a:gd name="T23" fmla="*/ 82 h 88"/>
                  <a:gd name="T24" fmla="*/ 47 w 93"/>
                  <a:gd name="T25" fmla="*/ 88 h 88"/>
                  <a:gd name="T26" fmla="*/ 63 w 93"/>
                  <a:gd name="T27" fmla="*/ 82 h 88"/>
                  <a:gd name="T28" fmla="*/ 93 w 93"/>
                  <a:gd name="T29" fmla="*/ 82 h 88"/>
                  <a:gd name="T30" fmla="*/ 93 w 93"/>
                  <a:gd name="T31" fmla="*/ 79 h 88"/>
                  <a:gd name="T32" fmla="*/ 93 w 93"/>
                  <a:gd name="T33" fmla="*/ 76 h 88"/>
                  <a:gd name="T34" fmla="*/ 31 w 93"/>
                  <a:gd name="T35" fmla="*/ 45 h 88"/>
                  <a:gd name="T36" fmla="*/ 31 w 93"/>
                  <a:gd name="T37" fmla="*/ 43 h 88"/>
                  <a:gd name="T38" fmla="*/ 47 w 93"/>
                  <a:gd name="T39" fmla="*/ 20 h 88"/>
                  <a:gd name="T40" fmla="*/ 63 w 93"/>
                  <a:gd name="T41" fmla="*/ 45 h 88"/>
                  <a:gd name="T42" fmla="*/ 47 w 93"/>
                  <a:gd name="T43" fmla="*/ 69 h 88"/>
                  <a:gd name="T44" fmla="*/ 31 w 93"/>
                  <a:gd name="T45" fmla="*/ 51 h 88"/>
                  <a:gd name="T46" fmla="*/ 31 w 93"/>
                  <a:gd name="T47"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88">
                    <a:moveTo>
                      <a:pt x="93" y="76"/>
                    </a:moveTo>
                    <a:cubicBezTo>
                      <a:pt x="92" y="75"/>
                      <a:pt x="90" y="74"/>
                      <a:pt x="89" y="73"/>
                    </a:cubicBezTo>
                    <a:cubicBezTo>
                      <a:pt x="78" y="71"/>
                      <a:pt x="73" y="61"/>
                      <a:pt x="73" y="61"/>
                    </a:cubicBezTo>
                    <a:cubicBezTo>
                      <a:pt x="73" y="30"/>
                      <a:pt x="73" y="30"/>
                      <a:pt x="73" y="30"/>
                    </a:cubicBezTo>
                    <a:cubicBezTo>
                      <a:pt x="73" y="16"/>
                      <a:pt x="64" y="4"/>
                      <a:pt x="50" y="2"/>
                    </a:cubicBezTo>
                    <a:cubicBezTo>
                      <a:pt x="34" y="0"/>
                      <a:pt x="20" y="13"/>
                      <a:pt x="20" y="29"/>
                    </a:cubicBezTo>
                    <a:cubicBezTo>
                      <a:pt x="20" y="61"/>
                      <a:pt x="20" y="61"/>
                      <a:pt x="20" y="61"/>
                    </a:cubicBezTo>
                    <a:cubicBezTo>
                      <a:pt x="20" y="61"/>
                      <a:pt x="18" y="65"/>
                      <a:pt x="13" y="69"/>
                    </a:cubicBezTo>
                    <a:cubicBezTo>
                      <a:pt x="11" y="71"/>
                      <a:pt x="8" y="72"/>
                      <a:pt x="5" y="73"/>
                    </a:cubicBezTo>
                    <a:cubicBezTo>
                      <a:pt x="2" y="74"/>
                      <a:pt x="0" y="76"/>
                      <a:pt x="0" y="79"/>
                    </a:cubicBezTo>
                    <a:cubicBezTo>
                      <a:pt x="0" y="82"/>
                      <a:pt x="0" y="82"/>
                      <a:pt x="0" y="82"/>
                    </a:cubicBezTo>
                    <a:cubicBezTo>
                      <a:pt x="30" y="82"/>
                      <a:pt x="30" y="82"/>
                      <a:pt x="30" y="82"/>
                    </a:cubicBezTo>
                    <a:cubicBezTo>
                      <a:pt x="35" y="85"/>
                      <a:pt x="40" y="88"/>
                      <a:pt x="47" y="88"/>
                    </a:cubicBezTo>
                    <a:cubicBezTo>
                      <a:pt x="53" y="88"/>
                      <a:pt x="59" y="85"/>
                      <a:pt x="63" y="82"/>
                    </a:cubicBezTo>
                    <a:cubicBezTo>
                      <a:pt x="93" y="82"/>
                      <a:pt x="93" y="82"/>
                      <a:pt x="93" y="82"/>
                    </a:cubicBezTo>
                    <a:cubicBezTo>
                      <a:pt x="93" y="79"/>
                      <a:pt x="93" y="79"/>
                      <a:pt x="93" y="79"/>
                    </a:cubicBezTo>
                    <a:cubicBezTo>
                      <a:pt x="93" y="78"/>
                      <a:pt x="93" y="77"/>
                      <a:pt x="93" y="76"/>
                    </a:cubicBezTo>
                    <a:moveTo>
                      <a:pt x="31" y="45"/>
                    </a:moveTo>
                    <a:cubicBezTo>
                      <a:pt x="31" y="44"/>
                      <a:pt x="31" y="43"/>
                      <a:pt x="31" y="43"/>
                    </a:cubicBezTo>
                    <a:cubicBezTo>
                      <a:pt x="32" y="30"/>
                      <a:pt x="38" y="20"/>
                      <a:pt x="47" y="20"/>
                    </a:cubicBezTo>
                    <a:cubicBezTo>
                      <a:pt x="55" y="20"/>
                      <a:pt x="63" y="31"/>
                      <a:pt x="63" y="45"/>
                    </a:cubicBezTo>
                    <a:cubicBezTo>
                      <a:pt x="63" y="58"/>
                      <a:pt x="55" y="69"/>
                      <a:pt x="47" y="69"/>
                    </a:cubicBezTo>
                    <a:cubicBezTo>
                      <a:pt x="39" y="69"/>
                      <a:pt x="33" y="62"/>
                      <a:pt x="31" y="51"/>
                    </a:cubicBezTo>
                    <a:cubicBezTo>
                      <a:pt x="31" y="49"/>
                      <a:pt x="31" y="47"/>
                      <a:pt x="31" y="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5" name="íşlíḑè">
                <a:extLst>
                  <a:ext uri="{FF2B5EF4-FFF2-40B4-BE49-F238E27FC236}">
                    <a16:creationId xmlns:a16="http://schemas.microsoft.com/office/drawing/2014/main" id="{5AECCF2B-E8D5-4F4E-A852-6B3BDD18F230}"/>
                  </a:ext>
                </a:extLst>
              </p:cNvPr>
              <p:cNvSpPr/>
              <p:nvPr/>
            </p:nvSpPr>
            <p:spPr bwMode="auto">
              <a:xfrm>
                <a:off x="3275" y="1628"/>
                <a:ext cx="23" cy="6"/>
              </a:xfrm>
              <a:custGeom>
                <a:avLst/>
                <a:gdLst>
                  <a:gd name="T0" fmla="*/ 11 w 11"/>
                  <a:gd name="T1" fmla="*/ 0 h 3"/>
                  <a:gd name="T2" fmla="*/ 0 w 11"/>
                  <a:gd name="T3" fmla="*/ 0 h 3"/>
                  <a:gd name="T4" fmla="*/ 0 w 11"/>
                  <a:gd name="T5" fmla="*/ 3 h 3"/>
                  <a:gd name="T6" fmla="*/ 11 w 11"/>
                  <a:gd name="T7" fmla="*/ 3 h 3"/>
                  <a:gd name="T8" fmla="*/ 11 w 11"/>
                  <a:gd name="T9" fmla="*/ 0 h 3"/>
                </a:gdLst>
                <a:ahLst/>
                <a:cxnLst>
                  <a:cxn ang="0">
                    <a:pos x="T0" y="T1"/>
                  </a:cxn>
                  <a:cxn ang="0">
                    <a:pos x="T2" y="T3"/>
                  </a:cxn>
                  <a:cxn ang="0">
                    <a:pos x="T4" y="T5"/>
                  </a:cxn>
                  <a:cxn ang="0">
                    <a:pos x="T6" y="T7"/>
                  </a:cxn>
                  <a:cxn ang="0">
                    <a:pos x="T8" y="T9"/>
                  </a:cxn>
                </a:cxnLst>
                <a:rect l="0" t="0" r="r" b="b"/>
                <a:pathLst>
                  <a:path w="11" h="3">
                    <a:moveTo>
                      <a:pt x="11" y="0"/>
                    </a:moveTo>
                    <a:cubicBezTo>
                      <a:pt x="0" y="0"/>
                      <a:pt x="0" y="0"/>
                      <a:pt x="0" y="0"/>
                    </a:cubicBezTo>
                    <a:cubicBezTo>
                      <a:pt x="0" y="3"/>
                      <a:pt x="0" y="3"/>
                      <a:pt x="0" y="3"/>
                    </a:cubicBezTo>
                    <a:cubicBezTo>
                      <a:pt x="11" y="3"/>
                      <a:pt x="11" y="3"/>
                      <a:pt x="11" y="3"/>
                    </a:cubicBezTo>
                    <a:cubicBezTo>
                      <a:pt x="11" y="2"/>
                      <a:pt x="11" y="1"/>
                      <a:pt x="11" y="0"/>
                    </a:cubicBezTo>
                  </a:path>
                </a:pathLst>
              </a:custGeom>
              <a:solidFill>
                <a:srgbClr val="95B3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6" name="îṧ1iḓê">
                <a:extLst>
                  <a:ext uri="{FF2B5EF4-FFF2-40B4-BE49-F238E27FC236}">
                    <a16:creationId xmlns:a16="http://schemas.microsoft.com/office/drawing/2014/main" id="{64380C76-74D1-410B-A34C-1F859A7FE1E2}"/>
                  </a:ext>
                </a:extLst>
              </p:cNvPr>
              <p:cNvSpPr/>
              <p:nvPr/>
            </p:nvSpPr>
            <p:spPr bwMode="auto">
              <a:xfrm>
                <a:off x="3426" y="1686"/>
                <a:ext cx="0" cy="12"/>
              </a:xfrm>
              <a:custGeom>
                <a:avLst/>
                <a:gdLst>
                  <a:gd name="T0" fmla="*/ 0 h 6"/>
                  <a:gd name="T1" fmla="*/ 0 h 6"/>
                  <a:gd name="T2" fmla="*/ 3 h 6"/>
                  <a:gd name="T3" fmla="*/ 6 h 6"/>
                  <a:gd name="T4" fmla="*/ 6 h 6"/>
                  <a:gd name="T5" fmla="*/ 3 h 6"/>
                  <a:gd name="T6" fmla="*/ 0 h 6"/>
                  <a:gd name="T7" fmla="*/ 0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0"/>
                    </a:moveTo>
                    <a:cubicBezTo>
                      <a:pt x="0" y="0"/>
                      <a:pt x="0" y="0"/>
                      <a:pt x="0" y="0"/>
                    </a:cubicBezTo>
                    <a:cubicBezTo>
                      <a:pt x="0" y="1"/>
                      <a:pt x="0" y="2"/>
                      <a:pt x="0" y="3"/>
                    </a:cubicBezTo>
                    <a:cubicBezTo>
                      <a:pt x="0" y="6"/>
                      <a:pt x="0" y="6"/>
                      <a:pt x="0" y="6"/>
                    </a:cubicBezTo>
                    <a:cubicBezTo>
                      <a:pt x="0" y="6"/>
                      <a:pt x="0" y="6"/>
                      <a:pt x="0" y="6"/>
                    </a:cubicBezTo>
                    <a:cubicBezTo>
                      <a:pt x="0" y="3"/>
                      <a:pt x="0" y="3"/>
                      <a:pt x="0" y="3"/>
                    </a:cubicBezTo>
                    <a:cubicBezTo>
                      <a:pt x="0" y="2"/>
                      <a:pt x="0" y="1"/>
                      <a:pt x="0" y="0"/>
                    </a:cubicBezTo>
                    <a:cubicBezTo>
                      <a:pt x="0" y="0"/>
                      <a:pt x="0" y="0"/>
                      <a:pt x="0" y="0"/>
                    </a:cubicBezTo>
                  </a:path>
                </a:pathLst>
              </a:custGeom>
              <a:solidFill>
                <a:srgbClr val="3D0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7" name="íṡļíḓé">
                <a:extLst>
                  <a:ext uri="{FF2B5EF4-FFF2-40B4-BE49-F238E27FC236}">
                    <a16:creationId xmlns:a16="http://schemas.microsoft.com/office/drawing/2014/main" id="{3B50FC0C-739B-4523-A44A-CF9BACDDF5C6}"/>
                  </a:ext>
                </a:extLst>
              </p:cNvPr>
              <p:cNvSpPr/>
              <p:nvPr/>
            </p:nvSpPr>
            <p:spPr bwMode="auto">
              <a:xfrm>
                <a:off x="3237" y="1671"/>
                <a:ext cx="23" cy="13"/>
              </a:xfrm>
              <a:custGeom>
                <a:avLst/>
                <a:gdLst>
                  <a:gd name="T0" fmla="*/ 11 w 11"/>
                  <a:gd name="T1" fmla="*/ 0 h 6"/>
                  <a:gd name="T2" fmla="*/ 3 w 11"/>
                  <a:gd name="T3" fmla="*/ 4 h 6"/>
                  <a:gd name="T4" fmla="*/ 0 w 11"/>
                  <a:gd name="T5" fmla="*/ 6 h 6"/>
                  <a:gd name="T6" fmla="*/ 3 w 11"/>
                  <a:gd name="T7" fmla="*/ 4 h 6"/>
                  <a:gd name="T8" fmla="*/ 11 w 11"/>
                  <a:gd name="T9" fmla="*/ 0 h 6"/>
                  <a:gd name="T10" fmla="*/ 11 w 11"/>
                  <a:gd name="T11" fmla="*/ 0 h 6"/>
                  <a:gd name="T12" fmla="*/ 11 w 1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11" y="0"/>
                    </a:moveTo>
                    <a:cubicBezTo>
                      <a:pt x="9" y="2"/>
                      <a:pt x="6" y="3"/>
                      <a:pt x="3" y="4"/>
                    </a:cubicBezTo>
                    <a:cubicBezTo>
                      <a:pt x="1" y="5"/>
                      <a:pt x="0" y="5"/>
                      <a:pt x="0" y="6"/>
                    </a:cubicBezTo>
                    <a:cubicBezTo>
                      <a:pt x="0" y="5"/>
                      <a:pt x="1" y="5"/>
                      <a:pt x="3" y="4"/>
                    </a:cubicBezTo>
                    <a:cubicBezTo>
                      <a:pt x="6" y="3"/>
                      <a:pt x="9" y="2"/>
                      <a:pt x="11" y="0"/>
                    </a:cubicBezTo>
                    <a:cubicBezTo>
                      <a:pt x="11" y="0"/>
                      <a:pt x="11" y="0"/>
                      <a:pt x="11" y="0"/>
                    </a:cubicBezTo>
                    <a:cubicBezTo>
                      <a:pt x="11" y="0"/>
                      <a:pt x="11" y="0"/>
                      <a:pt x="11" y="0"/>
                    </a:cubicBezTo>
                  </a:path>
                </a:pathLst>
              </a:custGeom>
              <a:solidFill>
                <a:srgbClr val="5218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8" name="îşļïḍé">
                <a:extLst>
                  <a:ext uri="{FF2B5EF4-FFF2-40B4-BE49-F238E27FC236}">
                    <a16:creationId xmlns:a16="http://schemas.microsoft.com/office/drawing/2014/main" id="{CC6FF936-AF95-4694-A9B3-27DB106B6810}"/>
                  </a:ext>
                </a:extLst>
              </p:cNvPr>
              <p:cNvSpPr/>
              <p:nvPr/>
            </p:nvSpPr>
            <p:spPr bwMode="auto">
              <a:xfrm>
                <a:off x="3233" y="1671"/>
                <a:ext cx="193" cy="40"/>
              </a:xfrm>
              <a:custGeom>
                <a:avLst/>
                <a:gdLst>
                  <a:gd name="T0" fmla="*/ 13 w 93"/>
                  <a:gd name="T1" fmla="*/ 0 h 19"/>
                  <a:gd name="T2" fmla="*/ 13 w 93"/>
                  <a:gd name="T3" fmla="*/ 0 h 19"/>
                  <a:gd name="T4" fmla="*/ 5 w 93"/>
                  <a:gd name="T5" fmla="*/ 4 h 19"/>
                  <a:gd name="T6" fmla="*/ 2 w 93"/>
                  <a:gd name="T7" fmla="*/ 6 h 19"/>
                  <a:gd name="T8" fmla="*/ 0 w 93"/>
                  <a:gd name="T9" fmla="*/ 10 h 19"/>
                  <a:gd name="T10" fmla="*/ 0 w 93"/>
                  <a:gd name="T11" fmla="*/ 13 h 19"/>
                  <a:gd name="T12" fmla="*/ 30 w 93"/>
                  <a:gd name="T13" fmla="*/ 13 h 19"/>
                  <a:gd name="T14" fmla="*/ 47 w 93"/>
                  <a:gd name="T15" fmla="*/ 19 h 19"/>
                  <a:gd name="T16" fmla="*/ 63 w 93"/>
                  <a:gd name="T17" fmla="*/ 13 h 19"/>
                  <a:gd name="T18" fmla="*/ 93 w 93"/>
                  <a:gd name="T19" fmla="*/ 13 h 19"/>
                  <a:gd name="T20" fmla="*/ 93 w 93"/>
                  <a:gd name="T21" fmla="*/ 10 h 19"/>
                  <a:gd name="T22" fmla="*/ 93 w 93"/>
                  <a:gd name="T23" fmla="*/ 7 h 19"/>
                  <a:gd name="T24" fmla="*/ 93 w 93"/>
                  <a:gd name="T25" fmla="*/ 7 h 19"/>
                  <a:gd name="T26" fmla="*/ 13 w 93"/>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9">
                    <a:moveTo>
                      <a:pt x="13" y="0"/>
                    </a:moveTo>
                    <a:cubicBezTo>
                      <a:pt x="13" y="0"/>
                      <a:pt x="13" y="0"/>
                      <a:pt x="13" y="0"/>
                    </a:cubicBezTo>
                    <a:cubicBezTo>
                      <a:pt x="11" y="2"/>
                      <a:pt x="8" y="3"/>
                      <a:pt x="5" y="4"/>
                    </a:cubicBezTo>
                    <a:cubicBezTo>
                      <a:pt x="3" y="5"/>
                      <a:pt x="2" y="5"/>
                      <a:pt x="2" y="6"/>
                    </a:cubicBezTo>
                    <a:cubicBezTo>
                      <a:pt x="1" y="7"/>
                      <a:pt x="0" y="8"/>
                      <a:pt x="0" y="10"/>
                    </a:cubicBezTo>
                    <a:cubicBezTo>
                      <a:pt x="0" y="13"/>
                      <a:pt x="0" y="13"/>
                      <a:pt x="0" y="13"/>
                    </a:cubicBezTo>
                    <a:cubicBezTo>
                      <a:pt x="30" y="13"/>
                      <a:pt x="30" y="13"/>
                      <a:pt x="30" y="13"/>
                    </a:cubicBezTo>
                    <a:cubicBezTo>
                      <a:pt x="35" y="16"/>
                      <a:pt x="40" y="19"/>
                      <a:pt x="47" y="19"/>
                    </a:cubicBezTo>
                    <a:cubicBezTo>
                      <a:pt x="53" y="19"/>
                      <a:pt x="59" y="16"/>
                      <a:pt x="63" y="13"/>
                    </a:cubicBezTo>
                    <a:cubicBezTo>
                      <a:pt x="93" y="13"/>
                      <a:pt x="93" y="13"/>
                      <a:pt x="93" y="13"/>
                    </a:cubicBezTo>
                    <a:cubicBezTo>
                      <a:pt x="93" y="10"/>
                      <a:pt x="93" y="10"/>
                      <a:pt x="93" y="10"/>
                    </a:cubicBezTo>
                    <a:cubicBezTo>
                      <a:pt x="93" y="9"/>
                      <a:pt x="93" y="8"/>
                      <a:pt x="93" y="7"/>
                    </a:cubicBezTo>
                    <a:cubicBezTo>
                      <a:pt x="93" y="7"/>
                      <a:pt x="93" y="7"/>
                      <a:pt x="93" y="7"/>
                    </a:cubicBezTo>
                    <a:cubicBezTo>
                      <a:pt x="13" y="0"/>
                      <a:pt x="13" y="0"/>
                      <a:pt x="13" y="0"/>
                    </a:cubicBezTo>
                  </a:path>
                </a:pathLst>
              </a:custGeom>
              <a:solidFill>
                <a:srgbClr val="9EC3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9" name="îşļîḓè">
                <a:extLst>
                  <a:ext uri="{FF2B5EF4-FFF2-40B4-BE49-F238E27FC236}">
                    <a16:creationId xmlns:a16="http://schemas.microsoft.com/office/drawing/2014/main" id="{7D5719FC-EEBB-4466-AF17-675B35DD2728}"/>
                  </a:ext>
                </a:extLst>
              </p:cNvPr>
              <p:cNvSpPr/>
              <p:nvPr/>
            </p:nvSpPr>
            <p:spPr bwMode="auto">
              <a:xfrm>
                <a:off x="3275" y="2437"/>
                <a:ext cx="112" cy="65"/>
              </a:xfrm>
              <a:prstGeom prst="rect">
                <a:avLst/>
              </a:prstGeom>
              <a:solidFill>
                <a:srgbClr val="DCF2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0" name="îṩ1íḋe">
                <a:extLst>
                  <a:ext uri="{FF2B5EF4-FFF2-40B4-BE49-F238E27FC236}">
                    <a16:creationId xmlns:a16="http://schemas.microsoft.com/office/drawing/2014/main" id="{34FBF510-CC7D-4C25-B173-DDBDB88C455F}"/>
                  </a:ext>
                </a:extLst>
              </p:cNvPr>
              <p:cNvSpPr/>
              <p:nvPr/>
            </p:nvSpPr>
            <p:spPr bwMode="auto">
              <a:xfrm>
                <a:off x="3275" y="2437"/>
                <a:ext cx="1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1" name="îṩľîḓé">
                <a:extLst>
                  <a:ext uri="{FF2B5EF4-FFF2-40B4-BE49-F238E27FC236}">
                    <a16:creationId xmlns:a16="http://schemas.microsoft.com/office/drawing/2014/main" id="{4DAB2256-9702-4CEE-ADCA-010A1FD0B365}"/>
                  </a:ext>
                </a:extLst>
              </p:cNvPr>
              <p:cNvSpPr/>
              <p:nvPr/>
            </p:nvSpPr>
            <p:spPr bwMode="auto">
              <a:xfrm>
                <a:off x="3177" y="1692"/>
                <a:ext cx="308" cy="79"/>
              </a:xfrm>
              <a:custGeom>
                <a:avLst/>
                <a:gdLst>
                  <a:gd name="T0" fmla="*/ 148 w 148"/>
                  <a:gd name="T1" fmla="*/ 38 h 38"/>
                  <a:gd name="T2" fmla="*/ 0 w 148"/>
                  <a:gd name="T3" fmla="*/ 38 h 38"/>
                  <a:gd name="T4" fmla="*/ 0 w 148"/>
                  <a:gd name="T5" fmla="*/ 6 h 38"/>
                  <a:gd name="T6" fmla="*/ 6 w 148"/>
                  <a:gd name="T7" fmla="*/ 0 h 38"/>
                  <a:gd name="T8" fmla="*/ 142 w 148"/>
                  <a:gd name="T9" fmla="*/ 0 h 38"/>
                  <a:gd name="T10" fmla="*/ 148 w 148"/>
                  <a:gd name="T11" fmla="*/ 6 h 38"/>
                  <a:gd name="T12" fmla="*/ 148 w 14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48" h="38">
                    <a:moveTo>
                      <a:pt x="148" y="38"/>
                    </a:moveTo>
                    <a:cubicBezTo>
                      <a:pt x="0" y="38"/>
                      <a:pt x="0" y="38"/>
                      <a:pt x="0" y="38"/>
                    </a:cubicBezTo>
                    <a:cubicBezTo>
                      <a:pt x="0" y="6"/>
                      <a:pt x="0" y="6"/>
                      <a:pt x="0" y="6"/>
                    </a:cubicBezTo>
                    <a:cubicBezTo>
                      <a:pt x="0" y="3"/>
                      <a:pt x="2" y="0"/>
                      <a:pt x="6" y="0"/>
                    </a:cubicBezTo>
                    <a:cubicBezTo>
                      <a:pt x="142" y="0"/>
                      <a:pt x="142" y="0"/>
                      <a:pt x="142" y="0"/>
                    </a:cubicBezTo>
                    <a:cubicBezTo>
                      <a:pt x="145" y="0"/>
                      <a:pt x="148" y="3"/>
                      <a:pt x="148" y="6"/>
                    </a:cubicBezTo>
                    <a:lnTo>
                      <a:pt x="148" y="38"/>
                    </a:lnTo>
                    <a:close/>
                  </a:path>
                </a:pathLst>
              </a:custGeom>
              <a:solidFill>
                <a:srgbClr val="DCF2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22" name="îṣlïḑé">
                <a:extLst>
                  <a:ext uri="{FF2B5EF4-FFF2-40B4-BE49-F238E27FC236}">
                    <a16:creationId xmlns:a16="http://schemas.microsoft.com/office/drawing/2014/main" id="{4EA6C4E2-8304-48AB-A672-EB398C77DA86}"/>
                  </a:ext>
                </a:extLst>
              </p:cNvPr>
              <p:cNvSpPr/>
              <p:nvPr/>
            </p:nvSpPr>
            <p:spPr bwMode="auto">
              <a:xfrm>
                <a:off x="3119" y="1719"/>
                <a:ext cx="422" cy="735"/>
              </a:xfrm>
              <a:custGeom>
                <a:avLst/>
                <a:gdLst>
                  <a:gd name="T0" fmla="*/ 188 w 203"/>
                  <a:gd name="T1" fmla="*/ 243 h 354"/>
                  <a:gd name="T2" fmla="*/ 194 w 203"/>
                  <a:gd name="T3" fmla="*/ 12 h 354"/>
                  <a:gd name="T4" fmla="*/ 183 w 203"/>
                  <a:gd name="T5" fmla="*/ 0 h 354"/>
                  <a:gd name="T6" fmla="*/ 114 w 203"/>
                  <a:gd name="T7" fmla="*/ 0 h 354"/>
                  <a:gd name="T8" fmla="*/ 89 w 203"/>
                  <a:gd name="T9" fmla="*/ 0 h 354"/>
                  <a:gd name="T10" fmla="*/ 21 w 203"/>
                  <a:gd name="T11" fmla="*/ 0 h 354"/>
                  <a:gd name="T12" fmla="*/ 10 w 203"/>
                  <a:gd name="T13" fmla="*/ 12 h 354"/>
                  <a:gd name="T14" fmla="*/ 15 w 203"/>
                  <a:gd name="T15" fmla="*/ 243 h 354"/>
                  <a:gd name="T16" fmla="*/ 1 w 203"/>
                  <a:gd name="T17" fmla="*/ 342 h 354"/>
                  <a:gd name="T18" fmla="*/ 12 w 203"/>
                  <a:gd name="T19" fmla="*/ 354 h 354"/>
                  <a:gd name="T20" fmla="*/ 89 w 203"/>
                  <a:gd name="T21" fmla="*/ 354 h 354"/>
                  <a:gd name="T22" fmla="*/ 114 w 203"/>
                  <a:gd name="T23" fmla="*/ 354 h 354"/>
                  <a:gd name="T24" fmla="*/ 191 w 203"/>
                  <a:gd name="T25" fmla="*/ 354 h 354"/>
                  <a:gd name="T26" fmla="*/ 202 w 203"/>
                  <a:gd name="T27" fmla="*/ 342 h 354"/>
                  <a:gd name="T28" fmla="*/ 188 w 203"/>
                  <a:gd name="T29" fmla="*/ 24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354">
                    <a:moveTo>
                      <a:pt x="188" y="243"/>
                    </a:moveTo>
                    <a:cubicBezTo>
                      <a:pt x="176" y="162"/>
                      <a:pt x="189" y="49"/>
                      <a:pt x="194" y="12"/>
                    </a:cubicBezTo>
                    <a:cubicBezTo>
                      <a:pt x="195" y="6"/>
                      <a:pt x="189" y="0"/>
                      <a:pt x="183" y="0"/>
                    </a:cubicBezTo>
                    <a:cubicBezTo>
                      <a:pt x="114" y="0"/>
                      <a:pt x="114" y="0"/>
                      <a:pt x="114" y="0"/>
                    </a:cubicBezTo>
                    <a:cubicBezTo>
                      <a:pt x="89" y="0"/>
                      <a:pt x="89" y="0"/>
                      <a:pt x="89" y="0"/>
                    </a:cubicBezTo>
                    <a:cubicBezTo>
                      <a:pt x="21" y="0"/>
                      <a:pt x="21" y="0"/>
                      <a:pt x="21" y="0"/>
                    </a:cubicBezTo>
                    <a:cubicBezTo>
                      <a:pt x="14" y="0"/>
                      <a:pt x="9" y="6"/>
                      <a:pt x="10" y="12"/>
                    </a:cubicBezTo>
                    <a:cubicBezTo>
                      <a:pt x="15" y="49"/>
                      <a:pt x="28" y="162"/>
                      <a:pt x="15" y="243"/>
                    </a:cubicBezTo>
                    <a:cubicBezTo>
                      <a:pt x="6" y="300"/>
                      <a:pt x="3" y="328"/>
                      <a:pt x="1" y="342"/>
                    </a:cubicBezTo>
                    <a:cubicBezTo>
                      <a:pt x="0" y="348"/>
                      <a:pt x="5" y="354"/>
                      <a:pt x="12" y="354"/>
                    </a:cubicBezTo>
                    <a:cubicBezTo>
                      <a:pt x="89" y="354"/>
                      <a:pt x="89" y="354"/>
                      <a:pt x="89" y="354"/>
                    </a:cubicBezTo>
                    <a:cubicBezTo>
                      <a:pt x="114" y="354"/>
                      <a:pt x="114" y="354"/>
                      <a:pt x="114" y="354"/>
                    </a:cubicBezTo>
                    <a:cubicBezTo>
                      <a:pt x="191" y="354"/>
                      <a:pt x="191" y="354"/>
                      <a:pt x="191" y="354"/>
                    </a:cubicBezTo>
                    <a:cubicBezTo>
                      <a:pt x="198" y="354"/>
                      <a:pt x="203" y="348"/>
                      <a:pt x="202" y="342"/>
                    </a:cubicBezTo>
                    <a:cubicBezTo>
                      <a:pt x="201" y="328"/>
                      <a:pt x="197" y="300"/>
                      <a:pt x="188" y="243"/>
                    </a:cubicBezTo>
                    <a:close/>
                  </a:path>
                </a:pathLst>
              </a:custGeom>
              <a:solidFill>
                <a:srgbClr val="ABE1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23" name="ïŝḷïḋé">
                <a:extLst>
                  <a:ext uri="{FF2B5EF4-FFF2-40B4-BE49-F238E27FC236}">
                    <a16:creationId xmlns:a16="http://schemas.microsoft.com/office/drawing/2014/main" id="{D6B14FC3-44F4-4D0F-8C2C-6BCA34DE98C7}"/>
                  </a:ext>
                </a:extLst>
              </p:cNvPr>
              <p:cNvSpPr/>
              <p:nvPr/>
            </p:nvSpPr>
            <p:spPr bwMode="auto">
              <a:xfrm>
                <a:off x="3194" y="1875"/>
                <a:ext cx="272" cy="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4" name="îṥľîḑé">
                <a:extLst>
                  <a:ext uri="{FF2B5EF4-FFF2-40B4-BE49-F238E27FC236}">
                    <a16:creationId xmlns:a16="http://schemas.microsoft.com/office/drawing/2014/main" id="{556E4B55-84D8-4955-A792-E496C9083629}"/>
                  </a:ext>
                </a:extLst>
              </p:cNvPr>
              <p:cNvSpPr/>
              <p:nvPr/>
            </p:nvSpPr>
            <p:spPr bwMode="auto">
              <a:xfrm>
                <a:off x="3194" y="2257"/>
                <a:ext cx="272" cy="56"/>
              </a:xfrm>
              <a:prstGeom prst="rect">
                <a:avLst/>
              </a:prstGeom>
              <a:solidFill>
                <a:srgbClr val="D33D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5" name="îS1ïḑè">
                <a:extLst>
                  <a:ext uri="{FF2B5EF4-FFF2-40B4-BE49-F238E27FC236}">
                    <a16:creationId xmlns:a16="http://schemas.microsoft.com/office/drawing/2014/main" id="{A819C802-8D2B-4385-B9C5-EBA6C53A25C8}"/>
                  </a:ext>
                </a:extLst>
              </p:cNvPr>
              <p:cNvSpPr/>
              <p:nvPr/>
            </p:nvSpPr>
            <p:spPr bwMode="auto">
              <a:xfrm>
                <a:off x="3194" y="1941"/>
                <a:ext cx="272" cy="73"/>
              </a:xfrm>
              <a:prstGeom prst="rect">
                <a:avLst/>
              </a:prstGeom>
              <a:solidFill>
                <a:srgbClr val="D33D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6" name="îslíḓè">
                <a:extLst>
                  <a:ext uri="{FF2B5EF4-FFF2-40B4-BE49-F238E27FC236}">
                    <a16:creationId xmlns:a16="http://schemas.microsoft.com/office/drawing/2014/main" id="{2B4D0862-30DE-433A-821A-9BA74A503C25}"/>
                  </a:ext>
                </a:extLst>
              </p:cNvPr>
              <p:cNvSpPr/>
              <p:nvPr/>
            </p:nvSpPr>
            <p:spPr bwMode="auto">
              <a:xfrm>
                <a:off x="3275" y="2460"/>
                <a:ext cx="112" cy="17"/>
              </a:xfrm>
              <a:custGeom>
                <a:avLst/>
                <a:gdLst>
                  <a:gd name="T0" fmla="*/ 0 w 54"/>
                  <a:gd name="T1" fmla="*/ 0 h 8"/>
                  <a:gd name="T2" fmla="*/ 0 w 54"/>
                  <a:gd name="T3" fmla="*/ 8 h 8"/>
                  <a:gd name="T4" fmla="*/ 2 w 54"/>
                  <a:gd name="T5" fmla="*/ 8 h 8"/>
                  <a:gd name="T6" fmla="*/ 52 w 54"/>
                  <a:gd name="T7" fmla="*/ 8 h 8"/>
                  <a:gd name="T8" fmla="*/ 54 w 54"/>
                  <a:gd name="T9" fmla="*/ 8 h 8"/>
                  <a:gd name="T10" fmla="*/ 54 w 54"/>
                  <a:gd name="T11" fmla="*/ 6 h 8"/>
                  <a:gd name="T12" fmla="*/ 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0" y="0"/>
                    </a:moveTo>
                    <a:cubicBezTo>
                      <a:pt x="0" y="8"/>
                      <a:pt x="0" y="8"/>
                      <a:pt x="0" y="8"/>
                    </a:cubicBezTo>
                    <a:cubicBezTo>
                      <a:pt x="0" y="8"/>
                      <a:pt x="1" y="8"/>
                      <a:pt x="2" y="8"/>
                    </a:cubicBezTo>
                    <a:cubicBezTo>
                      <a:pt x="52" y="8"/>
                      <a:pt x="52" y="8"/>
                      <a:pt x="52" y="8"/>
                    </a:cubicBezTo>
                    <a:cubicBezTo>
                      <a:pt x="52" y="8"/>
                      <a:pt x="53" y="8"/>
                      <a:pt x="54" y="8"/>
                    </a:cubicBezTo>
                    <a:cubicBezTo>
                      <a:pt x="54" y="6"/>
                      <a:pt x="54" y="6"/>
                      <a:pt x="54" y="6"/>
                    </a:cubicBezTo>
                    <a:cubicBezTo>
                      <a:pt x="0" y="0"/>
                      <a:pt x="0" y="0"/>
                      <a:pt x="0" y="0"/>
                    </a:cubicBezTo>
                  </a:path>
                </a:pathLst>
              </a:custGeom>
              <a:solidFill>
                <a:srgbClr val="88B9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27" name="íş1iḋê">
                <a:extLst>
                  <a:ext uri="{FF2B5EF4-FFF2-40B4-BE49-F238E27FC236}">
                    <a16:creationId xmlns:a16="http://schemas.microsoft.com/office/drawing/2014/main" id="{30FA5782-8B1F-4005-9870-DEB1A954AC53}"/>
                  </a:ext>
                </a:extLst>
              </p:cNvPr>
              <p:cNvSpPr/>
              <p:nvPr/>
            </p:nvSpPr>
            <p:spPr bwMode="auto">
              <a:xfrm>
                <a:off x="3316" y="2506"/>
                <a:ext cx="27" cy="9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8" name="íşľïḓê">
                <a:extLst>
                  <a:ext uri="{FF2B5EF4-FFF2-40B4-BE49-F238E27FC236}">
                    <a16:creationId xmlns:a16="http://schemas.microsoft.com/office/drawing/2014/main" id="{A24D315B-B728-48C9-A2F0-D6999A1E998F}"/>
                  </a:ext>
                </a:extLst>
              </p:cNvPr>
              <p:cNvSpPr/>
              <p:nvPr/>
            </p:nvSpPr>
            <p:spPr bwMode="auto">
              <a:xfrm>
                <a:off x="3316" y="2506"/>
                <a:ext cx="27"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29" name="íṣ1íḓé">
                <a:extLst>
                  <a:ext uri="{FF2B5EF4-FFF2-40B4-BE49-F238E27FC236}">
                    <a16:creationId xmlns:a16="http://schemas.microsoft.com/office/drawing/2014/main" id="{E8206B79-DB4C-46DD-8730-C9064B9A8309}"/>
                  </a:ext>
                </a:extLst>
              </p:cNvPr>
              <p:cNvSpPr/>
              <p:nvPr/>
            </p:nvSpPr>
            <p:spPr bwMode="auto">
              <a:xfrm>
                <a:off x="3316" y="2506"/>
                <a:ext cx="27" cy="319"/>
              </a:xfrm>
              <a:custGeom>
                <a:avLst/>
                <a:gdLst>
                  <a:gd name="T0" fmla="*/ 27 w 27"/>
                  <a:gd name="T1" fmla="*/ 0 h 319"/>
                  <a:gd name="T2" fmla="*/ 27 w 27"/>
                  <a:gd name="T3" fmla="*/ 297 h 319"/>
                  <a:gd name="T4" fmla="*/ 0 w 27"/>
                  <a:gd name="T5" fmla="*/ 319 h 319"/>
                  <a:gd name="T6" fmla="*/ 0 w 27"/>
                  <a:gd name="T7" fmla="*/ 0 h 319"/>
                  <a:gd name="T8" fmla="*/ 27 w 27"/>
                  <a:gd name="T9" fmla="*/ 0 h 319"/>
                </a:gdLst>
                <a:ahLst/>
                <a:cxnLst>
                  <a:cxn ang="0">
                    <a:pos x="T0" y="T1"/>
                  </a:cxn>
                  <a:cxn ang="0">
                    <a:pos x="T2" y="T3"/>
                  </a:cxn>
                  <a:cxn ang="0">
                    <a:pos x="T4" y="T5"/>
                  </a:cxn>
                  <a:cxn ang="0">
                    <a:pos x="T6" y="T7"/>
                  </a:cxn>
                  <a:cxn ang="0">
                    <a:pos x="T8" y="T9"/>
                  </a:cxn>
                </a:cxnLst>
                <a:rect l="0" t="0" r="r" b="b"/>
                <a:pathLst>
                  <a:path w="27" h="319">
                    <a:moveTo>
                      <a:pt x="27" y="0"/>
                    </a:moveTo>
                    <a:lnTo>
                      <a:pt x="27" y="297"/>
                    </a:lnTo>
                    <a:lnTo>
                      <a:pt x="0" y="319"/>
                    </a:lnTo>
                    <a:lnTo>
                      <a:pt x="0" y="0"/>
                    </a:lnTo>
                    <a:lnTo>
                      <a:pt x="27" y="0"/>
                    </a:lnTo>
                    <a:close/>
                  </a:path>
                </a:pathLst>
              </a:custGeom>
              <a:solidFill>
                <a:srgbClr val="ABE1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0" name="îSḻïdé">
                <a:extLst>
                  <a:ext uri="{FF2B5EF4-FFF2-40B4-BE49-F238E27FC236}">
                    <a16:creationId xmlns:a16="http://schemas.microsoft.com/office/drawing/2014/main" id="{5C4A61E1-0FF6-430E-BB4F-1150B133BB70}"/>
                  </a:ext>
                </a:extLst>
              </p:cNvPr>
              <p:cNvSpPr/>
              <p:nvPr/>
            </p:nvSpPr>
            <p:spPr bwMode="auto">
              <a:xfrm>
                <a:off x="3316" y="2506"/>
                <a:ext cx="27" cy="319"/>
              </a:xfrm>
              <a:custGeom>
                <a:avLst/>
                <a:gdLst>
                  <a:gd name="T0" fmla="*/ 27 w 27"/>
                  <a:gd name="T1" fmla="*/ 0 h 319"/>
                  <a:gd name="T2" fmla="*/ 27 w 27"/>
                  <a:gd name="T3" fmla="*/ 297 h 319"/>
                  <a:gd name="T4" fmla="*/ 0 w 27"/>
                  <a:gd name="T5" fmla="*/ 319 h 319"/>
                  <a:gd name="T6" fmla="*/ 0 w 27"/>
                  <a:gd name="T7" fmla="*/ 0 h 319"/>
                  <a:gd name="T8" fmla="*/ 27 w 27"/>
                  <a:gd name="T9" fmla="*/ 0 h 319"/>
                </a:gdLst>
                <a:ahLst/>
                <a:cxnLst>
                  <a:cxn ang="0">
                    <a:pos x="T0" y="T1"/>
                  </a:cxn>
                  <a:cxn ang="0">
                    <a:pos x="T2" y="T3"/>
                  </a:cxn>
                  <a:cxn ang="0">
                    <a:pos x="T4" y="T5"/>
                  </a:cxn>
                  <a:cxn ang="0">
                    <a:pos x="T6" y="T7"/>
                  </a:cxn>
                  <a:cxn ang="0">
                    <a:pos x="T8" y="T9"/>
                  </a:cxn>
                </a:cxnLst>
                <a:rect l="0" t="0" r="r" b="b"/>
                <a:pathLst>
                  <a:path w="27" h="319">
                    <a:moveTo>
                      <a:pt x="27" y="0"/>
                    </a:moveTo>
                    <a:lnTo>
                      <a:pt x="27" y="297"/>
                    </a:lnTo>
                    <a:lnTo>
                      <a:pt x="0" y="319"/>
                    </a:lnTo>
                    <a:lnTo>
                      <a:pt x="0"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1" name="íšḻïdè">
                <a:extLst>
                  <a:ext uri="{FF2B5EF4-FFF2-40B4-BE49-F238E27FC236}">
                    <a16:creationId xmlns:a16="http://schemas.microsoft.com/office/drawing/2014/main" id="{F3EE2130-B101-4369-AF88-EEAA59A9124F}"/>
                  </a:ext>
                </a:extLst>
              </p:cNvPr>
              <p:cNvSpPr/>
              <p:nvPr/>
            </p:nvSpPr>
            <p:spPr bwMode="auto">
              <a:xfrm>
                <a:off x="3343" y="2560"/>
                <a:ext cx="1" cy="14"/>
              </a:xfrm>
              <a:prstGeom prst="rect">
                <a:avLst/>
              </a:prstGeom>
              <a:solidFill>
                <a:srgbClr val="9EC3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32" name="îṥ1íḑè">
                <a:extLst>
                  <a:ext uri="{FF2B5EF4-FFF2-40B4-BE49-F238E27FC236}">
                    <a16:creationId xmlns:a16="http://schemas.microsoft.com/office/drawing/2014/main" id="{007FF791-F74C-444E-90BD-F45AEECC7DF5}"/>
                  </a:ext>
                </a:extLst>
              </p:cNvPr>
              <p:cNvSpPr/>
              <p:nvPr/>
            </p:nvSpPr>
            <p:spPr bwMode="auto">
              <a:xfrm>
                <a:off x="3343" y="2560"/>
                <a:ext cx="1"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33" name="îṥlîḋé">
                <a:extLst>
                  <a:ext uri="{FF2B5EF4-FFF2-40B4-BE49-F238E27FC236}">
                    <a16:creationId xmlns:a16="http://schemas.microsoft.com/office/drawing/2014/main" id="{11843CE9-E63F-44D5-ACCB-8A1A6332FB2C}"/>
                  </a:ext>
                </a:extLst>
              </p:cNvPr>
              <p:cNvSpPr/>
              <p:nvPr/>
            </p:nvSpPr>
            <p:spPr bwMode="auto">
              <a:xfrm>
                <a:off x="3316" y="2560"/>
                <a:ext cx="27" cy="14"/>
              </a:xfrm>
              <a:custGeom>
                <a:avLst/>
                <a:gdLst>
                  <a:gd name="T0" fmla="*/ 27 w 27"/>
                  <a:gd name="T1" fmla="*/ 0 h 14"/>
                  <a:gd name="T2" fmla="*/ 0 w 27"/>
                  <a:gd name="T3" fmla="*/ 0 h 14"/>
                  <a:gd name="T4" fmla="*/ 0 w 27"/>
                  <a:gd name="T5" fmla="*/ 8 h 14"/>
                  <a:gd name="T6" fmla="*/ 27 w 27"/>
                  <a:gd name="T7" fmla="*/ 14 h 14"/>
                  <a:gd name="T8" fmla="*/ 27 w 27"/>
                  <a:gd name="T9" fmla="*/ 0 h 14"/>
                </a:gdLst>
                <a:ahLst/>
                <a:cxnLst>
                  <a:cxn ang="0">
                    <a:pos x="T0" y="T1"/>
                  </a:cxn>
                  <a:cxn ang="0">
                    <a:pos x="T2" y="T3"/>
                  </a:cxn>
                  <a:cxn ang="0">
                    <a:pos x="T4" y="T5"/>
                  </a:cxn>
                  <a:cxn ang="0">
                    <a:pos x="T6" y="T7"/>
                  </a:cxn>
                  <a:cxn ang="0">
                    <a:pos x="T8" y="T9"/>
                  </a:cxn>
                </a:cxnLst>
                <a:rect l="0" t="0" r="r" b="b"/>
                <a:pathLst>
                  <a:path w="27" h="14">
                    <a:moveTo>
                      <a:pt x="27" y="0"/>
                    </a:moveTo>
                    <a:lnTo>
                      <a:pt x="0" y="0"/>
                    </a:lnTo>
                    <a:lnTo>
                      <a:pt x="0" y="8"/>
                    </a:lnTo>
                    <a:lnTo>
                      <a:pt x="27" y="14"/>
                    </a:lnTo>
                    <a:lnTo>
                      <a:pt x="27" y="0"/>
                    </a:lnTo>
                    <a:close/>
                  </a:path>
                </a:pathLst>
              </a:custGeom>
              <a:solidFill>
                <a:srgbClr val="6AAC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4" name="íŝliḋe">
                <a:extLst>
                  <a:ext uri="{FF2B5EF4-FFF2-40B4-BE49-F238E27FC236}">
                    <a16:creationId xmlns:a16="http://schemas.microsoft.com/office/drawing/2014/main" id="{A1A36E93-8179-4013-83DB-83F8949F5081}"/>
                  </a:ext>
                </a:extLst>
              </p:cNvPr>
              <p:cNvSpPr/>
              <p:nvPr/>
            </p:nvSpPr>
            <p:spPr bwMode="auto">
              <a:xfrm>
                <a:off x="3316" y="2560"/>
                <a:ext cx="27" cy="14"/>
              </a:xfrm>
              <a:custGeom>
                <a:avLst/>
                <a:gdLst>
                  <a:gd name="T0" fmla="*/ 27 w 27"/>
                  <a:gd name="T1" fmla="*/ 0 h 14"/>
                  <a:gd name="T2" fmla="*/ 0 w 27"/>
                  <a:gd name="T3" fmla="*/ 0 h 14"/>
                  <a:gd name="T4" fmla="*/ 0 w 27"/>
                  <a:gd name="T5" fmla="*/ 8 h 14"/>
                  <a:gd name="T6" fmla="*/ 27 w 27"/>
                  <a:gd name="T7" fmla="*/ 14 h 14"/>
                  <a:gd name="T8" fmla="*/ 27 w 27"/>
                  <a:gd name="T9" fmla="*/ 0 h 14"/>
                </a:gdLst>
                <a:ahLst/>
                <a:cxnLst>
                  <a:cxn ang="0">
                    <a:pos x="T0" y="T1"/>
                  </a:cxn>
                  <a:cxn ang="0">
                    <a:pos x="T2" y="T3"/>
                  </a:cxn>
                  <a:cxn ang="0">
                    <a:pos x="T4" y="T5"/>
                  </a:cxn>
                  <a:cxn ang="0">
                    <a:pos x="T6" y="T7"/>
                  </a:cxn>
                  <a:cxn ang="0">
                    <a:pos x="T8" y="T9"/>
                  </a:cxn>
                </a:cxnLst>
                <a:rect l="0" t="0" r="r" b="b"/>
                <a:pathLst>
                  <a:path w="27" h="14">
                    <a:moveTo>
                      <a:pt x="27" y="0"/>
                    </a:moveTo>
                    <a:lnTo>
                      <a:pt x="0" y="0"/>
                    </a:lnTo>
                    <a:lnTo>
                      <a:pt x="0" y="8"/>
                    </a:lnTo>
                    <a:lnTo>
                      <a:pt x="27" y="14"/>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5" name="iṡľíḑé">
                <a:extLst>
                  <a:ext uri="{FF2B5EF4-FFF2-40B4-BE49-F238E27FC236}">
                    <a16:creationId xmlns:a16="http://schemas.microsoft.com/office/drawing/2014/main" id="{D5453A19-FA44-447C-9D1F-F1E75364D84C}"/>
                  </a:ext>
                </a:extLst>
              </p:cNvPr>
              <p:cNvSpPr/>
              <p:nvPr/>
            </p:nvSpPr>
            <p:spPr bwMode="auto">
              <a:xfrm>
                <a:off x="3260" y="2477"/>
                <a:ext cx="139" cy="83"/>
              </a:xfrm>
              <a:custGeom>
                <a:avLst/>
                <a:gdLst>
                  <a:gd name="T0" fmla="*/ 67 w 67"/>
                  <a:gd name="T1" fmla="*/ 10 h 40"/>
                  <a:gd name="T2" fmla="*/ 63 w 67"/>
                  <a:gd name="T3" fmla="*/ 32 h 40"/>
                  <a:gd name="T4" fmla="*/ 63 w 67"/>
                  <a:gd name="T5" fmla="*/ 33 h 40"/>
                  <a:gd name="T6" fmla="*/ 55 w 67"/>
                  <a:gd name="T7" fmla="*/ 40 h 40"/>
                  <a:gd name="T8" fmla="*/ 13 w 67"/>
                  <a:gd name="T9" fmla="*/ 40 h 40"/>
                  <a:gd name="T10" fmla="*/ 4 w 67"/>
                  <a:gd name="T11" fmla="*/ 33 h 40"/>
                  <a:gd name="T12" fmla="*/ 4 w 67"/>
                  <a:gd name="T13" fmla="*/ 32 h 40"/>
                  <a:gd name="T14" fmla="*/ 0 w 67"/>
                  <a:gd name="T15" fmla="*/ 10 h 40"/>
                  <a:gd name="T16" fmla="*/ 0 w 67"/>
                  <a:gd name="T17" fmla="*/ 7 h 40"/>
                  <a:gd name="T18" fmla="*/ 9 w 67"/>
                  <a:gd name="T19" fmla="*/ 0 h 40"/>
                  <a:gd name="T20" fmla="*/ 59 w 67"/>
                  <a:gd name="T21" fmla="*/ 0 h 40"/>
                  <a:gd name="T22" fmla="*/ 67 w 67"/>
                  <a:gd name="T23" fmla="*/ 7 h 40"/>
                  <a:gd name="T24" fmla="*/ 67 w 67"/>
                  <a:gd name="T2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40">
                    <a:moveTo>
                      <a:pt x="67" y="10"/>
                    </a:moveTo>
                    <a:cubicBezTo>
                      <a:pt x="63" y="32"/>
                      <a:pt x="63" y="32"/>
                      <a:pt x="63" y="32"/>
                    </a:cubicBezTo>
                    <a:cubicBezTo>
                      <a:pt x="63" y="33"/>
                      <a:pt x="63" y="33"/>
                      <a:pt x="63" y="33"/>
                    </a:cubicBezTo>
                    <a:cubicBezTo>
                      <a:pt x="62" y="37"/>
                      <a:pt x="59" y="40"/>
                      <a:pt x="55" y="40"/>
                    </a:cubicBezTo>
                    <a:cubicBezTo>
                      <a:pt x="13" y="40"/>
                      <a:pt x="13" y="40"/>
                      <a:pt x="13" y="40"/>
                    </a:cubicBezTo>
                    <a:cubicBezTo>
                      <a:pt x="8" y="40"/>
                      <a:pt x="5" y="37"/>
                      <a:pt x="4" y="33"/>
                    </a:cubicBezTo>
                    <a:cubicBezTo>
                      <a:pt x="4" y="32"/>
                      <a:pt x="4" y="32"/>
                      <a:pt x="4" y="32"/>
                    </a:cubicBezTo>
                    <a:cubicBezTo>
                      <a:pt x="0" y="10"/>
                      <a:pt x="0" y="10"/>
                      <a:pt x="0" y="10"/>
                    </a:cubicBezTo>
                    <a:cubicBezTo>
                      <a:pt x="0" y="9"/>
                      <a:pt x="0" y="8"/>
                      <a:pt x="0" y="7"/>
                    </a:cubicBezTo>
                    <a:cubicBezTo>
                      <a:pt x="1" y="3"/>
                      <a:pt x="4" y="0"/>
                      <a:pt x="9" y="0"/>
                    </a:cubicBezTo>
                    <a:cubicBezTo>
                      <a:pt x="59" y="0"/>
                      <a:pt x="59" y="0"/>
                      <a:pt x="59" y="0"/>
                    </a:cubicBezTo>
                    <a:cubicBezTo>
                      <a:pt x="63" y="0"/>
                      <a:pt x="67" y="3"/>
                      <a:pt x="67" y="7"/>
                    </a:cubicBezTo>
                    <a:cubicBezTo>
                      <a:pt x="67" y="8"/>
                      <a:pt x="67" y="9"/>
                      <a:pt x="67"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6" name="íṩḷíḑè">
                <a:extLst>
                  <a:ext uri="{FF2B5EF4-FFF2-40B4-BE49-F238E27FC236}">
                    <a16:creationId xmlns:a16="http://schemas.microsoft.com/office/drawing/2014/main" id="{5C494375-70D7-4917-8809-A15AABB3DEAF}"/>
                  </a:ext>
                </a:extLst>
              </p:cNvPr>
              <p:cNvSpPr/>
              <p:nvPr/>
            </p:nvSpPr>
            <p:spPr bwMode="auto">
              <a:xfrm>
                <a:off x="3260" y="2491"/>
                <a:ext cx="139" cy="52"/>
              </a:xfrm>
              <a:custGeom>
                <a:avLst/>
                <a:gdLst>
                  <a:gd name="T0" fmla="*/ 67 w 67"/>
                  <a:gd name="T1" fmla="*/ 0 h 25"/>
                  <a:gd name="T2" fmla="*/ 0 w 67"/>
                  <a:gd name="T3" fmla="*/ 0 h 25"/>
                  <a:gd name="T4" fmla="*/ 0 w 67"/>
                  <a:gd name="T5" fmla="*/ 0 h 25"/>
                  <a:gd name="T6" fmla="*/ 0 w 67"/>
                  <a:gd name="T7" fmla="*/ 1 h 25"/>
                  <a:gd name="T8" fmla="*/ 0 w 67"/>
                  <a:gd name="T9" fmla="*/ 3 h 25"/>
                  <a:gd name="T10" fmla="*/ 4 w 67"/>
                  <a:gd name="T11" fmla="*/ 25 h 25"/>
                  <a:gd name="T12" fmla="*/ 63 w 67"/>
                  <a:gd name="T13" fmla="*/ 25 h 25"/>
                  <a:gd name="T14" fmla="*/ 67 w 67"/>
                  <a:gd name="T15" fmla="*/ 3 h 25"/>
                  <a:gd name="T16" fmla="*/ 67 w 67"/>
                  <a:gd name="T17" fmla="*/ 1 h 25"/>
                  <a:gd name="T18" fmla="*/ 67 w 67"/>
                  <a:gd name="T19" fmla="*/ 0 h 25"/>
                  <a:gd name="T20" fmla="*/ 67 w 67"/>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25">
                    <a:moveTo>
                      <a:pt x="67" y="0"/>
                    </a:moveTo>
                    <a:cubicBezTo>
                      <a:pt x="0" y="0"/>
                      <a:pt x="0" y="0"/>
                      <a:pt x="0" y="0"/>
                    </a:cubicBezTo>
                    <a:cubicBezTo>
                      <a:pt x="0" y="0"/>
                      <a:pt x="0" y="0"/>
                      <a:pt x="0" y="0"/>
                    </a:cubicBezTo>
                    <a:cubicBezTo>
                      <a:pt x="0" y="0"/>
                      <a:pt x="0" y="1"/>
                      <a:pt x="0" y="1"/>
                    </a:cubicBezTo>
                    <a:cubicBezTo>
                      <a:pt x="0" y="2"/>
                      <a:pt x="0" y="2"/>
                      <a:pt x="0" y="3"/>
                    </a:cubicBezTo>
                    <a:cubicBezTo>
                      <a:pt x="4" y="25"/>
                      <a:pt x="4" y="25"/>
                      <a:pt x="4" y="25"/>
                    </a:cubicBezTo>
                    <a:cubicBezTo>
                      <a:pt x="63" y="25"/>
                      <a:pt x="63" y="25"/>
                      <a:pt x="63" y="25"/>
                    </a:cubicBezTo>
                    <a:cubicBezTo>
                      <a:pt x="67" y="3"/>
                      <a:pt x="67" y="3"/>
                      <a:pt x="67" y="3"/>
                    </a:cubicBezTo>
                    <a:cubicBezTo>
                      <a:pt x="67" y="2"/>
                      <a:pt x="67" y="2"/>
                      <a:pt x="67" y="1"/>
                    </a:cubicBezTo>
                    <a:cubicBezTo>
                      <a:pt x="67" y="1"/>
                      <a:pt x="67" y="0"/>
                      <a:pt x="67" y="0"/>
                    </a:cubicBezTo>
                    <a:cubicBezTo>
                      <a:pt x="67" y="0"/>
                      <a:pt x="67" y="0"/>
                      <a:pt x="67" y="0"/>
                    </a:cubicBezTo>
                  </a:path>
                </a:pathLst>
              </a:custGeom>
              <a:solidFill>
                <a:srgbClr val="DCF2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7" name="ïṡḻïḍe">
                <a:extLst>
                  <a:ext uri="{FF2B5EF4-FFF2-40B4-BE49-F238E27FC236}">
                    <a16:creationId xmlns:a16="http://schemas.microsoft.com/office/drawing/2014/main" id="{849AD4AB-1681-491D-858D-CFC00F866F1D}"/>
                  </a:ext>
                </a:extLst>
              </p:cNvPr>
              <p:cNvSpPr/>
              <p:nvPr/>
            </p:nvSpPr>
            <p:spPr bwMode="auto">
              <a:xfrm>
                <a:off x="3189" y="1787"/>
                <a:ext cx="40" cy="40"/>
              </a:xfrm>
              <a:prstGeom prst="ellipse">
                <a:avLst/>
              </a:pr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8" name="ïSḻïḓe">
                <a:extLst>
                  <a:ext uri="{FF2B5EF4-FFF2-40B4-BE49-F238E27FC236}">
                    <a16:creationId xmlns:a16="http://schemas.microsoft.com/office/drawing/2014/main" id="{E3F40D7A-7FB1-4C53-8382-9581C3F9C623}"/>
                  </a:ext>
                </a:extLst>
              </p:cNvPr>
              <p:cNvSpPr/>
              <p:nvPr/>
            </p:nvSpPr>
            <p:spPr bwMode="auto">
              <a:xfrm>
                <a:off x="3250" y="1823"/>
                <a:ext cx="21" cy="20"/>
              </a:xfrm>
              <a:prstGeom prst="ellipse">
                <a:avLst/>
              </a:pr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9" name="ísḷíḑè">
                <a:extLst>
                  <a:ext uri="{FF2B5EF4-FFF2-40B4-BE49-F238E27FC236}">
                    <a16:creationId xmlns:a16="http://schemas.microsoft.com/office/drawing/2014/main" id="{CC4E0958-E644-48A2-815F-34BB1015558A}"/>
                  </a:ext>
                </a:extLst>
              </p:cNvPr>
              <p:cNvSpPr/>
              <p:nvPr/>
            </p:nvSpPr>
            <p:spPr bwMode="auto">
              <a:xfrm>
                <a:off x="3258" y="1765"/>
                <a:ext cx="25" cy="27"/>
              </a:xfrm>
              <a:prstGeom prst="ellipse">
                <a:avLst/>
              </a:prstGeom>
              <a:solidFill>
                <a:srgbClr val="C7EA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0" name="íśļïḓé">
                <a:extLst>
                  <a:ext uri="{FF2B5EF4-FFF2-40B4-BE49-F238E27FC236}">
                    <a16:creationId xmlns:a16="http://schemas.microsoft.com/office/drawing/2014/main" id="{80DE7BD4-6C4A-4911-AC0E-82613C651076}"/>
                  </a:ext>
                </a:extLst>
              </p:cNvPr>
              <p:cNvSpPr/>
              <p:nvPr/>
            </p:nvSpPr>
            <p:spPr bwMode="auto">
              <a:xfrm>
                <a:off x="3214" y="1920"/>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1" name="ïSḻíde">
                <a:extLst>
                  <a:ext uri="{FF2B5EF4-FFF2-40B4-BE49-F238E27FC236}">
                    <a16:creationId xmlns:a16="http://schemas.microsoft.com/office/drawing/2014/main" id="{A7A3A6AE-DF21-4B19-93F6-6A2B21738416}"/>
                  </a:ext>
                </a:extLst>
              </p:cNvPr>
              <p:cNvSpPr/>
              <p:nvPr/>
            </p:nvSpPr>
            <p:spPr bwMode="auto">
              <a:xfrm>
                <a:off x="3214" y="2034"/>
                <a:ext cx="231"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2" name="îsḻïḓê">
                <a:extLst>
                  <a:ext uri="{FF2B5EF4-FFF2-40B4-BE49-F238E27FC236}">
                    <a16:creationId xmlns:a16="http://schemas.microsoft.com/office/drawing/2014/main" id="{69A01187-ACA8-4256-B8D8-BC764ED76840}"/>
                  </a:ext>
                </a:extLst>
              </p:cNvPr>
              <p:cNvSpPr/>
              <p:nvPr/>
            </p:nvSpPr>
            <p:spPr bwMode="auto">
              <a:xfrm>
                <a:off x="3214" y="2043"/>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3" name="îśliḋè">
                <a:extLst>
                  <a:ext uri="{FF2B5EF4-FFF2-40B4-BE49-F238E27FC236}">
                    <a16:creationId xmlns:a16="http://schemas.microsoft.com/office/drawing/2014/main" id="{3586DE33-E481-40F5-A638-B971F5E7B565}"/>
                  </a:ext>
                </a:extLst>
              </p:cNvPr>
              <p:cNvSpPr/>
              <p:nvPr/>
            </p:nvSpPr>
            <p:spPr bwMode="auto">
              <a:xfrm>
                <a:off x="3214" y="2053"/>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4" name="iṩļídè">
                <a:extLst>
                  <a:ext uri="{FF2B5EF4-FFF2-40B4-BE49-F238E27FC236}">
                    <a16:creationId xmlns:a16="http://schemas.microsoft.com/office/drawing/2014/main" id="{8E180748-9944-4F39-AB8D-49597CB1108D}"/>
                  </a:ext>
                </a:extLst>
              </p:cNvPr>
              <p:cNvSpPr/>
              <p:nvPr/>
            </p:nvSpPr>
            <p:spPr bwMode="auto">
              <a:xfrm>
                <a:off x="3214" y="2064"/>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5" name="ïşḻídè">
                <a:extLst>
                  <a:ext uri="{FF2B5EF4-FFF2-40B4-BE49-F238E27FC236}">
                    <a16:creationId xmlns:a16="http://schemas.microsoft.com/office/drawing/2014/main" id="{72FD0192-D515-4C1E-9476-8A9F0C360B82}"/>
                  </a:ext>
                </a:extLst>
              </p:cNvPr>
              <p:cNvSpPr/>
              <p:nvPr/>
            </p:nvSpPr>
            <p:spPr bwMode="auto">
              <a:xfrm>
                <a:off x="3214" y="2074"/>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6" name="ïšļidè">
                <a:extLst>
                  <a:ext uri="{FF2B5EF4-FFF2-40B4-BE49-F238E27FC236}">
                    <a16:creationId xmlns:a16="http://schemas.microsoft.com/office/drawing/2014/main" id="{5E6688E8-2FA0-449C-8D68-E5461EB0E399}"/>
                  </a:ext>
                </a:extLst>
              </p:cNvPr>
              <p:cNvSpPr/>
              <p:nvPr/>
            </p:nvSpPr>
            <p:spPr bwMode="auto">
              <a:xfrm>
                <a:off x="3214" y="2084"/>
                <a:ext cx="231"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7" name="íṩḻïḋé">
                <a:extLst>
                  <a:ext uri="{FF2B5EF4-FFF2-40B4-BE49-F238E27FC236}">
                    <a16:creationId xmlns:a16="http://schemas.microsoft.com/office/drawing/2014/main" id="{B2D41C32-6A3B-4E53-96D2-48B1B955179D}"/>
                  </a:ext>
                </a:extLst>
              </p:cNvPr>
              <p:cNvSpPr/>
              <p:nvPr/>
            </p:nvSpPr>
            <p:spPr bwMode="auto">
              <a:xfrm>
                <a:off x="3214" y="2093"/>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8" name="iṣľiḓè">
                <a:extLst>
                  <a:ext uri="{FF2B5EF4-FFF2-40B4-BE49-F238E27FC236}">
                    <a16:creationId xmlns:a16="http://schemas.microsoft.com/office/drawing/2014/main" id="{214155F7-C144-4055-8307-614F82D2F086}"/>
                  </a:ext>
                </a:extLst>
              </p:cNvPr>
              <p:cNvSpPr/>
              <p:nvPr/>
            </p:nvSpPr>
            <p:spPr bwMode="auto">
              <a:xfrm>
                <a:off x="3214" y="2103"/>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49" name="iś1iďè">
                <a:extLst>
                  <a:ext uri="{FF2B5EF4-FFF2-40B4-BE49-F238E27FC236}">
                    <a16:creationId xmlns:a16="http://schemas.microsoft.com/office/drawing/2014/main" id="{2830DE6F-764C-43B6-A10D-DB4F995E093E}"/>
                  </a:ext>
                </a:extLst>
              </p:cNvPr>
              <p:cNvSpPr/>
              <p:nvPr/>
            </p:nvSpPr>
            <p:spPr bwMode="auto">
              <a:xfrm>
                <a:off x="3214" y="2113"/>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0" name="iṣḻíḑe">
                <a:extLst>
                  <a:ext uri="{FF2B5EF4-FFF2-40B4-BE49-F238E27FC236}">
                    <a16:creationId xmlns:a16="http://schemas.microsoft.com/office/drawing/2014/main" id="{6FA8560D-0092-40A1-9332-7638692D6ECF}"/>
                  </a:ext>
                </a:extLst>
              </p:cNvPr>
              <p:cNvSpPr/>
              <p:nvPr/>
            </p:nvSpPr>
            <p:spPr bwMode="auto">
              <a:xfrm>
                <a:off x="3214" y="2124"/>
                <a:ext cx="231"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1" name="ís1îďê">
                <a:extLst>
                  <a:ext uri="{FF2B5EF4-FFF2-40B4-BE49-F238E27FC236}">
                    <a16:creationId xmlns:a16="http://schemas.microsoft.com/office/drawing/2014/main" id="{269B0838-50A9-48CF-A968-C69AAC714910}"/>
                  </a:ext>
                </a:extLst>
              </p:cNvPr>
              <p:cNvSpPr/>
              <p:nvPr/>
            </p:nvSpPr>
            <p:spPr bwMode="auto">
              <a:xfrm>
                <a:off x="3333" y="2140"/>
                <a:ext cx="11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2" name="iṡlïḓé">
                <a:extLst>
                  <a:ext uri="{FF2B5EF4-FFF2-40B4-BE49-F238E27FC236}">
                    <a16:creationId xmlns:a16="http://schemas.microsoft.com/office/drawing/2014/main" id="{379E431A-902E-4F56-A2F5-4DBDB02AEC71}"/>
                  </a:ext>
                </a:extLst>
              </p:cNvPr>
              <p:cNvSpPr/>
              <p:nvPr/>
            </p:nvSpPr>
            <p:spPr bwMode="auto">
              <a:xfrm>
                <a:off x="3333" y="2147"/>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3" name="íślïdè">
                <a:extLst>
                  <a:ext uri="{FF2B5EF4-FFF2-40B4-BE49-F238E27FC236}">
                    <a16:creationId xmlns:a16="http://schemas.microsoft.com/office/drawing/2014/main" id="{264B700B-6214-4265-9C6B-1275ACEB03B3}"/>
                  </a:ext>
                </a:extLst>
              </p:cNvPr>
              <p:cNvSpPr/>
              <p:nvPr/>
            </p:nvSpPr>
            <p:spPr bwMode="auto">
              <a:xfrm>
                <a:off x="3333" y="2155"/>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4" name="iṧ1îḋé">
                <a:extLst>
                  <a:ext uri="{FF2B5EF4-FFF2-40B4-BE49-F238E27FC236}">
                    <a16:creationId xmlns:a16="http://schemas.microsoft.com/office/drawing/2014/main" id="{71E80770-5489-438A-8BFF-9ECD8FA093A9}"/>
                  </a:ext>
                </a:extLst>
              </p:cNvPr>
              <p:cNvSpPr/>
              <p:nvPr/>
            </p:nvSpPr>
            <p:spPr bwMode="auto">
              <a:xfrm>
                <a:off x="3333" y="2161"/>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5" name="iŝ1ídè">
                <a:extLst>
                  <a:ext uri="{FF2B5EF4-FFF2-40B4-BE49-F238E27FC236}">
                    <a16:creationId xmlns:a16="http://schemas.microsoft.com/office/drawing/2014/main" id="{EBA5C005-3D2C-45C2-985F-2354162B3405}"/>
                  </a:ext>
                </a:extLst>
              </p:cNvPr>
              <p:cNvSpPr/>
              <p:nvPr/>
            </p:nvSpPr>
            <p:spPr bwMode="auto">
              <a:xfrm>
                <a:off x="3333" y="2169"/>
                <a:ext cx="112" cy="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6" name="íşḻîḍe">
                <a:extLst>
                  <a:ext uri="{FF2B5EF4-FFF2-40B4-BE49-F238E27FC236}">
                    <a16:creationId xmlns:a16="http://schemas.microsoft.com/office/drawing/2014/main" id="{C4F53C0D-9D12-4502-B2CA-ABDD821D939C}"/>
                  </a:ext>
                </a:extLst>
              </p:cNvPr>
              <p:cNvSpPr/>
              <p:nvPr/>
            </p:nvSpPr>
            <p:spPr bwMode="auto">
              <a:xfrm>
                <a:off x="3333" y="2178"/>
                <a:ext cx="11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7" name="îṩḷîḓè">
                <a:extLst>
                  <a:ext uri="{FF2B5EF4-FFF2-40B4-BE49-F238E27FC236}">
                    <a16:creationId xmlns:a16="http://schemas.microsoft.com/office/drawing/2014/main" id="{78710E89-3AB8-436A-9BFB-143E046EC5E0}"/>
                  </a:ext>
                </a:extLst>
              </p:cNvPr>
              <p:cNvSpPr/>
              <p:nvPr/>
            </p:nvSpPr>
            <p:spPr bwMode="auto">
              <a:xfrm>
                <a:off x="3333" y="2184"/>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8" name="iṡļíḓé">
                <a:extLst>
                  <a:ext uri="{FF2B5EF4-FFF2-40B4-BE49-F238E27FC236}">
                    <a16:creationId xmlns:a16="http://schemas.microsoft.com/office/drawing/2014/main" id="{11FA1D60-0419-41CB-B2E2-54BFF69824EE}"/>
                  </a:ext>
                </a:extLst>
              </p:cNvPr>
              <p:cNvSpPr/>
              <p:nvPr/>
            </p:nvSpPr>
            <p:spPr bwMode="auto">
              <a:xfrm>
                <a:off x="3333" y="2192"/>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59" name="iśľîḍê">
                <a:extLst>
                  <a:ext uri="{FF2B5EF4-FFF2-40B4-BE49-F238E27FC236}">
                    <a16:creationId xmlns:a16="http://schemas.microsoft.com/office/drawing/2014/main" id="{EBCE0579-CB56-4A04-B0F1-BE8A0AD698C4}"/>
                  </a:ext>
                </a:extLst>
              </p:cNvPr>
              <p:cNvSpPr/>
              <p:nvPr/>
            </p:nvSpPr>
            <p:spPr bwMode="auto">
              <a:xfrm>
                <a:off x="3333" y="2198"/>
                <a:ext cx="112" cy="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0" name="iŝḻíḍe">
                <a:extLst>
                  <a:ext uri="{FF2B5EF4-FFF2-40B4-BE49-F238E27FC236}">
                    <a16:creationId xmlns:a16="http://schemas.microsoft.com/office/drawing/2014/main" id="{FE3A9C4C-B757-46D7-ADFB-2CA3B3D326E3}"/>
                  </a:ext>
                </a:extLst>
              </p:cNvPr>
              <p:cNvSpPr/>
              <p:nvPr/>
            </p:nvSpPr>
            <p:spPr bwMode="auto">
              <a:xfrm>
                <a:off x="3333" y="2207"/>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1" name="ïšlïḍê">
                <a:extLst>
                  <a:ext uri="{FF2B5EF4-FFF2-40B4-BE49-F238E27FC236}">
                    <a16:creationId xmlns:a16="http://schemas.microsoft.com/office/drawing/2014/main" id="{D58BE5EA-7E8B-466A-9EB6-90ACEE3B56B7}"/>
                  </a:ext>
                </a:extLst>
              </p:cNvPr>
              <p:cNvSpPr/>
              <p:nvPr/>
            </p:nvSpPr>
            <p:spPr bwMode="auto">
              <a:xfrm>
                <a:off x="3333" y="2215"/>
                <a:ext cx="11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2" name="ïŝḻiḋé">
                <a:extLst>
                  <a:ext uri="{FF2B5EF4-FFF2-40B4-BE49-F238E27FC236}">
                    <a16:creationId xmlns:a16="http://schemas.microsoft.com/office/drawing/2014/main" id="{4FEAD1F0-7689-471C-A97B-98DBDA6CAF59}"/>
                  </a:ext>
                </a:extLst>
              </p:cNvPr>
              <p:cNvSpPr/>
              <p:nvPr/>
            </p:nvSpPr>
            <p:spPr bwMode="auto">
              <a:xfrm>
                <a:off x="3333" y="2221"/>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3" name="ïṩḻîḑê">
                <a:extLst>
                  <a:ext uri="{FF2B5EF4-FFF2-40B4-BE49-F238E27FC236}">
                    <a16:creationId xmlns:a16="http://schemas.microsoft.com/office/drawing/2014/main" id="{95FE198A-5FAB-46D9-8025-4EB9D5DFFF63}"/>
                  </a:ext>
                </a:extLst>
              </p:cNvPr>
              <p:cNvSpPr/>
              <p:nvPr/>
            </p:nvSpPr>
            <p:spPr bwMode="auto">
              <a:xfrm>
                <a:off x="3333" y="2230"/>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4" name="išḻíḋê">
                <a:extLst>
                  <a:ext uri="{FF2B5EF4-FFF2-40B4-BE49-F238E27FC236}">
                    <a16:creationId xmlns:a16="http://schemas.microsoft.com/office/drawing/2014/main" id="{302F1080-DA5A-4163-8392-C5CFD97E6DD5}"/>
                  </a:ext>
                </a:extLst>
              </p:cNvPr>
              <p:cNvSpPr/>
              <p:nvPr/>
            </p:nvSpPr>
            <p:spPr bwMode="auto">
              <a:xfrm>
                <a:off x="3333" y="2238"/>
                <a:ext cx="11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5" name="ïšļïḑé">
                <a:extLst>
                  <a:ext uri="{FF2B5EF4-FFF2-40B4-BE49-F238E27FC236}">
                    <a16:creationId xmlns:a16="http://schemas.microsoft.com/office/drawing/2014/main" id="{FF7258A2-403E-4EDE-B2A6-175AEFF5F005}"/>
                  </a:ext>
                </a:extLst>
              </p:cNvPr>
              <p:cNvSpPr/>
              <p:nvPr/>
            </p:nvSpPr>
            <p:spPr bwMode="auto">
              <a:xfrm>
                <a:off x="3333" y="2244"/>
                <a:ext cx="112"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6" name="iṡ1íḓê">
                <a:extLst>
                  <a:ext uri="{FF2B5EF4-FFF2-40B4-BE49-F238E27FC236}">
                    <a16:creationId xmlns:a16="http://schemas.microsoft.com/office/drawing/2014/main" id="{B8026756-C60A-40ED-BF27-FB9EF1624078}"/>
                  </a:ext>
                </a:extLst>
              </p:cNvPr>
              <p:cNvSpPr/>
              <p:nvPr/>
            </p:nvSpPr>
            <p:spPr bwMode="auto">
              <a:xfrm>
                <a:off x="3214" y="1910"/>
                <a:ext cx="231"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7" name="i$ḻïḍe">
                <a:extLst>
                  <a:ext uri="{FF2B5EF4-FFF2-40B4-BE49-F238E27FC236}">
                    <a16:creationId xmlns:a16="http://schemas.microsoft.com/office/drawing/2014/main" id="{37C3E1FA-4B23-4D47-B2A4-077F078F44C5}"/>
                  </a:ext>
                </a:extLst>
              </p:cNvPr>
              <p:cNvSpPr/>
              <p:nvPr/>
            </p:nvSpPr>
            <p:spPr bwMode="auto">
              <a:xfrm>
                <a:off x="3214" y="1897"/>
                <a:ext cx="231" cy="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68" name="îS1ïḓê">
                <a:extLst>
                  <a:ext uri="{FF2B5EF4-FFF2-40B4-BE49-F238E27FC236}">
                    <a16:creationId xmlns:a16="http://schemas.microsoft.com/office/drawing/2014/main" id="{2E014EC6-0A88-4AFC-9D87-0CA81B2D7F73}"/>
                  </a:ext>
                </a:extLst>
              </p:cNvPr>
              <p:cNvSpPr/>
              <p:nvPr/>
            </p:nvSpPr>
            <p:spPr bwMode="auto">
              <a:xfrm>
                <a:off x="3214" y="2149"/>
                <a:ext cx="92" cy="91"/>
              </a:xfrm>
              <a:prstGeom prst="ellipse">
                <a:avLst/>
              </a:prstGeom>
              <a:solidFill>
                <a:srgbClr val="D33D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9" name="ïṡ1idé">
                <a:extLst>
                  <a:ext uri="{FF2B5EF4-FFF2-40B4-BE49-F238E27FC236}">
                    <a16:creationId xmlns:a16="http://schemas.microsoft.com/office/drawing/2014/main" id="{C4F9B0AB-5F42-40D0-B48B-F3E9FF6F8321}"/>
                  </a:ext>
                </a:extLst>
              </p:cNvPr>
              <p:cNvSpPr/>
              <p:nvPr/>
            </p:nvSpPr>
            <p:spPr bwMode="auto">
              <a:xfrm>
                <a:off x="3233" y="2167"/>
                <a:ext cx="54" cy="52"/>
              </a:xfrm>
              <a:custGeom>
                <a:avLst/>
                <a:gdLst>
                  <a:gd name="T0" fmla="*/ 22 w 26"/>
                  <a:gd name="T1" fmla="*/ 9 h 25"/>
                  <a:gd name="T2" fmla="*/ 16 w 26"/>
                  <a:gd name="T3" fmla="*/ 9 h 25"/>
                  <a:gd name="T4" fmla="*/ 16 w 26"/>
                  <a:gd name="T5" fmla="*/ 4 h 25"/>
                  <a:gd name="T6" fmla="*/ 13 w 26"/>
                  <a:gd name="T7" fmla="*/ 0 h 25"/>
                  <a:gd name="T8" fmla="*/ 10 w 26"/>
                  <a:gd name="T9" fmla="*/ 4 h 25"/>
                  <a:gd name="T10" fmla="*/ 10 w 26"/>
                  <a:gd name="T11" fmla="*/ 9 h 25"/>
                  <a:gd name="T12" fmla="*/ 4 w 26"/>
                  <a:gd name="T13" fmla="*/ 9 h 25"/>
                  <a:gd name="T14" fmla="*/ 0 w 26"/>
                  <a:gd name="T15" fmla="*/ 13 h 25"/>
                  <a:gd name="T16" fmla="*/ 4 w 26"/>
                  <a:gd name="T17" fmla="*/ 16 h 25"/>
                  <a:gd name="T18" fmla="*/ 10 w 26"/>
                  <a:gd name="T19" fmla="*/ 16 h 25"/>
                  <a:gd name="T20" fmla="*/ 10 w 26"/>
                  <a:gd name="T21" fmla="*/ 22 h 25"/>
                  <a:gd name="T22" fmla="*/ 13 w 26"/>
                  <a:gd name="T23" fmla="*/ 25 h 25"/>
                  <a:gd name="T24" fmla="*/ 16 w 26"/>
                  <a:gd name="T25" fmla="*/ 22 h 25"/>
                  <a:gd name="T26" fmla="*/ 16 w 26"/>
                  <a:gd name="T27" fmla="*/ 16 h 25"/>
                  <a:gd name="T28" fmla="*/ 22 w 26"/>
                  <a:gd name="T29" fmla="*/ 16 h 25"/>
                  <a:gd name="T30" fmla="*/ 26 w 26"/>
                  <a:gd name="T31" fmla="*/ 13 h 25"/>
                  <a:gd name="T32" fmla="*/ 22 w 26"/>
                  <a:gd name="T33"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2" y="9"/>
                    </a:moveTo>
                    <a:cubicBezTo>
                      <a:pt x="16" y="9"/>
                      <a:pt x="16" y="9"/>
                      <a:pt x="16" y="9"/>
                    </a:cubicBezTo>
                    <a:cubicBezTo>
                      <a:pt x="16" y="4"/>
                      <a:pt x="16" y="4"/>
                      <a:pt x="16" y="4"/>
                    </a:cubicBezTo>
                    <a:cubicBezTo>
                      <a:pt x="16" y="2"/>
                      <a:pt x="15" y="0"/>
                      <a:pt x="13" y="0"/>
                    </a:cubicBezTo>
                    <a:cubicBezTo>
                      <a:pt x="11" y="0"/>
                      <a:pt x="10" y="2"/>
                      <a:pt x="10" y="4"/>
                    </a:cubicBezTo>
                    <a:cubicBezTo>
                      <a:pt x="10" y="9"/>
                      <a:pt x="10" y="9"/>
                      <a:pt x="10" y="9"/>
                    </a:cubicBezTo>
                    <a:cubicBezTo>
                      <a:pt x="4" y="9"/>
                      <a:pt x="4" y="9"/>
                      <a:pt x="4" y="9"/>
                    </a:cubicBezTo>
                    <a:cubicBezTo>
                      <a:pt x="2" y="9"/>
                      <a:pt x="0" y="11"/>
                      <a:pt x="0" y="13"/>
                    </a:cubicBezTo>
                    <a:cubicBezTo>
                      <a:pt x="0" y="15"/>
                      <a:pt x="2" y="16"/>
                      <a:pt x="4" y="16"/>
                    </a:cubicBezTo>
                    <a:cubicBezTo>
                      <a:pt x="10" y="16"/>
                      <a:pt x="10" y="16"/>
                      <a:pt x="10" y="16"/>
                    </a:cubicBezTo>
                    <a:cubicBezTo>
                      <a:pt x="10" y="22"/>
                      <a:pt x="10" y="22"/>
                      <a:pt x="10" y="22"/>
                    </a:cubicBezTo>
                    <a:cubicBezTo>
                      <a:pt x="10" y="24"/>
                      <a:pt x="11" y="25"/>
                      <a:pt x="13" y="25"/>
                    </a:cubicBezTo>
                    <a:cubicBezTo>
                      <a:pt x="15" y="25"/>
                      <a:pt x="16" y="24"/>
                      <a:pt x="16" y="22"/>
                    </a:cubicBezTo>
                    <a:cubicBezTo>
                      <a:pt x="16" y="16"/>
                      <a:pt x="16" y="16"/>
                      <a:pt x="16" y="16"/>
                    </a:cubicBezTo>
                    <a:cubicBezTo>
                      <a:pt x="22" y="16"/>
                      <a:pt x="22" y="16"/>
                      <a:pt x="22" y="16"/>
                    </a:cubicBezTo>
                    <a:cubicBezTo>
                      <a:pt x="24" y="16"/>
                      <a:pt x="26" y="15"/>
                      <a:pt x="26" y="13"/>
                    </a:cubicBezTo>
                    <a:cubicBezTo>
                      <a:pt x="26" y="11"/>
                      <a:pt x="24" y="9"/>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0" name="íṡḷíďé">
                <a:extLst>
                  <a:ext uri="{FF2B5EF4-FFF2-40B4-BE49-F238E27FC236}">
                    <a16:creationId xmlns:a16="http://schemas.microsoft.com/office/drawing/2014/main" id="{FB860BAC-8A56-4CA5-A7B4-AB398E70F202}"/>
                  </a:ext>
                </a:extLst>
              </p:cNvPr>
              <p:cNvSpPr/>
              <p:nvPr/>
            </p:nvSpPr>
            <p:spPr bwMode="auto">
              <a:xfrm>
                <a:off x="3385" y="1605"/>
                <a:ext cx="467" cy="23"/>
              </a:xfrm>
              <a:custGeom>
                <a:avLst/>
                <a:gdLst>
                  <a:gd name="T0" fmla="*/ 225 w 225"/>
                  <a:gd name="T1" fmla="*/ 5 h 11"/>
                  <a:gd name="T2" fmla="*/ 220 w 225"/>
                  <a:gd name="T3" fmla="*/ 11 h 11"/>
                  <a:gd name="T4" fmla="*/ 0 w 225"/>
                  <a:gd name="T5" fmla="*/ 11 h 11"/>
                  <a:gd name="T6" fmla="*/ 0 w 225"/>
                  <a:gd name="T7" fmla="*/ 0 h 11"/>
                  <a:gd name="T8" fmla="*/ 220 w 225"/>
                  <a:gd name="T9" fmla="*/ 0 h 11"/>
                  <a:gd name="T10" fmla="*/ 225 w 225"/>
                  <a:gd name="T11" fmla="*/ 5 h 11"/>
                </a:gdLst>
                <a:ahLst/>
                <a:cxnLst>
                  <a:cxn ang="0">
                    <a:pos x="T0" y="T1"/>
                  </a:cxn>
                  <a:cxn ang="0">
                    <a:pos x="T2" y="T3"/>
                  </a:cxn>
                  <a:cxn ang="0">
                    <a:pos x="T4" y="T5"/>
                  </a:cxn>
                  <a:cxn ang="0">
                    <a:pos x="T6" y="T7"/>
                  </a:cxn>
                  <a:cxn ang="0">
                    <a:pos x="T8" y="T9"/>
                  </a:cxn>
                  <a:cxn ang="0">
                    <a:pos x="T10" y="T11"/>
                  </a:cxn>
                </a:cxnLst>
                <a:rect l="0" t="0" r="r" b="b"/>
                <a:pathLst>
                  <a:path w="225" h="11">
                    <a:moveTo>
                      <a:pt x="225" y="5"/>
                    </a:moveTo>
                    <a:cubicBezTo>
                      <a:pt x="225" y="8"/>
                      <a:pt x="223" y="11"/>
                      <a:pt x="220" y="11"/>
                    </a:cubicBezTo>
                    <a:cubicBezTo>
                      <a:pt x="0" y="11"/>
                      <a:pt x="0" y="11"/>
                      <a:pt x="0" y="11"/>
                    </a:cubicBezTo>
                    <a:cubicBezTo>
                      <a:pt x="0" y="0"/>
                      <a:pt x="0" y="0"/>
                      <a:pt x="0" y="0"/>
                    </a:cubicBezTo>
                    <a:cubicBezTo>
                      <a:pt x="220" y="0"/>
                      <a:pt x="220" y="0"/>
                      <a:pt x="220" y="0"/>
                    </a:cubicBezTo>
                    <a:cubicBezTo>
                      <a:pt x="223" y="0"/>
                      <a:pt x="225" y="2"/>
                      <a:pt x="225" y="5"/>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1" name="íš1iďê">
                <a:extLst>
                  <a:ext uri="{FF2B5EF4-FFF2-40B4-BE49-F238E27FC236}">
                    <a16:creationId xmlns:a16="http://schemas.microsoft.com/office/drawing/2014/main" id="{09470CD4-DD8C-48FB-9669-62A7BAD171B4}"/>
                  </a:ext>
                </a:extLst>
              </p:cNvPr>
              <p:cNvSpPr/>
              <p:nvPr/>
            </p:nvSpPr>
            <p:spPr bwMode="auto">
              <a:xfrm>
                <a:off x="3198" y="1480"/>
                <a:ext cx="166" cy="148"/>
              </a:xfrm>
              <a:custGeom>
                <a:avLst/>
                <a:gdLst>
                  <a:gd name="T0" fmla="*/ 80 w 80"/>
                  <a:gd name="T1" fmla="*/ 68 h 71"/>
                  <a:gd name="T2" fmla="*/ 79 w 80"/>
                  <a:gd name="T3" fmla="*/ 71 h 71"/>
                  <a:gd name="T4" fmla="*/ 27 w 80"/>
                  <a:gd name="T5" fmla="*/ 71 h 71"/>
                  <a:gd name="T6" fmla="*/ 0 w 80"/>
                  <a:gd name="T7" fmla="*/ 44 h 71"/>
                  <a:gd name="T8" fmla="*/ 0 w 80"/>
                  <a:gd name="T9" fmla="*/ 5 h 71"/>
                  <a:gd name="T10" fmla="*/ 5 w 80"/>
                  <a:gd name="T11" fmla="*/ 0 h 71"/>
                  <a:gd name="T12" fmla="*/ 11 w 80"/>
                  <a:gd name="T13" fmla="*/ 5 h 71"/>
                  <a:gd name="T14" fmla="*/ 11 w 80"/>
                  <a:gd name="T15" fmla="*/ 44 h 71"/>
                  <a:gd name="T16" fmla="*/ 27 w 80"/>
                  <a:gd name="T17" fmla="*/ 60 h 71"/>
                  <a:gd name="T18" fmla="*/ 79 w 80"/>
                  <a:gd name="T19" fmla="*/ 60 h 71"/>
                  <a:gd name="T20" fmla="*/ 80 w 80"/>
                  <a:gd name="T21"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1">
                    <a:moveTo>
                      <a:pt x="80" y="68"/>
                    </a:moveTo>
                    <a:cubicBezTo>
                      <a:pt x="80" y="69"/>
                      <a:pt x="80" y="70"/>
                      <a:pt x="79" y="71"/>
                    </a:cubicBezTo>
                    <a:cubicBezTo>
                      <a:pt x="27" y="71"/>
                      <a:pt x="27" y="71"/>
                      <a:pt x="27" y="71"/>
                    </a:cubicBezTo>
                    <a:cubicBezTo>
                      <a:pt x="12" y="71"/>
                      <a:pt x="0" y="59"/>
                      <a:pt x="0" y="44"/>
                    </a:cubicBezTo>
                    <a:cubicBezTo>
                      <a:pt x="0" y="5"/>
                      <a:pt x="0" y="5"/>
                      <a:pt x="0" y="5"/>
                    </a:cubicBezTo>
                    <a:cubicBezTo>
                      <a:pt x="0" y="2"/>
                      <a:pt x="2" y="0"/>
                      <a:pt x="5" y="0"/>
                    </a:cubicBezTo>
                    <a:cubicBezTo>
                      <a:pt x="8" y="0"/>
                      <a:pt x="11" y="2"/>
                      <a:pt x="11" y="5"/>
                    </a:cubicBezTo>
                    <a:cubicBezTo>
                      <a:pt x="11" y="44"/>
                      <a:pt x="11" y="44"/>
                      <a:pt x="11" y="44"/>
                    </a:cubicBezTo>
                    <a:cubicBezTo>
                      <a:pt x="11" y="53"/>
                      <a:pt x="18" y="60"/>
                      <a:pt x="27" y="60"/>
                    </a:cubicBezTo>
                    <a:cubicBezTo>
                      <a:pt x="79" y="60"/>
                      <a:pt x="79" y="60"/>
                      <a:pt x="79" y="60"/>
                    </a:cubicBezTo>
                    <a:cubicBezTo>
                      <a:pt x="79" y="62"/>
                      <a:pt x="80" y="65"/>
                      <a:pt x="80" y="68"/>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2" name="îśļiḑè">
                <a:extLst>
                  <a:ext uri="{FF2B5EF4-FFF2-40B4-BE49-F238E27FC236}">
                    <a16:creationId xmlns:a16="http://schemas.microsoft.com/office/drawing/2014/main" id="{24816393-B628-4048-B184-31AB5670E50E}"/>
                  </a:ext>
                </a:extLst>
              </p:cNvPr>
              <p:cNvSpPr/>
              <p:nvPr/>
            </p:nvSpPr>
            <p:spPr bwMode="auto">
              <a:xfrm>
                <a:off x="3339" y="1605"/>
                <a:ext cx="25" cy="23"/>
              </a:xfrm>
              <a:custGeom>
                <a:avLst/>
                <a:gdLst>
                  <a:gd name="T0" fmla="*/ 11 w 12"/>
                  <a:gd name="T1" fmla="*/ 0 h 11"/>
                  <a:gd name="T2" fmla="*/ 0 w 12"/>
                  <a:gd name="T3" fmla="*/ 0 h 11"/>
                  <a:gd name="T4" fmla="*/ 1 w 12"/>
                  <a:gd name="T5" fmla="*/ 11 h 11"/>
                  <a:gd name="T6" fmla="*/ 11 w 12"/>
                  <a:gd name="T7" fmla="*/ 11 h 11"/>
                  <a:gd name="T8" fmla="*/ 12 w 12"/>
                  <a:gd name="T9" fmla="*/ 8 h 11"/>
                  <a:gd name="T10" fmla="*/ 12 w 12"/>
                  <a:gd name="T11" fmla="*/ 8 h 11"/>
                  <a:gd name="T12" fmla="*/ 12 w 12"/>
                  <a:gd name="T13" fmla="*/ 8 h 11"/>
                  <a:gd name="T14" fmla="*/ 12 w 12"/>
                  <a:gd name="T15" fmla="*/ 7 h 11"/>
                  <a:gd name="T16" fmla="*/ 11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1" y="0"/>
                    </a:moveTo>
                    <a:cubicBezTo>
                      <a:pt x="0" y="0"/>
                      <a:pt x="0" y="0"/>
                      <a:pt x="0" y="0"/>
                    </a:cubicBezTo>
                    <a:cubicBezTo>
                      <a:pt x="1" y="3"/>
                      <a:pt x="2" y="6"/>
                      <a:pt x="1" y="11"/>
                    </a:cubicBezTo>
                    <a:cubicBezTo>
                      <a:pt x="11" y="11"/>
                      <a:pt x="11" y="11"/>
                      <a:pt x="11" y="11"/>
                    </a:cubicBezTo>
                    <a:cubicBezTo>
                      <a:pt x="12" y="10"/>
                      <a:pt x="12" y="9"/>
                      <a:pt x="12" y="8"/>
                    </a:cubicBezTo>
                    <a:cubicBezTo>
                      <a:pt x="12" y="8"/>
                      <a:pt x="12" y="8"/>
                      <a:pt x="12" y="8"/>
                    </a:cubicBezTo>
                    <a:cubicBezTo>
                      <a:pt x="12" y="8"/>
                      <a:pt x="12" y="8"/>
                      <a:pt x="12" y="8"/>
                    </a:cubicBezTo>
                    <a:cubicBezTo>
                      <a:pt x="12" y="8"/>
                      <a:pt x="12" y="7"/>
                      <a:pt x="12" y="7"/>
                    </a:cubicBezTo>
                    <a:cubicBezTo>
                      <a:pt x="12" y="5"/>
                      <a:pt x="11" y="2"/>
                      <a:pt x="11" y="0"/>
                    </a:cubicBezTo>
                  </a:path>
                </a:pathLst>
              </a:custGeom>
              <a:solidFill>
                <a:srgbClr val="86A1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3" name="ïṡľïḓe">
                <a:extLst>
                  <a:ext uri="{FF2B5EF4-FFF2-40B4-BE49-F238E27FC236}">
                    <a16:creationId xmlns:a16="http://schemas.microsoft.com/office/drawing/2014/main" id="{2FC5A566-8244-4927-BC03-BA4C3EFE58B2}"/>
                  </a:ext>
                </a:extLst>
              </p:cNvPr>
              <p:cNvSpPr/>
              <p:nvPr/>
            </p:nvSpPr>
            <p:spPr bwMode="auto">
              <a:xfrm>
                <a:off x="3385" y="1605"/>
                <a:ext cx="10" cy="23"/>
              </a:xfrm>
              <a:prstGeom prst="rect">
                <a:avLst/>
              </a:prstGeom>
              <a:solidFill>
                <a:srgbClr val="86A1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4" name="îS1îdè">
                <a:extLst>
                  <a:ext uri="{FF2B5EF4-FFF2-40B4-BE49-F238E27FC236}">
                    <a16:creationId xmlns:a16="http://schemas.microsoft.com/office/drawing/2014/main" id="{BA3028B8-E2C0-4BA7-860A-8806C282EECB}"/>
                  </a:ext>
                </a:extLst>
              </p:cNvPr>
              <p:cNvSpPr/>
              <p:nvPr/>
            </p:nvSpPr>
            <p:spPr bwMode="auto">
              <a:xfrm>
                <a:off x="3385" y="1605"/>
                <a:ext cx="10"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5" name="îSlídè">
                <a:extLst>
                  <a:ext uri="{FF2B5EF4-FFF2-40B4-BE49-F238E27FC236}">
                    <a16:creationId xmlns:a16="http://schemas.microsoft.com/office/drawing/2014/main" id="{5F08306B-B125-4963-8072-476013A1242E}"/>
                  </a:ext>
                </a:extLst>
              </p:cNvPr>
              <p:cNvSpPr/>
              <p:nvPr/>
            </p:nvSpPr>
            <p:spPr bwMode="auto">
              <a:xfrm>
                <a:off x="3800" y="1605"/>
                <a:ext cx="17" cy="23"/>
              </a:xfrm>
              <a:prstGeom prst="rect">
                <a:avLst/>
              </a:prstGeom>
              <a:solidFill>
                <a:srgbClr val="86A1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6" name="íŝlíḍé">
                <a:extLst>
                  <a:ext uri="{FF2B5EF4-FFF2-40B4-BE49-F238E27FC236}">
                    <a16:creationId xmlns:a16="http://schemas.microsoft.com/office/drawing/2014/main" id="{50FD0DF4-7C91-44BC-A9B3-06FB1E01B9BF}"/>
                  </a:ext>
                </a:extLst>
              </p:cNvPr>
              <p:cNvSpPr/>
              <p:nvPr/>
            </p:nvSpPr>
            <p:spPr bwMode="auto">
              <a:xfrm>
                <a:off x="3800" y="1605"/>
                <a:ext cx="17"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477" name="ïṣ1íḋè">
                <a:extLst>
                  <a:ext uri="{FF2B5EF4-FFF2-40B4-BE49-F238E27FC236}">
                    <a16:creationId xmlns:a16="http://schemas.microsoft.com/office/drawing/2014/main" id="{AB680DCD-D295-4F10-9015-4D7953BB3D1C}"/>
                  </a:ext>
                </a:extLst>
              </p:cNvPr>
              <p:cNvSpPr/>
              <p:nvPr/>
            </p:nvSpPr>
            <p:spPr bwMode="auto">
              <a:xfrm>
                <a:off x="3061" y="2983"/>
                <a:ext cx="336" cy="581"/>
              </a:xfrm>
              <a:custGeom>
                <a:avLst/>
                <a:gdLst>
                  <a:gd name="T0" fmla="*/ 162 w 162"/>
                  <a:gd name="T1" fmla="*/ 15 h 280"/>
                  <a:gd name="T2" fmla="*/ 162 w 162"/>
                  <a:gd name="T3" fmla="*/ 266 h 280"/>
                  <a:gd name="T4" fmla="*/ 148 w 162"/>
                  <a:gd name="T5" fmla="*/ 280 h 280"/>
                  <a:gd name="T6" fmla="*/ 14 w 162"/>
                  <a:gd name="T7" fmla="*/ 280 h 280"/>
                  <a:gd name="T8" fmla="*/ 0 w 162"/>
                  <a:gd name="T9" fmla="*/ 266 h 280"/>
                  <a:gd name="T10" fmla="*/ 0 w 162"/>
                  <a:gd name="T11" fmla="*/ 15 h 280"/>
                  <a:gd name="T12" fmla="*/ 5 w 162"/>
                  <a:gd name="T13" fmla="*/ 4 h 280"/>
                  <a:gd name="T14" fmla="*/ 14 w 162"/>
                  <a:gd name="T15" fmla="*/ 0 h 280"/>
                  <a:gd name="T16" fmla="*/ 148 w 162"/>
                  <a:gd name="T17" fmla="*/ 0 h 280"/>
                  <a:gd name="T18" fmla="*/ 162 w 162"/>
                  <a:gd name="T19"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80">
                    <a:moveTo>
                      <a:pt x="162" y="15"/>
                    </a:moveTo>
                    <a:cubicBezTo>
                      <a:pt x="162" y="266"/>
                      <a:pt x="162" y="266"/>
                      <a:pt x="162" y="266"/>
                    </a:cubicBezTo>
                    <a:cubicBezTo>
                      <a:pt x="162" y="274"/>
                      <a:pt x="156" y="280"/>
                      <a:pt x="148" y="280"/>
                    </a:cubicBezTo>
                    <a:cubicBezTo>
                      <a:pt x="14" y="280"/>
                      <a:pt x="14" y="280"/>
                      <a:pt x="14" y="280"/>
                    </a:cubicBezTo>
                    <a:cubicBezTo>
                      <a:pt x="6" y="280"/>
                      <a:pt x="0" y="274"/>
                      <a:pt x="0" y="266"/>
                    </a:cubicBezTo>
                    <a:cubicBezTo>
                      <a:pt x="0" y="15"/>
                      <a:pt x="0" y="15"/>
                      <a:pt x="0" y="15"/>
                    </a:cubicBezTo>
                    <a:cubicBezTo>
                      <a:pt x="0" y="10"/>
                      <a:pt x="2" y="7"/>
                      <a:pt x="5" y="4"/>
                    </a:cubicBezTo>
                    <a:cubicBezTo>
                      <a:pt x="7" y="2"/>
                      <a:pt x="10" y="0"/>
                      <a:pt x="14" y="0"/>
                    </a:cubicBezTo>
                    <a:cubicBezTo>
                      <a:pt x="148" y="0"/>
                      <a:pt x="148" y="0"/>
                      <a:pt x="148" y="0"/>
                    </a:cubicBezTo>
                    <a:cubicBezTo>
                      <a:pt x="156" y="0"/>
                      <a:pt x="162" y="7"/>
                      <a:pt x="162" y="15"/>
                    </a:cubicBezTo>
                  </a:path>
                </a:pathLst>
              </a:custGeom>
              <a:solidFill>
                <a:srgbClr val="81B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8" name="íšḷîḋê">
                <a:extLst>
                  <a:ext uri="{FF2B5EF4-FFF2-40B4-BE49-F238E27FC236}">
                    <a16:creationId xmlns:a16="http://schemas.microsoft.com/office/drawing/2014/main" id="{5E53C20E-4C83-4F58-8D88-3EA612101337}"/>
                  </a:ext>
                </a:extLst>
              </p:cNvPr>
              <p:cNvSpPr/>
              <p:nvPr/>
            </p:nvSpPr>
            <p:spPr bwMode="auto">
              <a:xfrm>
                <a:off x="3094" y="3041"/>
                <a:ext cx="66" cy="67"/>
              </a:xfrm>
              <a:custGeom>
                <a:avLst/>
                <a:gdLst>
                  <a:gd name="T0" fmla="*/ 28 w 32"/>
                  <a:gd name="T1" fmla="*/ 24 h 32"/>
                  <a:gd name="T2" fmla="*/ 9 w 32"/>
                  <a:gd name="T3" fmla="*/ 29 h 32"/>
                  <a:gd name="T4" fmla="*/ 8 w 32"/>
                  <a:gd name="T5" fmla="*/ 28 h 32"/>
                  <a:gd name="T6" fmla="*/ 7 w 32"/>
                  <a:gd name="T7" fmla="*/ 27 h 32"/>
                  <a:gd name="T8" fmla="*/ 4 w 32"/>
                  <a:gd name="T9" fmla="*/ 8 h 32"/>
                  <a:gd name="T10" fmla="*/ 22 w 32"/>
                  <a:gd name="T11" fmla="*/ 3 h 32"/>
                  <a:gd name="T12" fmla="*/ 23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9" y="29"/>
                    </a:cubicBezTo>
                    <a:cubicBezTo>
                      <a:pt x="9" y="29"/>
                      <a:pt x="9" y="28"/>
                      <a:pt x="8" y="28"/>
                    </a:cubicBezTo>
                    <a:cubicBezTo>
                      <a:pt x="8" y="28"/>
                      <a:pt x="7" y="28"/>
                      <a:pt x="7" y="27"/>
                    </a:cubicBezTo>
                    <a:cubicBezTo>
                      <a:pt x="1" y="23"/>
                      <a:pt x="0" y="15"/>
                      <a:pt x="4" y="8"/>
                    </a:cubicBezTo>
                    <a:cubicBezTo>
                      <a:pt x="8" y="2"/>
                      <a:pt x="16" y="0"/>
                      <a:pt x="22" y="3"/>
                    </a:cubicBezTo>
                    <a:cubicBezTo>
                      <a:pt x="23" y="3"/>
                      <a:pt x="23" y="4"/>
                      <a:pt x="23" y="4"/>
                    </a:cubicBezTo>
                    <a:cubicBezTo>
                      <a:pt x="24" y="4"/>
                      <a:pt x="24" y="4"/>
                      <a:pt x="25" y="5"/>
                    </a:cubicBezTo>
                    <a:cubicBezTo>
                      <a:pt x="30" y="9"/>
                      <a:pt x="32" y="17"/>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9" name="iṥļîḓê">
                <a:extLst>
                  <a:ext uri="{FF2B5EF4-FFF2-40B4-BE49-F238E27FC236}">
                    <a16:creationId xmlns:a16="http://schemas.microsoft.com/office/drawing/2014/main" id="{F1E9A066-5D33-471E-BA26-7BF61B692060}"/>
                  </a:ext>
                </a:extLst>
              </p:cNvPr>
              <p:cNvSpPr/>
              <p:nvPr/>
            </p:nvSpPr>
            <p:spPr bwMode="auto">
              <a:xfrm>
                <a:off x="3108" y="3048"/>
                <a:ext cx="38" cy="54"/>
              </a:xfrm>
              <a:custGeom>
                <a:avLst/>
                <a:gdLst>
                  <a:gd name="T0" fmla="*/ 18 w 18"/>
                  <a:gd name="T1" fmla="*/ 2 h 26"/>
                  <a:gd name="T2" fmla="*/ 2 w 18"/>
                  <a:gd name="T3" fmla="*/ 26 h 26"/>
                  <a:gd name="T4" fmla="*/ 1 w 18"/>
                  <a:gd name="T5" fmla="*/ 25 h 26"/>
                  <a:gd name="T6" fmla="*/ 0 w 18"/>
                  <a:gd name="T7" fmla="*/ 24 h 26"/>
                  <a:gd name="T8" fmla="*/ 15 w 18"/>
                  <a:gd name="T9" fmla="*/ 0 h 26"/>
                  <a:gd name="T10" fmla="*/ 16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2" y="26"/>
                      <a:pt x="2" y="26"/>
                      <a:pt x="2" y="26"/>
                    </a:cubicBezTo>
                    <a:cubicBezTo>
                      <a:pt x="2" y="26"/>
                      <a:pt x="2" y="25"/>
                      <a:pt x="1" y="25"/>
                    </a:cubicBezTo>
                    <a:cubicBezTo>
                      <a:pt x="1" y="25"/>
                      <a:pt x="0" y="25"/>
                      <a:pt x="0" y="24"/>
                    </a:cubicBezTo>
                    <a:cubicBezTo>
                      <a:pt x="15" y="0"/>
                      <a:pt x="15" y="0"/>
                      <a:pt x="15" y="0"/>
                    </a:cubicBezTo>
                    <a:cubicBezTo>
                      <a:pt x="16" y="0"/>
                      <a:pt x="16" y="1"/>
                      <a:pt x="16" y="1"/>
                    </a:cubicBezTo>
                    <a:cubicBezTo>
                      <a:pt x="17" y="1"/>
                      <a:pt x="17" y="1"/>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0" name="íŝḷïḍê">
                <a:extLst>
                  <a:ext uri="{FF2B5EF4-FFF2-40B4-BE49-F238E27FC236}">
                    <a16:creationId xmlns:a16="http://schemas.microsoft.com/office/drawing/2014/main" id="{4A35A634-B765-49C8-94B0-97F77C734C63}"/>
                  </a:ext>
                </a:extLst>
              </p:cNvPr>
              <p:cNvSpPr/>
              <p:nvPr/>
            </p:nvSpPr>
            <p:spPr bwMode="auto">
              <a:xfrm>
                <a:off x="3106" y="3037"/>
                <a:ext cx="56" cy="75"/>
              </a:xfrm>
              <a:custGeom>
                <a:avLst/>
                <a:gdLst>
                  <a:gd name="T0" fmla="*/ 10 w 27"/>
                  <a:gd name="T1" fmla="*/ 0 h 36"/>
                  <a:gd name="T2" fmla="*/ 0 w 27"/>
                  <a:gd name="T3" fmla="*/ 4 h 36"/>
                  <a:gd name="T4" fmla="*/ 0 w 27"/>
                  <a:gd name="T5" fmla="*/ 7 h 36"/>
                  <a:gd name="T6" fmla="*/ 2 w 27"/>
                  <a:gd name="T7" fmla="*/ 6 h 36"/>
                  <a:gd name="T8" fmla="*/ 10 w 27"/>
                  <a:gd name="T9" fmla="*/ 4 h 36"/>
                  <a:gd name="T10" fmla="*/ 16 w 27"/>
                  <a:gd name="T11" fmla="*/ 5 h 36"/>
                  <a:gd name="T12" fmla="*/ 16 w 27"/>
                  <a:gd name="T13" fmla="*/ 5 h 36"/>
                  <a:gd name="T14" fmla="*/ 17 w 27"/>
                  <a:gd name="T15" fmla="*/ 6 h 36"/>
                  <a:gd name="T16" fmla="*/ 19 w 27"/>
                  <a:gd name="T17" fmla="*/ 7 h 36"/>
                  <a:gd name="T18" fmla="*/ 19 w 27"/>
                  <a:gd name="T19" fmla="*/ 7 h 36"/>
                  <a:gd name="T20" fmla="*/ 19 w 27"/>
                  <a:gd name="T21" fmla="*/ 7 h 36"/>
                  <a:gd name="T22" fmla="*/ 22 w 27"/>
                  <a:gd name="T23" fmla="*/ 26 h 36"/>
                  <a:gd name="T24" fmla="*/ 10 w 27"/>
                  <a:gd name="T25" fmla="*/ 32 h 36"/>
                  <a:gd name="T26" fmla="*/ 3 w 27"/>
                  <a:gd name="T27" fmla="*/ 31 h 36"/>
                  <a:gd name="T28" fmla="*/ 2 w 27"/>
                  <a:gd name="T29" fmla="*/ 30 h 36"/>
                  <a:gd name="T30" fmla="*/ 1 w 27"/>
                  <a:gd name="T31" fmla="*/ 29 h 36"/>
                  <a:gd name="T32" fmla="*/ 0 w 27"/>
                  <a:gd name="T33" fmla="*/ 28 h 36"/>
                  <a:gd name="T34" fmla="*/ 0 w 27"/>
                  <a:gd name="T35" fmla="*/ 32 h 36"/>
                  <a:gd name="T36" fmla="*/ 10 w 27"/>
                  <a:gd name="T37" fmla="*/ 36 h 36"/>
                  <a:gd name="T38" fmla="*/ 27 w 27"/>
                  <a:gd name="T39" fmla="*/ 18 h 36"/>
                  <a:gd name="T40" fmla="*/ 10 w 27"/>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6">
                    <a:moveTo>
                      <a:pt x="10" y="0"/>
                    </a:moveTo>
                    <a:cubicBezTo>
                      <a:pt x="6" y="0"/>
                      <a:pt x="2" y="2"/>
                      <a:pt x="0" y="4"/>
                    </a:cubicBezTo>
                    <a:cubicBezTo>
                      <a:pt x="0" y="7"/>
                      <a:pt x="0" y="7"/>
                      <a:pt x="0" y="7"/>
                    </a:cubicBezTo>
                    <a:cubicBezTo>
                      <a:pt x="0" y="7"/>
                      <a:pt x="1" y="6"/>
                      <a:pt x="2" y="6"/>
                    </a:cubicBezTo>
                    <a:cubicBezTo>
                      <a:pt x="4" y="5"/>
                      <a:pt x="7" y="4"/>
                      <a:pt x="10" y="4"/>
                    </a:cubicBezTo>
                    <a:cubicBezTo>
                      <a:pt x="12" y="4"/>
                      <a:pt x="14" y="4"/>
                      <a:pt x="16" y="5"/>
                    </a:cubicBezTo>
                    <a:cubicBezTo>
                      <a:pt x="16" y="5"/>
                      <a:pt x="16" y="5"/>
                      <a:pt x="16" y="5"/>
                    </a:cubicBezTo>
                    <a:cubicBezTo>
                      <a:pt x="17" y="5"/>
                      <a:pt x="17" y="6"/>
                      <a:pt x="17" y="6"/>
                    </a:cubicBezTo>
                    <a:cubicBezTo>
                      <a:pt x="18" y="6"/>
                      <a:pt x="18" y="6"/>
                      <a:pt x="19" y="7"/>
                    </a:cubicBezTo>
                    <a:cubicBezTo>
                      <a:pt x="19" y="7"/>
                      <a:pt x="19" y="7"/>
                      <a:pt x="19" y="7"/>
                    </a:cubicBezTo>
                    <a:cubicBezTo>
                      <a:pt x="19" y="7"/>
                      <a:pt x="19" y="7"/>
                      <a:pt x="19" y="7"/>
                    </a:cubicBezTo>
                    <a:cubicBezTo>
                      <a:pt x="24" y="11"/>
                      <a:pt x="26" y="19"/>
                      <a:pt x="22" y="26"/>
                    </a:cubicBezTo>
                    <a:cubicBezTo>
                      <a:pt x="19" y="30"/>
                      <a:pt x="15" y="32"/>
                      <a:pt x="10" y="32"/>
                    </a:cubicBezTo>
                    <a:cubicBezTo>
                      <a:pt x="8" y="32"/>
                      <a:pt x="5" y="32"/>
                      <a:pt x="3" y="31"/>
                    </a:cubicBezTo>
                    <a:cubicBezTo>
                      <a:pt x="3" y="31"/>
                      <a:pt x="3" y="30"/>
                      <a:pt x="2" y="30"/>
                    </a:cubicBezTo>
                    <a:cubicBezTo>
                      <a:pt x="2" y="30"/>
                      <a:pt x="1" y="30"/>
                      <a:pt x="1" y="29"/>
                    </a:cubicBezTo>
                    <a:cubicBezTo>
                      <a:pt x="0" y="29"/>
                      <a:pt x="0" y="29"/>
                      <a:pt x="0" y="28"/>
                    </a:cubicBezTo>
                    <a:cubicBezTo>
                      <a:pt x="0" y="32"/>
                      <a:pt x="0" y="32"/>
                      <a:pt x="0" y="32"/>
                    </a:cubicBezTo>
                    <a:cubicBezTo>
                      <a:pt x="2" y="34"/>
                      <a:pt x="6" y="36"/>
                      <a:pt x="10" y="36"/>
                    </a:cubicBezTo>
                    <a:cubicBezTo>
                      <a:pt x="20" y="36"/>
                      <a:pt x="27" y="28"/>
                      <a:pt x="27" y="18"/>
                    </a:cubicBezTo>
                    <a:cubicBezTo>
                      <a:pt x="27" y="8"/>
                      <a:pt x="20" y="0"/>
                      <a:pt x="10" y="0"/>
                    </a:cubicBezTo>
                  </a:path>
                </a:pathLst>
              </a:custGeom>
              <a:solidFill>
                <a:srgbClr val="9AC5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1" name="î$liḓê">
                <a:extLst>
                  <a:ext uri="{FF2B5EF4-FFF2-40B4-BE49-F238E27FC236}">
                    <a16:creationId xmlns:a16="http://schemas.microsoft.com/office/drawing/2014/main" id="{A8C3BBC3-27AA-4931-93A5-3BA31C4E2CB3}"/>
                  </a:ext>
                </a:extLst>
              </p:cNvPr>
              <p:cNvSpPr/>
              <p:nvPr/>
            </p:nvSpPr>
            <p:spPr bwMode="auto">
              <a:xfrm>
                <a:off x="3106" y="3045"/>
                <a:ext cx="54" cy="59"/>
              </a:xfrm>
              <a:custGeom>
                <a:avLst/>
                <a:gdLst>
                  <a:gd name="T0" fmla="*/ 10 w 26"/>
                  <a:gd name="T1" fmla="*/ 0 h 28"/>
                  <a:gd name="T2" fmla="*/ 2 w 26"/>
                  <a:gd name="T3" fmla="*/ 2 h 28"/>
                  <a:gd name="T4" fmla="*/ 3 w 26"/>
                  <a:gd name="T5" fmla="*/ 2 h 28"/>
                  <a:gd name="T6" fmla="*/ 8 w 26"/>
                  <a:gd name="T7" fmla="*/ 7 h 28"/>
                  <a:gd name="T8" fmla="*/ 3 w 26"/>
                  <a:gd name="T9" fmla="*/ 12 h 28"/>
                  <a:gd name="T10" fmla="*/ 0 w 26"/>
                  <a:gd name="T11" fmla="*/ 11 h 28"/>
                  <a:gd name="T12" fmla="*/ 0 w 26"/>
                  <a:gd name="T13" fmla="*/ 24 h 28"/>
                  <a:gd name="T14" fmla="*/ 1 w 26"/>
                  <a:gd name="T15" fmla="*/ 25 h 28"/>
                  <a:gd name="T16" fmla="*/ 2 w 26"/>
                  <a:gd name="T17" fmla="*/ 26 h 28"/>
                  <a:gd name="T18" fmla="*/ 3 w 26"/>
                  <a:gd name="T19" fmla="*/ 27 h 28"/>
                  <a:gd name="T20" fmla="*/ 10 w 26"/>
                  <a:gd name="T21" fmla="*/ 28 h 28"/>
                  <a:gd name="T22" fmla="*/ 22 w 26"/>
                  <a:gd name="T23" fmla="*/ 22 h 28"/>
                  <a:gd name="T24" fmla="*/ 19 w 26"/>
                  <a:gd name="T25" fmla="*/ 3 h 28"/>
                  <a:gd name="T26" fmla="*/ 19 w 26"/>
                  <a:gd name="T27" fmla="*/ 3 h 28"/>
                  <a:gd name="T28" fmla="*/ 3 w 26"/>
                  <a:gd name="T29" fmla="*/ 27 h 28"/>
                  <a:gd name="T30" fmla="*/ 2 w 26"/>
                  <a:gd name="T31" fmla="*/ 26 h 28"/>
                  <a:gd name="T32" fmla="*/ 1 w 26"/>
                  <a:gd name="T33" fmla="*/ 25 h 28"/>
                  <a:gd name="T34" fmla="*/ 16 w 26"/>
                  <a:gd name="T35" fmla="*/ 1 h 28"/>
                  <a:gd name="T36" fmla="*/ 10 w 26"/>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10" y="0"/>
                    </a:moveTo>
                    <a:cubicBezTo>
                      <a:pt x="7" y="0"/>
                      <a:pt x="4" y="1"/>
                      <a:pt x="2" y="2"/>
                    </a:cubicBezTo>
                    <a:cubicBezTo>
                      <a:pt x="2" y="2"/>
                      <a:pt x="3" y="2"/>
                      <a:pt x="3" y="2"/>
                    </a:cubicBezTo>
                    <a:cubicBezTo>
                      <a:pt x="6" y="2"/>
                      <a:pt x="8" y="4"/>
                      <a:pt x="8" y="7"/>
                    </a:cubicBezTo>
                    <a:cubicBezTo>
                      <a:pt x="8" y="10"/>
                      <a:pt x="6" y="12"/>
                      <a:pt x="3" y="12"/>
                    </a:cubicBezTo>
                    <a:cubicBezTo>
                      <a:pt x="2" y="12"/>
                      <a:pt x="0" y="12"/>
                      <a:pt x="0" y="11"/>
                    </a:cubicBezTo>
                    <a:cubicBezTo>
                      <a:pt x="0" y="24"/>
                      <a:pt x="0" y="24"/>
                      <a:pt x="0" y="24"/>
                    </a:cubicBezTo>
                    <a:cubicBezTo>
                      <a:pt x="0" y="25"/>
                      <a:pt x="0" y="25"/>
                      <a:pt x="1" y="25"/>
                    </a:cubicBezTo>
                    <a:cubicBezTo>
                      <a:pt x="1" y="26"/>
                      <a:pt x="2" y="26"/>
                      <a:pt x="2" y="26"/>
                    </a:cubicBezTo>
                    <a:cubicBezTo>
                      <a:pt x="3" y="26"/>
                      <a:pt x="3" y="27"/>
                      <a:pt x="3" y="27"/>
                    </a:cubicBezTo>
                    <a:cubicBezTo>
                      <a:pt x="5" y="28"/>
                      <a:pt x="8" y="28"/>
                      <a:pt x="10" y="28"/>
                    </a:cubicBezTo>
                    <a:cubicBezTo>
                      <a:pt x="15" y="28"/>
                      <a:pt x="19" y="26"/>
                      <a:pt x="22" y="22"/>
                    </a:cubicBezTo>
                    <a:cubicBezTo>
                      <a:pt x="26" y="15"/>
                      <a:pt x="24" y="7"/>
                      <a:pt x="19" y="3"/>
                    </a:cubicBezTo>
                    <a:cubicBezTo>
                      <a:pt x="19" y="3"/>
                      <a:pt x="19" y="3"/>
                      <a:pt x="19" y="3"/>
                    </a:cubicBezTo>
                    <a:cubicBezTo>
                      <a:pt x="3" y="27"/>
                      <a:pt x="3" y="27"/>
                      <a:pt x="3" y="27"/>
                    </a:cubicBezTo>
                    <a:cubicBezTo>
                      <a:pt x="3" y="27"/>
                      <a:pt x="3" y="26"/>
                      <a:pt x="2" y="26"/>
                    </a:cubicBezTo>
                    <a:cubicBezTo>
                      <a:pt x="2" y="26"/>
                      <a:pt x="1" y="26"/>
                      <a:pt x="1" y="25"/>
                    </a:cubicBezTo>
                    <a:cubicBezTo>
                      <a:pt x="16" y="1"/>
                      <a:pt x="16" y="1"/>
                      <a:pt x="16" y="1"/>
                    </a:cubicBezTo>
                    <a:cubicBezTo>
                      <a:pt x="14" y="0"/>
                      <a:pt x="12" y="0"/>
                      <a:pt x="10" y="0"/>
                    </a:cubicBezTo>
                  </a:path>
                </a:pathLst>
              </a:custGeom>
              <a:solidFill>
                <a:srgbClr val="EA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2" name="iṥḻïďe">
                <a:extLst>
                  <a:ext uri="{FF2B5EF4-FFF2-40B4-BE49-F238E27FC236}">
                    <a16:creationId xmlns:a16="http://schemas.microsoft.com/office/drawing/2014/main" id="{85618C77-427D-491F-845D-80E2E7B022AB}"/>
                  </a:ext>
                </a:extLst>
              </p:cNvPr>
              <p:cNvSpPr/>
              <p:nvPr/>
            </p:nvSpPr>
            <p:spPr bwMode="auto">
              <a:xfrm>
                <a:off x="3108" y="3048"/>
                <a:ext cx="38" cy="54"/>
              </a:xfrm>
              <a:custGeom>
                <a:avLst/>
                <a:gdLst>
                  <a:gd name="T0" fmla="*/ 15 w 18"/>
                  <a:gd name="T1" fmla="*/ 0 h 26"/>
                  <a:gd name="T2" fmla="*/ 15 w 18"/>
                  <a:gd name="T3" fmla="*/ 0 h 26"/>
                  <a:gd name="T4" fmla="*/ 0 w 18"/>
                  <a:gd name="T5" fmla="*/ 24 h 26"/>
                  <a:gd name="T6" fmla="*/ 1 w 18"/>
                  <a:gd name="T7" fmla="*/ 25 h 26"/>
                  <a:gd name="T8" fmla="*/ 2 w 18"/>
                  <a:gd name="T9" fmla="*/ 26 h 26"/>
                  <a:gd name="T10" fmla="*/ 18 w 18"/>
                  <a:gd name="T11" fmla="*/ 2 h 26"/>
                  <a:gd name="T12" fmla="*/ 16 w 18"/>
                  <a:gd name="T13" fmla="*/ 1 h 26"/>
                  <a:gd name="T14" fmla="*/ 15 w 18"/>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5" y="0"/>
                    </a:moveTo>
                    <a:cubicBezTo>
                      <a:pt x="15" y="0"/>
                      <a:pt x="15" y="0"/>
                      <a:pt x="15" y="0"/>
                    </a:cubicBezTo>
                    <a:cubicBezTo>
                      <a:pt x="0" y="24"/>
                      <a:pt x="0" y="24"/>
                      <a:pt x="0" y="24"/>
                    </a:cubicBezTo>
                    <a:cubicBezTo>
                      <a:pt x="0" y="25"/>
                      <a:pt x="1" y="25"/>
                      <a:pt x="1" y="25"/>
                    </a:cubicBezTo>
                    <a:cubicBezTo>
                      <a:pt x="2" y="25"/>
                      <a:pt x="2" y="26"/>
                      <a:pt x="2" y="26"/>
                    </a:cubicBezTo>
                    <a:cubicBezTo>
                      <a:pt x="18" y="2"/>
                      <a:pt x="18" y="2"/>
                      <a:pt x="18" y="2"/>
                    </a:cubicBezTo>
                    <a:cubicBezTo>
                      <a:pt x="17" y="1"/>
                      <a:pt x="17" y="1"/>
                      <a:pt x="16" y="1"/>
                    </a:cubicBezTo>
                    <a:cubicBezTo>
                      <a:pt x="16" y="1"/>
                      <a:pt x="16" y="0"/>
                      <a:pt x="15" y="0"/>
                    </a:cubicBezTo>
                  </a:path>
                </a:pathLst>
              </a:custGeom>
              <a:solidFill>
                <a:srgbClr val="CD8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3" name="iṩḻîḋe">
                <a:extLst>
                  <a:ext uri="{FF2B5EF4-FFF2-40B4-BE49-F238E27FC236}">
                    <a16:creationId xmlns:a16="http://schemas.microsoft.com/office/drawing/2014/main" id="{2CFB8713-6448-4516-B8B7-86173FAFC117}"/>
                  </a:ext>
                </a:extLst>
              </p:cNvPr>
              <p:cNvSpPr/>
              <p:nvPr/>
            </p:nvSpPr>
            <p:spPr bwMode="auto">
              <a:xfrm>
                <a:off x="3106" y="3050"/>
                <a:ext cx="4" cy="4"/>
              </a:xfrm>
              <a:custGeom>
                <a:avLst/>
                <a:gdLst>
                  <a:gd name="T0" fmla="*/ 2 w 2"/>
                  <a:gd name="T1" fmla="*/ 0 h 2"/>
                  <a:gd name="T2" fmla="*/ 0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1"/>
                      <a:pt x="0" y="1"/>
                    </a:cubicBezTo>
                    <a:cubicBezTo>
                      <a:pt x="0" y="2"/>
                      <a:pt x="0" y="2"/>
                      <a:pt x="0" y="2"/>
                    </a:cubicBezTo>
                    <a:cubicBezTo>
                      <a:pt x="0" y="1"/>
                      <a:pt x="1" y="1"/>
                      <a:pt x="2" y="0"/>
                    </a:cubicBezTo>
                  </a:path>
                </a:pathLst>
              </a:custGeom>
              <a:solidFill>
                <a:srgbClr val="C2D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4" name="îşḻíḋé">
                <a:extLst>
                  <a:ext uri="{FF2B5EF4-FFF2-40B4-BE49-F238E27FC236}">
                    <a16:creationId xmlns:a16="http://schemas.microsoft.com/office/drawing/2014/main" id="{CBCBB507-6F3F-420E-9146-44BC768DA0FB}"/>
                  </a:ext>
                </a:extLst>
              </p:cNvPr>
              <p:cNvSpPr/>
              <p:nvPr/>
            </p:nvSpPr>
            <p:spPr bwMode="auto">
              <a:xfrm>
                <a:off x="3106" y="3050"/>
                <a:ext cx="17" cy="20"/>
              </a:xfrm>
              <a:custGeom>
                <a:avLst/>
                <a:gdLst>
                  <a:gd name="T0" fmla="*/ 3 w 8"/>
                  <a:gd name="T1" fmla="*/ 0 h 10"/>
                  <a:gd name="T2" fmla="*/ 2 w 8"/>
                  <a:gd name="T3" fmla="*/ 0 h 10"/>
                  <a:gd name="T4" fmla="*/ 0 w 8"/>
                  <a:gd name="T5" fmla="*/ 2 h 10"/>
                  <a:gd name="T6" fmla="*/ 0 w 8"/>
                  <a:gd name="T7" fmla="*/ 9 h 10"/>
                  <a:gd name="T8" fmla="*/ 3 w 8"/>
                  <a:gd name="T9" fmla="*/ 10 h 10"/>
                  <a:gd name="T10" fmla="*/ 8 w 8"/>
                  <a:gd name="T11" fmla="*/ 5 h 10"/>
                  <a:gd name="T12" fmla="*/ 3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3" y="0"/>
                    </a:moveTo>
                    <a:cubicBezTo>
                      <a:pt x="3" y="0"/>
                      <a:pt x="2" y="0"/>
                      <a:pt x="2" y="0"/>
                    </a:cubicBezTo>
                    <a:cubicBezTo>
                      <a:pt x="1" y="1"/>
                      <a:pt x="0" y="1"/>
                      <a:pt x="0" y="2"/>
                    </a:cubicBezTo>
                    <a:cubicBezTo>
                      <a:pt x="0" y="9"/>
                      <a:pt x="0" y="9"/>
                      <a:pt x="0" y="9"/>
                    </a:cubicBezTo>
                    <a:cubicBezTo>
                      <a:pt x="0" y="10"/>
                      <a:pt x="2" y="10"/>
                      <a:pt x="3" y="10"/>
                    </a:cubicBezTo>
                    <a:cubicBezTo>
                      <a:pt x="6" y="10"/>
                      <a:pt x="8" y="8"/>
                      <a:pt x="8" y="5"/>
                    </a:cubicBezTo>
                    <a:cubicBezTo>
                      <a:pt x="8" y="2"/>
                      <a:pt x="6" y="0"/>
                      <a:pt x="3" y="0"/>
                    </a:cubicBezTo>
                  </a:path>
                </a:pathLst>
              </a:custGeom>
              <a:solidFill>
                <a:srgbClr val="F2D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5" name="ïṧḻídê">
                <a:extLst>
                  <a:ext uri="{FF2B5EF4-FFF2-40B4-BE49-F238E27FC236}">
                    <a16:creationId xmlns:a16="http://schemas.microsoft.com/office/drawing/2014/main" id="{13628A1B-46FF-4755-B886-B0838B83F739}"/>
                  </a:ext>
                </a:extLst>
              </p:cNvPr>
              <p:cNvSpPr/>
              <p:nvPr/>
            </p:nvSpPr>
            <p:spPr bwMode="auto">
              <a:xfrm>
                <a:off x="3094" y="3141"/>
                <a:ext cx="66" cy="66"/>
              </a:xfrm>
              <a:custGeom>
                <a:avLst/>
                <a:gdLst>
                  <a:gd name="T0" fmla="*/ 28 w 32"/>
                  <a:gd name="T1" fmla="*/ 24 h 32"/>
                  <a:gd name="T2" fmla="*/ 9 w 32"/>
                  <a:gd name="T3" fmla="*/ 29 h 32"/>
                  <a:gd name="T4" fmla="*/ 8 w 32"/>
                  <a:gd name="T5" fmla="*/ 28 h 32"/>
                  <a:gd name="T6" fmla="*/ 7 w 32"/>
                  <a:gd name="T7" fmla="*/ 27 h 32"/>
                  <a:gd name="T8" fmla="*/ 4 w 32"/>
                  <a:gd name="T9" fmla="*/ 8 h 32"/>
                  <a:gd name="T10" fmla="*/ 22 w 32"/>
                  <a:gd name="T11" fmla="*/ 3 h 32"/>
                  <a:gd name="T12" fmla="*/ 23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9" y="29"/>
                    </a:cubicBezTo>
                    <a:cubicBezTo>
                      <a:pt x="9" y="29"/>
                      <a:pt x="9" y="29"/>
                      <a:pt x="8" y="28"/>
                    </a:cubicBezTo>
                    <a:cubicBezTo>
                      <a:pt x="8" y="28"/>
                      <a:pt x="7" y="28"/>
                      <a:pt x="7" y="27"/>
                    </a:cubicBezTo>
                    <a:cubicBezTo>
                      <a:pt x="1" y="23"/>
                      <a:pt x="0" y="15"/>
                      <a:pt x="4" y="8"/>
                    </a:cubicBezTo>
                    <a:cubicBezTo>
                      <a:pt x="8" y="2"/>
                      <a:pt x="16" y="0"/>
                      <a:pt x="22" y="3"/>
                    </a:cubicBezTo>
                    <a:cubicBezTo>
                      <a:pt x="23" y="3"/>
                      <a:pt x="23" y="4"/>
                      <a:pt x="23" y="4"/>
                    </a:cubicBezTo>
                    <a:cubicBezTo>
                      <a:pt x="24" y="4"/>
                      <a:pt x="24" y="5"/>
                      <a:pt x="25" y="5"/>
                    </a:cubicBezTo>
                    <a:cubicBezTo>
                      <a:pt x="30" y="9"/>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6" name="î$1iḑê">
                <a:extLst>
                  <a:ext uri="{FF2B5EF4-FFF2-40B4-BE49-F238E27FC236}">
                    <a16:creationId xmlns:a16="http://schemas.microsoft.com/office/drawing/2014/main" id="{366B291B-3F29-4FE1-9924-D29F92454CBA}"/>
                  </a:ext>
                </a:extLst>
              </p:cNvPr>
              <p:cNvSpPr/>
              <p:nvPr/>
            </p:nvSpPr>
            <p:spPr bwMode="auto">
              <a:xfrm>
                <a:off x="3108" y="3147"/>
                <a:ext cx="38" cy="54"/>
              </a:xfrm>
              <a:custGeom>
                <a:avLst/>
                <a:gdLst>
                  <a:gd name="T0" fmla="*/ 18 w 18"/>
                  <a:gd name="T1" fmla="*/ 2 h 26"/>
                  <a:gd name="T2" fmla="*/ 2 w 18"/>
                  <a:gd name="T3" fmla="*/ 26 h 26"/>
                  <a:gd name="T4" fmla="*/ 1 w 18"/>
                  <a:gd name="T5" fmla="*/ 25 h 26"/>
                  <a:gd name="T6" fmla="*/ 0 w 18"/>
                  <a:gd name="T7" fmla="*/ 24 h 26"/>
                  <a:gd name="T8" fmla="*/ 15 w 18"/>
                  <a:gd name="T9" fmla="*/ 0 h 26"/>
                  <a:gd name="T10" fmla="*/ 16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2" y="26"/>
                      <a:pt x="2" y="26"/>
                      <a:pt x="2" y="26"/>
                    </a:cubicBezTo>
                    <a:cubicBezTo>
                      <a:pt x="2" y="26"/>
                      <a:pt x="2" y="26"/>
                      <a:pt x="1" y="25"/>
                    </a:cubicBezTo>
                    <a:cubicBezTo>
                      <a:pt x="1" y="25"/>
                      <a:pt x="0" y="25"/>
                      <a:pt x="0" y="24"/>
                    </a:cubicBezTo>
                    <a:cubicBezTo>
                      <a:pt x="15" y="0"/>
                      <a:pt x="15" y="0"/>
                      <a:pt x="15" y="0"/>
                    </a:cubicBezTo>
                    <a:cubicBezTo>
                      <a:pt x="16" y="0"/>
                      <a:pt x="16" y="1"/>
                      <a:pt x="16" y="1"/>
                    </a:cubicBezTo>
                    <a:cubicBezTo>
                      <a:pt x="17" y="1"/>
                      <a:pt x="17"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7" name="is1ïḑé">
                <a:extLst>
                  <a:ext uri="{FF2B5EF4-FFF2-40B4-BE49-F238E27FC236}">
                    <a16:creationId xmlns:a16="http://schemas.microsoft.com/office/drawing/2014/main" id="{7797A1BE-ED0C-4BA5-B3BC-F58A850FB4E1}"/>
                  </a:ext>
                </a:extLst>
              </p:cNvPr>
              <p:cNvSpPr/>
              <p:nvPr/>
            </p:nvSpPr>
            <p:spPr bwMode="auto">
              <a:xfrm>
                <a:off x="3106" y="3137"/>
                <a:ext cx="56" cy="75"/>
              </a:xfrm>
              <a:custGeom>
                <a:avLst/>
                <a:gdLst>
                  <a:gd name="T0" fmla="*/ 10 w 27"/>
                  <a:gd name="T1" fmla="*/ 0 h 36"/>
                  <a:gd name="T2" fmla="*/ 0 w 27"/>
                  <a:gd name="T3" fmla="*/ 4 h 36"/>
                  <a:gd name="T4" fmla="*/ 0 w 27"/>
                  <a:gd name="T5" fmla="*/ 8 h 36"/>
                  <a:gd name="T6" fmla="*/ 2 w 27"/>
                  <a:gd name="T7" fmla="*/ 6 h 36"/>
                  <a:gd name="T8" fmla="*/ 10 w 27"/>
                  <a:gd name="T9" fmla="*/ 4 h 36"/>
                  <a:gd name="T10" fmla="*/ 16 w 27"/>
                  <a:gd name="T11" fmla="*/ 5 h 36"/>
                  <a:gd name="T12" fmla="*/ 16 w 27"/>
                  <a:gd name="T13" fmla="*/ 5 h 36"/>
                  <a:gd name="T14" fmla="*/ 17 w 27"/>
                  <a:gd name="T15" fmla="*/ 6 h 36"/>
                  <a:gd name="T16" fmla="*/ 19 w 27"/>
                  <a:gd name="T17" fmla="*/ 7 h 36"/>
                  <a:gd name="T18" fmla="*/ 19 w 27"/>
                  <a:gd name="T19" fmla="*/ 7 h 36"/>
                  <a:gd name="T20" fmla="*/ 19 w 27"/>
                  <a:gd name="T21" fmla="*/ 7 h 36"/>
                  <a:gd name="T22" fmla="*/ 22 w 27"/>
                  <a:gd name="T23" fmla="*/ 26 h 36"/>
                  <a:gd name="T24" fmla="*/ 10 w 27"/>
                  <a:gd name="T25" fmla="*/ 32 h 36"/>
                  <a:gd name="T26" fmla="*/ 3 w 27"/>
                  <a:gd name="T27" fmla="*/ 31 h 36"/>
                  <a:gd name="T28" fmla="*/ 2 w 27"/>
                  <a:gd name="T29" fmla="*/ 30 h 36"/>
                  <a:gd name="T30" fmla="*/ 1 w 27"/>
                  <a:gd name="T31" fmla="*/ 29 h 36"/>
                  <a:gd name="T32" fmla="*/ 0 w 27"/>
                  <a:gd name="T33" fmla="*/ 28 h 36"/>
                  <a:gd name="T34" fmla="*/ 0 w 27"/>
                  <a:gd name="T35" fmla="*/ 32 h 36"/>
                  <a:gd name="T36" fmla="*/ 10 w 27"/>
                  <a:gd name="T37" fmla="*/ 36 h 36"/>
                  <a:gd name="T38" fmla="*/ 27 w 27"/>
                  <a:gd name="T39" fmla="*/ 18 h 36"/>
                  <a:gd name="T40" fmla="*/ 10 w 27"/>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6">
                    <a:moveTo>
                      <a:pt x="10" y="0"/>
                    </a:moveTo>
                    <a:cubicBezTo>
                      <a:pt x="6" y="0"/>
                      <a:pt x="2" y="2"/>
                      <a:pt x="0" y="4"/>
                    </a:cubicBezTo>
                    <a:cubicBezTo>
                      <a:pt x="0" y="8"/>
                      <a:pt x="0" y="8"/>
                      <a:pt x="0" y="8"/>
                    </a:cubicBezTo>
                    <a:cubicBezTo>
                      <a:pt x="0" y="7"/>
                      <a:pt x="1" y="7"/>
                      <a:pt x="2" y="6"/>
                    </a:cubicBezTo>
                    <a:cubicBezTo>
                      <a:pt x="4" y="5"/>
                      <a:pt x="7" y="4"/>
                      <a:pt x="10" y="4"/>
                    </a:cubicBezTo>
                    <a:cubicBezTo>
                      <a:pt x="12" y="4"/>
                      <a:pt x="14" y="4"/>
                      <a:pt x="16" y="5"/>
                    </a:cubicBezTo>
                    <a:cubicBezTo>
                      <a:pt x="16" y="5"/>
                      <a:pt x="16" y="5"/>
                      <a:pt x="16" y="5"/>
                    </a:cubicBezTo>
                    <a:cubicBezTo>
                      <a:pt x="17" y="5"/>
                      <a:pt x="17" y="6"/>
                      <a:pt x="17" y="6"/>
                    </a:cubicBezTo>
                    <a:cubicBezTo>
                      <a:pt x="18" y="6"/>
                      <a:pt x="18" y="7"/>
                      <a:pt x="19" y="7"/>
                    </a:cubicBezTo>
                    <a:cubicBezTo>
                      <a:pt x="19" y="7"/>
                      <a:pt x="19" y="7"/>
                      <a:pt x="19" y="7"/>
                    </a:cubicBezTo>
                    <a:cubicBezTo>
                      <a:pt x="19" y="7"/>
                      <a:pt x="19" y="7"/>
                      <a:pt x="19" y="7"/>
                    </a:cubicBezTo>
                    <a:cubicBezTo>
                      <a:pt x="24" y="11"/>
                      <a:pt x="26" y="20"/>
                      <a:pt x="22" y="26"/>
                    </a:cubicBezTo>
                    <a:cubicBezTo>
                      <a:pt x="19" y="30"/>
                      <a:pt x="15" y="32"/>
                      <a:pt x="10" y="32"/>
                    </a:cubicBezTo>
                    <a:cubicBezTo>
                      <a:pt x="8" y="32"/>
                      <a:pt x="5" y="32"/>
                      <a:pt x="3" y="31"/>
                    </a:cubicBezTo>
                    <a:cubicBezTo>
                      <a:pt x="3" y="31"/>
                      <a:pt x="3" y="31"/>
                      <a:pt x="2" y="30"/>
                    </a:cubicBezTo>
                    <a:cubicBezTo>
                      <a:pt x="2" y="30"/>
                      <a:pt x="1" y="30"/>
                      <a:pt x="1" y="29"/>
                    </a:cubicBezTo>
                    <a:cubicBezTo>
                      <a:pt x="0" y="29"/>
                      <a:pt x="0" y="29"/>
                      <a:pt x="0" y="28"/>
                    </a:cubicBezTo>
                    <a:cubicBezTo>
                      <a:pt x="0" y="32"/>
                      <a:pt x="0" y="32"/>
                      <a:pt x="0" y="32"/>
                    </a:cubicBezTo>
                    <a:cubicBezTo>
                      <a:pt x="2" y="35"/>
                      <a:pt x="6" y="36"/>
                      <a:pt x="10" y="36"/>
                    </a:cubicBezTo>
                    <a:cubicBezTo>
                      <a:pt x="20" y="36"/>
                      <a:pt x="27" y="28"/>
                      <a:pt x="27" y="18"/>
                    </a:cubicBezTo>
                    <a:cubicBezTo>
                      <a:pt x="27" y="8"/>
                      <a:pt x="20" y="0"/>
                      <a:pt x="10" y="0"/>
                    </a:cubicBezTo>
                  </a:path>
                </a:pathLst>
              </a:custGeom>
              <a:solidFill>
                <a:srgbClr val="9AC5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8" name="ïśḷîḍe">
                <a:extLst>
                  <a:ext uri="{FF2B5EF4-FFF2-40B4-BE49-F238E27FC236}">
                    <a16:creationId xmlns:a16="http://schemas.microsoft.com/office/drawing/2014/main" id="{64DBB643-CFA1-4680-970F-96CC72C90951}"/>
                  </a:ext>
                </a:extLst>
              </p:cNvPr>
              <p:cNvSpPr/>
              <p:nvPr/>
            </p:nvSpPr>
            <p:spPr bwMode="auto">
              <a:xfrm>
                <a:off x="3106" y="3145"/>
                <a:ext cx="54" cy="58"/>
              </a:xfrm>
              <a:custGeom>
                <a:avLst/>
                <a:gdLst>
                  <a:gd name="T0" fmla="*/ 10 w 26"/>
                  <a:gd name="T1" fmla="*/ 0 h 28"/>
                  <a:gd name="T2" fmla="*/ 2 w 26"/>
                  <a:gd name="T3" fmla="*/ 2 h 28"/>
                  <a:gd name="T4" fmla="*/ 3 w 26"/>
                  <a:gd name="T5" fmla="*/ 2 h 28"/>
                  <a:gd name="T6" fmla="*/ 8 w 26"/>
                  <a:gd name="T7" fmla="*/ 7 h 28"/>
                  <a:gd name="T8" fmla="*/ 3 w 26"/>
                  <a:gd name="T9" fmla="*/ 12 h 28"/>
                  <a:gd name="T10" fmla="*/ 0 w 26"/>
                  <a:gd name="T11" fmla="*/ 11 h 28"/>
                  <a:gd name="T12" fmla="*/ 0 w 26"/>
                  <a:gd name="T13" fmla="*/ 24 h 28"/>
                  <a:gd name="T14" fmla="*/ 1 w 26"/>
                  <a:gd name="T15" fmla="*/ 25 h 28"/>
                  <a:gd name="T16" fmla="*/ 2 w 26"/>
                  <a:gd name="T17" fmla="*/ 26 h 28"/>
                  <a:gd name="T18" fmla="*/ 3 w 26"/>
                  <a:gd name="T19" fmla="*/ 27 h 28"/>
                  <a:gd name="T20" fmla="*/ 10 w 26"/>
                  <a:gd name="T21" fmla="*/ 28 h 28"/>
                  <a:gd name="T22" fmla="*/ 22 w 26"/>
                  <a:gd name="T23" fmla="*/ 22 h 28"/>
                  <a:gd name="T24" fmla="*/ 19 w 26"/>
                  <a:gd name="T25" fmla="*/ 3 h 28"/>
                  <a:gd name="T26" fmla="*/ 19 w 26"/>
                  <a:gd name="T27" fmla="*/ 3 h 28"/>
                  <a:gd name="T28" fmla="*/ 3 w 26"/>
                  <a:gd name="T29" fmla="*/ 27 h 28"/>
                  <a:gd name="T30" fmla="*/ 2 w 26"/>
                  <a:gd name="T31" fmla="*/ 26 h 28"/>
                  <a:gd name="T32" fmla="*/ 1 w 26"/>
                  <a:gd name="T33" fmla="*/ 25 h 28"/>
                  <a:gd name="T34" fmla="*/ 16 w 26"/>
                  <a:gd name="T35" fmla="*/ 1 h 28"/>
                  <a:gd name="T36" fmla="*/ 10 w 26"/>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10" y="0"/>
                    </a:moveTo>
                    <a:cubicBezTo>
                      <a:pt x="7" y="0"/>
                      <a:pt x="4" y="1"/>
                      <a:pt x="2" y="2"/>
                    </a:cubicBezTo>
                    <a:cubicBezTo>
                      <a:pt x="2" y="2"/>
                      <a:pt x="3" y="2"/>
                      <a:pt x="3" y="2"/>
                    </a:cubicBezTo>
                    <a:cubicBezTo>
                      <a:pt x="6" y="2"/>
                      <a:pt x="8" y="4"/>
                      <a:pt x="8" y="7"/>
                    </a:cubicBezTo>
                    <a:cubicBezTo>
                      <a:pt x="8" y="10"/>
                      <a:pt x="6" y="12"/>
                      <a:pt x="3" y="12"/>
                    </a:cubicBezTo>
                    <a:cubicBezTo>
                      <a:pt x="2" y="12"/>
                      <a:pt x="0" y="12"/>
                      <a:pt x="0" y="11"/>
                    </a:cubicBezTo>
                    <a:cubicBezTo>
                      <a:pt x="0" y="24"/>
                      <a:pt x="0" y="24"/>
                      <a:pt x="0" y="24"/>
                    </a:cubicBezTo>
                    <a:cubicBezTo>
                      <a:pt x="0" y="25"/>
                      <a:pt x="0" y="25"/>
                      <a:pt x="1" y="25"/>
                    </a:cubicBezTo>
                    <a:cubicBezTo>
                      <a:pt x="1" y="26"/>
                      <a:pt x="2" y="26"/>
                      <a:pt x="2" y="26"/>
                    </a:cubicBezTo>
                    <a:cubicBezTo>
                      <a:pt x="3" y="27"/>
                      <a:pt x="3" y="27"/>
                      <a:pt x="3" y="27"/>
                    </a:cubicBezTo>
                    <a:cubicBezTo>
                      <a:pt x="5" y="28"/>
                      <a:pt x="8" y="28"/>
                      <a:pt x="10" y="28"/>
                    </a:cubicBezTo>
                    <a:cubicBezTo>
                      <a:pt x="15" y="28"/>
                      <a:pt x="19" y="26"/>
                      <a:pt x="22" y="22"/>
                    </a:cubicBezTo>
                    <a:cubicBezTo>
                      <a:pt x="26" y="16"/>
                      <a:pt x="24" y="7"/>
                      <a:pt x="19" y="3"/>
                    </a:cubicBezTo>
                    <a:cubicBezTo>
                      <a:pt x="19" y="3"/>
                      <a:pt x="19" y="3"/>
                      <a:pt x="19" y="3"/>
                    </a:cubicBezTo>
                    <a:cubicBezTo>
                      <a:pt x="3" y="27"/>
                      <a:pt x="3" y="27"/>
                      <a:pt x="3" y="27"/>
                    </a:cubicBezTo>
                    <a:cubicBezTo>
                      <a:pt x="3" y="27"/>
                      <a:pt x="3" y="27"/>
                      <a:pt x="2" y="26"/>
                    </a:cubicBezTo>
                    <a:cubicBezTo>
                      <a:pt x="2" y="26"/>
                      <a:pt x="1" y="26"/>
                      <a:pt x="1" y="25"/>
                    </a:cubicBezTo>
                    <a:cubicBezTo>
                      <a:pt x="16" y="1"/>
                      <a:pt x="16" y="1"/>
                      <a:pt x="16" y="1"/>
                    </a:cubicBezTo>
                    <a:cubicBezTo>
                      <a:pt x="14" y="0"/>
                      <a:pt x="12" y="0"/>
                      <a:pt x="10" y="0"/>
                    </a:cubicBezTo>
                  </a:path>
                </a:pathLst>
              </a:custGeom>
              <a:solidFill>
                <a:srgbClr val="EA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9" name="ïṣľîḋé">
                <a:extLst>
                  <a:ext uri="{FF2B5EF4-FFF2-40B4-BE49-F238E27FC236}">
                    <a16:creationId xmlns:a16="http://schemas.microsoft.com/office/drawing/2014/main" id="{A2626BE0-AC9E-4D4E-94BE-E07D8DDD4A5E}"/>
                  </a:ext>
                </a:extLst>
              </p:cNvPr>
              <p:cNvSpPr/>
              <p:nvPr/>
            </p:nvSpPr>
            <p:spPr bwMode="auto">
              <a:xfrm>
                <a:off x="3108" y="3147"/>
                <a:ext cx="38" cy="54"/>
              </a:xfrm>
              <a:custGeom>
                <a:avLst/>
                <a:gdLst>
                  <a:gd name="T0" fmla="*/ 15 w 18"/>
                  <a:gd name="T1" fmla="*/ 0 h 26"/>
                  <a:gd name="T2" fmla="*/ 15 w 18"/>
                  <a:gd name="T3" fmla="*/ 0 h 26"/>
                  <a:gd name="T4" fmla="*/ 0 w 18"/>
                  <a:gd name="T5" fmla="*/ 24 h 26"/>
                  <a:gd name="T6" fmla="*/ 1 w 18"/>
                  <a:gd name="T7" fmla="*/ 25 h 26"/>
                  <a:gd name="T8" fmla="*/ 2 w 18"/>
                  <a:gd name="T9" fmla="*/ 26 h 26"/>
                  <a:gd name="T10" fmla="*/ 18 w 18"/>
                  <a:gd name="T11" fmla="*/ 2 h 26"/>
                  <a:gd name="T12" fmla="*/ 16 w 18"/>
                  <a:gd name="T13" fmla="*/ 1 h 26"/>
                  <a:gd name="T14" fmla="*/ 15 w 18"/>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5" y="0"/>
                    </a:moveTo>
                    <a:cubicBezTo>
                      <a:pt x="15" y="0"/>
                      <a:pt x="15" y="0"/>
                      <a:pt x="15" y="0"/>
                    </a:cubicBezTo>
                    <a:cubicBezTo>
                      <a:pt x="0" y="24"/>
                      <a:pt x="0" y="24"/>
                      <a:pt x="0" y="24"/>
                    </a:cubicBezTo>
                    <a:cubicBezTo>
                      <a:pt x="0" y="25"/>
                      <a:pt x="1" y="25"/>
                      <a:pt x="1" y="25"/>
                    </a:cubicBezTo>
                    <a:cubicBezTo>
                      <a:pt x="2" y="26"/>
                      <a:pt x="2" y="26"/>
                      <a:pt x="2" y="26"/>
                    </a:cubicBezTo>
                    <a:cubicBezTo>
                      <a:pt x="18" y="2"/>
                      <a:pt x="18" y="2"/>
                      <a:pt x="18" y="2"/>
                    </a:cubicBezTo>
                    <a:cubicBezTo>
                      <a:pt x="17" y="2"/>
                      <a:pt x="17" y="1"/>
                      <a:pt x="16" y="1"/>
                    </a:cubicBezTo>
                    <a:cubicBezTo>
                      <a:pt x="16" y="1"/>
                      <a:pt x="16" y="0"/>
                      <a:pt x="15" y="0"/>
                    </a:cubicBezTo>
                  </a:path>
                </a:pathLst>
              </a:custGeom>
              <a:solidFill>
                <a:srgbClr val="CD8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0" name="isḻîḍê">
                <a:extLst>
                  <a:ext uri="{FF2B5EF4-FFF2-40B4-BE49-F238E27FC236}">
                    <a16:creationId xmlns:a16="http://schemas.microsoft.com/office/drawing/2014/main" id="{B696129C-3EF4-4DD1-BAD5-70921D9FE50E}"/>
                  </a:ext>
                </a:extLst>
              </p:cNvPr>
              <p:cNvSpPr/>
              <p:nvPr/>
            </p:nvSpPr>
            <p:spPr bwMode="auto">
              <a:xfrm>
                <a:off x="3106" y="3149"/>
                <a:ext cx="4" cy="4"/>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0" y="1"/>
                      <a:pt x="0" y="2"/>
                    </a:cubicBezTo>
                    <a:cubicBezTo>
                      <a:pt x="0" y="2"/>
                      <a:pt x="0" y="2"/>
                      <a:pt x="0" y="2"/>
                    </a:cubicBezTo>
                    <a:cubicBezTo>
                      <a:pt x="0" y="1"/>
                      <a:pt x="1" y="1"/>
                      <a:pt x="2" y="0"/>
                    </a:cubicBezTo>
                  </a:path>
                </a:pathLst>
              </a:custGeom>
              <a:solidFill>
                <a:srgbClr val="C2D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1" name="ïṧľidé">
                <a:extLst>
                  <a:ext uri="{FF2B5EF4-FFF2-40B4-BE49-F238E27FC236}">
                    <a16:creationId xmlns:a16="http://schemas.microsoft.com/office/drawing/2014/main" id="{1ECF12FE-9C2F-4F98-A8A9-E6477E2CD4FA}"/>
                  </a:ext>
                </a:extLst>
              </p:cNvPr>
              <p:cNvSpPr/>
              <p:nvPr/>
            </p:nvSpPr>
            <p:spPr bwMode="auto">
              <a:xfrm>
                <a:off x="3106" y="3149"/>
                <a:ext cx="17" cy="21"/>
              </a:xfrm>
              <a:custGeom>
                <a:avLst/>
                <a:gdLst>
                  <a:gd name="T0" fmla="*/ 3 w 8"/>
                  <a:gd name="T1" fmla="*/ 0 h 10"/>
                  <a:gd name="T2" fmla="*/ 2 w 8"/>
                  <a:gd name="T3" fmla="*/ 0 h 10"/>
                  <a:gd name="T4" fmla="*/ 0 w 8"/>
                  <a:gd name="T5" fmla="*/ 2 h 10"/>
                  <a:gd name="T6" fmla="*/ 0 w 8"/>
                  <a:gd name="T7" fmla="*/ 9 h 10"/>
                  <a:gd name="T8" fmla="*/ 3 w 8"/>
                  <a:gd name="T9" fmla="*/ 10 h 10"/>
                  <a:gd name="T10" fmla="*/ 8 w 8"/>
                  <a:gd name="T11" fmla="*/ 5 h 10"/>
                  <a:gd name="T12" fmla="*/ 3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3" y="0"/>
                    </a:moveTo>
                    <a:cubicBezTo>
                      <a:pt x="3" y="0"/>
                      <a:pt x="2" y="0"/>
                      <a:pt x="2" y="0"/>
                    </a:cubicBezTo>
                    <a:cubicBezTo>
                      <a:pt x="1" y="1"/>
                      <a:pt x="0" y="1"/>
                      <a:pt x="0" y="2"/>
                    </a:cubicBezTo>
                    <a:cubicBezTo>
                      <a:pt x="0" y="9"/>
                      <a:pt x="0" y="9"/>
                      <a:pt x="0" y="9"/>
                    </a:cubicBezTo>
                    <a:cubicBezTo>
                      <a:pt x="0" y="10"/>
                      <a:pt x="2" y="10"/>
                      <a:pt x="3" y="10"/>
                    </a:cubicBezTo>
                    <a:cubicBezTo>
                      <a:pt x="6" y="10"/>
                      <a:pt x="8" y="8"/>
                      <a:pt x="8" y="5"/>
                    </a:cubicBezTo>
                    <a:cubicBezTo>
                      <a:pt x="8" y="2"/>
                      <a:pt x="6" y="0"/>
                      <a:pt x="3" y="0"/>
                    </a:cubicBezTo>
                  </a:path>
                </a:pathLst>
              </a:custGeom>
              <a:solidFill>
                <a:srgbClr val="F2D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2" name="ïSḷïḍe">
                <a:extLst>
                  <a:ext uri="{FF2B5EF4-FFF2-40B4-BE49-F238E27FC236}">
                    <a16:creationId xmlns:a16="http://schemas.microsoft.com/office/drawing/2014/main" id="{3C6FFAF5-1DB1-4DEA-8A6C-BBEA2B8AE227}"/>
                  </a:ext>
                </a:extLst>
              </p:cNvPr>
              <p:cNvSpPr/>
              <p:nvPr/>
            </p:nvSpPr>
            <p:spPr bwMode="auto">
              <a:xfrm>
                <a:off x="3094" y="3241"/>
                <a:ext cx="66" cy="66"/>
              </a:xfrm>
              <a:custGeom>
                <a:avLst/>
                <a:gdLst>
                  <a:gd name="T0" fmla="*/ 28 w 32"/>
                  <a:gd name="T1" fmla="*/ 24 h 32"/>
                  <a:gd name="T2" fmla="*/ 9 w 32"/>
                  <a:gd name="T3" fmla="*/ 29 h 32"/>
                  <a:gd name="T4" fmla="*/ 8 w 32"/>
                  <a:gd name="T5" fmla="*/ 28 h 32"/>
                  <a:gd name="T6" fmla="*/ 7 w 32"/>
                  <a:gd name="T7" fmla="*/ 27 h 32"/>
                  <a:gd name="T8" fmla="*/ 4 w 32"/>
                  <a:gd name="T9" fmla="*/ 8 h 32"/>
                  <a:gd name="T10" fmla="*/ 22 w 32"/>
                  <a:gd name="T11" fmla="*/ 3 h 32"/>
                  <a:gd name="T12" fmla="*/ 23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9" y="29"/>
                    </a:cubicBezTo>
                    <a:cubicBezTo>
                      <a:pt x="9" y="29"/>
                      <a:pt x="9" y="29"/>
                      <a:pt x="8" y="28"/>
                    </a:cubicBezTo>
                    <a:cubicBezTo>
                      <a:pt x="8" y="28"/>
                      <a:pt x="7" y="28"/>
                      <a:pt x="7" y="27"/>
                    </a:cubicBezTo>
                    <a:cubicBezTo>
                      <a:pt x="1" y="23"/>
                      <a:pt x="0" y="15"/>
                      <a:pt x="4" y="8"/>
                    </a:cubicBezTo>
                    <a:cubicBezTo>
                      <a:pt x="8" y="2"/>
                      <a:pt x="16" y="0"/>
                      <a:pt x="22" y="3"/>
                    </a:cubicBezTo>
                    <a:cubicBezTo>
                      <a:pt x="23" y="3"/>
                      <a:pt x="23" y="4"/>
                      <a:pt x="23" y="4"/>
                    </a:cubicBezTo>
                    <a:cubicBezTo>
                      <a:pt x="24" y="4"/>
                      <a:pt x="24" y="5"/>
                      <a:pt x="25" y="5"/>
                    </a:cubicBezTo>
                    <a:cubicBezTo>
                      <a:pt x="30" y="9"/>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3" name="iṣľiḑê">
                <a:extLst>
                  <a:ext uri="{FF2B5EF4-FFF2-40B4-BE49-F238E27FC236}">
                    <a16:creationId xmlns:a16="http://schemas.microsoft.com/office/drawing/2014/main" id="{2BCA7D45-2EE4-481F-B819-9122D71D325E}"/>
                  </a:ext>
                </a:extLst>
              </p:cNvPr>
              <p:cNvSpPr/>
              <p:nvPr/>
            </p:nvSpPr>
            <p:spPr bwMode="auto">
              <a:xfrm>
                <a:off x="3108" y="3247"/>
                <a:ext cx="38" cy="54"/>
              </a:xfrm>
              <a:custGeom>
                <a:avLst/>
                <a:gdLst>
                  <a:gd name="T0" fmla="*/ 18 w 18"/>
                  <a:gd name="T1" fmla="*/ 2 h 26"/>
                  <a:gd name="T2" fmla="*/ 2 w 18"/>
                  <a:gd name="T3" fmla="*/ 26 h 26"/>
                  <a:gd name="T4" fmla="*/ 1 w 18"/>
                  <a:gd name="T5" fmla="*/ 25 h 26"/>
                  <a:gd name="T6" fmla="*/ 0 w 18"/>
                  <a:gd name="T7" fmla="*/ 24 h 26"/>
                  <a:gd name="T8" fmla="*/ 15 w 18"/>
                  <a:gd name="T9" fmla="*/ 0 h 26"/>
                  <a:gd name="T10" fmla="*/ 16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2" y="26"/>
                      <a:pt x="2" y="26"/>
                      <a:pt x="2" y="26"/>
                    </a:cubicBezTo>
                    <a:cubicBezTo>
                      <a:pt x="2" y="26"/>
                      <a:pt x="2" y="26"/>
                      <a:pt x="1" y="25"/>
                    </a:cubicBezTo>
                    <a:cubicBezTo>
                      <a:pt x="1" y="25"/>
                      <a:pt x="0" y="25"/>
                      <a:pt x="0" y="24"/>
                    </a:cubicBezTo>
                    <a:cubicBezTo>
                      <a:pt x="15" y="0"/>
                      <a:pt x="15" y="0"/>
                      <a:pt x="15" y="0"/>
                    </a:cubicBezTo>
                    <a:cubicBezTo>
                      <a:pt x="16" y="0"/>
                      <a:pt x="16" y="1"/>
                      <a:pt x="16" y="1"/>
                    </a:cubicBezTo>
                    <a:cubicBezTo>
                      <a:pt x="17" y="1"/>
                      <a:pt x="17"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4" name="ïśľïḍè">
                <a:extLst>
                  <a:ext uri="{FF2B5EF4-FFF2-40B4-BE49-F238E27FC236}">
                    <a16:creationId xmlns:a16="http://schemas.microsoft.com/office/drawing/2014/main" id="{26EA9CB6-D3F4-42BA-B2D4-C7A12FF08E51}"/>
                  </a:ext>
                </a:extLst>
              </p:cNvPr>
              <p:cNvSpPr/>
              <p:nvPr/>
            </p:nvSpPr>
            <p:spPr bwMode="auto">
              <a:xfrm>
                <a:off x="3094" y="3340"/>
                <a:ext cx="66" cy="67"/>
              </a:xfrm>
              <a:custGeom>
                <a:avLst/>
                <a:gdLst>
                  <a:gd name="T0" fmla="*/ 28 w 32"/>
                  <a:gd name="T1" fmla="*/ 24 h 32"/>
                  <a:gd name="T2" fmla="*/ 9 w 32"/>
                  <a:gd name="T3" fmla="*/ 29 h 32"/>
                  <a:gd name="T4" fmla="*/ 8 w 32"/>
                  <a:gd name="T5" fmla="*/ 28 h 32"/>
                  <a:gd name="T6" fmla="*/ 7 w 32"/>
                  <a:gd name="T7" fmla="*/ 27 h 32"/>
                  <a:gd name="T8" fmla="*/ 4 w 32"/>
                  <a:gd name="T9" fmla="*/ 9 h 32"/>
                  <a:gd name="T10" fmla="*/ 22 w 32"/>
                  <a:gd name="T11" fmla="*/ 3 h 32"/>
                  <a:gd name="T12" fmla="*/ 23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9" y="29"/>
                    </a:cubicBezTo>
                    <a:cubicBezTo>
                      <a:pt x="9" y="29"/>
                      <a:pt x="9" y="29"/>
                      <a:pt x="8" y="28"/>
                    </a:cubicBezTo>
                    <a:cubicBezTo>
                      <a:pt x="8" y="28"/>
                      <a:pt x="7" y="28"/>
                      <a:pt x="7" y="27"/>
                    </a:cubicBezTo>
                    <a:cubicBezTo>
                      <a:pt x="1" y="23"/>
                      <a:pt x="0" y="15"/>
                      <a:pt x="4" y="9"/>
                    </a:cubicBezTo>
                    <a:cubicBezTo>
                      <a:pt x="8" y="2"/>
                      <a:pt x="16" y="0"/>
                      <a:pt x="22" y="3"/>
                    </a:cubicBezTo>
                    <a:cubicBezTo>
                      <a:pt x="23" y="4"/>
                      <a:pt x="23" y="4"/>
                      <a:pt x="23" y="4"/>
                    </a:cubicBezTo>
                    <a:cubicBezTo>
                      <a:pt x="24" y="4"/>
                      <a:pt x="24" y="5"/>
                      <a:pt x="25" y="5"/>
                    </a:cubicBezTo>
                    <a:cubicBezTo>
                      <a:pt x="30" y="10"/>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5" name="ísḻîďè">
                <a:extLst>
                  <a:ext uri="{FF2B5EF4-FFF2-40B4-BE49-F238E27FC236}">
                    <a16:creationId xmlns:a16="http://schemas.microsoft.com/office/drawing/2014/main" id="{95545AF9-BB11-4869-BCC3-D8D0505C0E14}"/>
                  </a:ext>
                </a:extLst>
              </p:cNvPr>
              <p:cNvSpPr/>
              <p:nvPr/>
            </p:nvSpPr>
            <p:spPr bwMode="auto">
              <a:xfrm>
                <a:off x="3108" y="3346"/>
                <a:ext cx="38" cy="54"/>
              </a:xfrm>
              <a:custGeom>
                <a:avLst/>
                <a:gdLst>
                  <a:gd name="T0" fmla="*/ 18 w 18"/>
                  <a:gd name="T1" fmla="*/ 2 h 26"/>
                  <a:gd name="T2" fmla="*/ 2 w 18"/>
                  <a:gd name="T3" fmla="*/ 26 h 26"/>
                  <a:gd name="T4" fmla="*/ 1 w 18"/>
                  <a:gd name="T5" fmla="*/ 25 h 26"/>
                  <a:gd name="T6" fmla="*/ 0 w 18"/>
                  <a:gd name="T7" fmla="*/ 24 h 26"/>
                  <a:gd name="T8" fmla="*/ 15 w 18"/>
                  <a:gd name="T9" fmla="*/ 0 h 26"/>
                  <a:gd name="T10" fmla="*/ 16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2" y="26"/>
                      <a:pt x="2" y="26"/>
                      <a:pt x="2" y="26"/>
                    </a:cubicBezTo>
                    <a:cubicBezTo>
                      <a:pt x="2" y="26"/>
                      <a:pt x="2" y="26"/>
                      <a:pt x="1" y="25"/>
                    </a:cubicBezTo>
                    <a:cubicBezTo>
                      <a:pt x="1" y="25"/>
                      <a:pt x="0" y="25"/>
                      <a:pt x="0" y="24"/>
                    </a:cubicBezTo>
                    <a:cubicBezTo>
                      <a:pt x="15" y="0"/>
                      <a:pt x="15" y="0"/>
                      <a:pt x="15" y="0"/>
                    </a:cubicBezTo>
                    <a:cubicBezTo>
                      <a:pt x="16" y="1"/>
                      <a:pt x="16" y="1"/>
                      <a:pt x="16" y="1"/>
                    </a:cubicBezTo>
                    <a:cubicBezTo>
                      <a:pt x="17" y="1"/>
                      <a:pt x="17"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6" name="iṣḷidé">
                <a:extLst>
                  <a:ext uri="{FF2B5EF4-FFF2-40B4-BE49-F238E27FC236}">
                    <a16:creationId xmlns:a16="http://schemas.microsoft.com/office/drawing/2014/main" id="{BB204D23-1582-4170-901B-6D194DB578BF}"/>
                  </a:ext>
                </a:extLst>
              </p:cNvPr>
              <p:cNvSpPr/>
              <p:nvPr/>
            </p:nvSpPr>
            <p:spPr bwMode="auto">
              <a:xfrm>
                <a:off x="3094" y="3440"/>
                <a:ext cx="66" cy="66"/>
              </a:xfrm>
              <a:custGeom>
                <a:avLst/>
                <a:gdLst>
                  <a:gd name="T0" fmla="*/ 28 w 32"/>
                  <a:gd name="T1" fmla="*/ 24 h 32"/>
                  <a:gd name="T2" fmla="*/ 9 w 32"/>
                  <a:gd name="T3" fmla="*/ 29 h 32"/>
                  <a:gd name="T4" fmla="*/ 8 w 32"/>
                  <a:gd name="T5" fmla="*/ 28 h 32"/>
                  <a:gd name="T6" fmla="*/ 7 w 32"/>
                  <a:gd name="T7" fmla="*/ 28 h 32"/>
                  <a:gd name="T8" fmla="*/ 4 w 32"/>
                  <a:gd name="T9" fmla="*/ 9 h 32"/>
                  <a:gd name="T10" fmla="*/ 22 w 32"/>
                  <a:gd name="T11" fmla="*/ 3 h 32"/>
                  <a:gd name="T12" fmla="*/ 23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9" y="29"/>
                    </a:cubicBezTo>
                    <a:cubicBezTo>
                      <a:pt x="9" y="29"/>
                      <a:pt x="9" y="29"/>
                      <a:pt x="8" y="28"/>
                    </a:cubicBezTo>
                    <a:cubicBezTo>
                      <a:pt x="8" y="28"/>
                      <a:pt x="7" y="28"/>
                      <a:pt x="7" y="28"/>
                    </a:cubicBezTo>
                    <a:cubicBezTo>
                      <a:pt x="1" y="23"/>
                      <a:pt x="0" y="15"/>
                      <a:pt x="4" y="9"/>
                    </a:cubicBezTo>
                    <a:cubicBezTo>
                      <a:pt x="8" y="2"/>
                      <a:pt x="16" y="0"/>
                      <a:pt x="22" y="3"/>
                    </a:cubicBezTo>
                    <a:cubicBezTo>
                      <a:pt x="23" y="4"/>
                      <a:pt x="23" y="4"/>
                      <a:pt x="23" y="4"/>
                    </a:cubicBezTo>
                    <a:cubicBezTo>
                      <a:pt x="24" y="4"/>
                      <a:pt x="24" y="5"/>
                      <a:pt x="25" y="5"/>
                    </a:cubicBezTo>
                    <a:cubicBezTo>
                      <a:pt x="30" y="10"/>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7" name="iŝ1iḑè">
                <a:extLst>
                  <a:ext uri="{FF2B5EF4-FFF2-40B4-BE49-F238E27FC236}">
                    <a16:creationId xmlns:a16="http://schemas.microsoft.com/office/drawing/2014/main" id="{1E6B11E1-B346-496D-8F45-3880D4558DCE}"/>
                  </a:ext>
                </a:extLst>
              </p:cNvPr>
              <p:cNvSpPr/>
              <p:nvPr/>
            </p:nvSpPr>
            <p:spPr bwMode="auto">
              <a:xfrm>
                <a:off x="3108" y="3446"/>
                <a:ext cx="38" cy="54"/>
              </a:xfrm>
              <a:custGeom>
                <a:avLst/>
                <a:gdLst>
                  <a:gd name="T0" fmla="*/ 18 w 18"/>
                  <a:gd name="T1" fmla="*/ 2 h 26"/>
                  <a:gd name="T2" fmla="*/ 2 w 18"/>
                  <a:gd name="T3" fmla="*/ 26 h 26"/>
                  <a:gd name="T4" fmla="*/ 1 w 18"/>
                  <a:gd name="T5" fmla="*/ 25 h 26"/>
                  <a:gd name="T6" fmla="*/ 0 w 18"/>
                  <a:gd name="T7" fmla="*/ 25 h 26"/>
                  <a:gd name="T8" fmla="*/ 15 w 18"/>
                  <a:gd name="T9" fmla="*/ 0 h 26"/>
                  <a:gd name="T10" fmla="*/ 16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2" y="26"/>
                      <a:pt x="2" y="26"/>
                      <a:pt x="2" y="26"/>
                    </a:cubicBezTo>
                    <a:cubicBezTo>
                      <a:pt x="2" y="26"/>
                      <a:pt x="2" y="26"/>
                      <a:pt x="1" y="25"/>
                    </a:cubicBezTo>
                    <a:cubicBezTo>
                      <a:pt x="1" y="25"/>
                      <a:pt x="0" y="25"/>
                      <a:pt x="0" y="25"/>
                    </a:cubicBezTo>
                    <a:cubicBezTo>
                      <a:pt x="15" y="0"/>
                      <a:pt x="15" y="0"/>
                      <a:pt x="15" y="0"/>
                    </a:cubicBezTo>
                    <a:cubicBezTo>
                      <a:pt x="16" y="1"/>
                      <a:pt x="16" y="1"/>
                      <a:pt x="16" y="1"/>
                    </a:cubicBezTo>
                    <a:cubicBezTo>
                      <a:pt x="17" y="1"/>
                      <a:pt x="17"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8" name="íS1iḑé">
                <a:extLst>
                  <a:ext uri="{FF2B5EF4-FFF2-40B4-BE49-F238E27FC236}">
                    <a16:creationId xmlns:a16="http://schemas.microsoft.com/office/drawing/2014/main" id="{611E3C08-470F-48CE-9820-DBAB7FF56F72}"/>
                  </a:ext>
                </a:extLst>
              </p:cNvPr>
              <p:cNvSpPr/>
              <p:nvPr/>
            </p:nvSpPr>
            <p:spPr bwMode="auto">
              <a:xfrm>
                <a:off x="3196" y="3041"/>
                <a:ext cx="66" cy="67"/>
              </a:xfrm>
              <a:custGeom>
                <a:avLst/>
                <a:gdLst>
                  <a:gd name="T0" fmla="*/ 28 w 32"/>
                  <a:gd name="T1" fmla="*/ 24 h 32"/>
                  <a:gd name="T2" fmla="*/ 10 w 32"/>
                  <a:gd name="T3" fmla="*/ 29 h 32"/>
                  <a:gd name="T4" fmla="*/ 8 w 32"/>
                  <a:gd name="T5" fmla="*/ 28 h 32"/>
                  <a:gd name="T6" fmla="*/ 7 w 32"/>
                  <a:gd name="T7" fmla="*/ 27 h 32"/>
                  <a:gd name="T8" fmla="*/ 4 w 32"/>
                  <a:gd name="T9" fmla="*/ 8 h 32"/>
                  <a:gd name="T10" fmla="*/ 22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10" y="29"/>
                    </a:cubicBezTo>
                    <a:cubicBezTo>
                      <a:pt x="9" y="29"/>
                      <a:pt x="9" y="28"/>
                      <a:pt x="8" y="28"/>
                    </a:cubicBezTo>
                    <a:cubicBezTo>
                      <a:pt x="8" y="28"/>
                      <a:pt x="7" y="28"/>
                      <a:pt x="7" y="27"/>
                    </a:cubicBezTo>
                    <a:cubicBezTo>
                      <a:pt x="1" y="23"/>
                      <a:pt x="0" y="15"/>
                      <a:pt x="4" y="8"/>
                    </a:cubicBezTo>
                    <a:cubicBezTo>
                      <a:pt x="8" y="2"/>
                      <a:pt x="16" y="0"/>
                      <a:pt x="22" y="3"/>
                    </a:cubicBezTo>
                    <a:cubicBezTo>
                      <a:pt x="23" y="3"/>
                      <a:pt x="23" y="4"/>
                      <a:pt x="24" y="4"/>
                    </a:cubicBezTo>
                    <a:cubicBezTo>
                      <a:pt x="24" y="4"/>
                      <a:pt x="25" y="4"/>
                      <a:pt x="25" y="5"/>
                    </a:cubicBezTo>
                    <a:cubicBezTo>
                      <a:pt x="31" y="9"/>
                      <a:pt x="32" y="17"/>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9" name="išļiḓe">
                <a:extLst>
                  <a:ext uri="{FF2B5EF4-FFF2-40B4-BE49-F238E27FC236}">
                    <a16:creationId xmlns:a16="http://schemas.microsoft.com/office/drawing/2014/main" id="{47C1F0BF-709F-4FF8-8309-0A675BEB0CE2}"/>
                  </a:ext>
                </a:extLst>
              </p:cNvPr>
              <p:cNvSpPr/>
              <p:nvPr/>
            </p:nvSpPr>
            <p:spPr bwMode="auto">
              <a:xfrm>
                <a:off x="3210" y="3048"/>
                <a:ext cx="38" cy="54"/>
              </a:xfrm>
              <a:custGeom>
                <a:avLst/>
                <a:gdLst>
                  <a:gd name="T0" fmla="*/ 18 w 18"/>
                  <a:gd name="T1" fmla="*/ 2 h 26"/>
                  <a:gd name="T2" fmla="*/ 3 w 18"/>
                  <a:gd name="T3" fmla="*/ 26 h 26"/>
                  <a:gd name="T4" fmla="*/ 1 w 18"/>
                  <a:gd name="T5" fmla="*/ 25 h 26"/>
                  <a:gd name="T6" fmla="*/ 0 w 18"/>
                  <a:gd name="T7" fmla="*/ 24 h 26"/>
                  <a:gd name="T8" fmla="*/ 15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2" y="26"/>
                      <a:pt x="2" y="25"/>
                      <a:pt x="1" y="25"/>
                    </a:cubicBezTo>
                    <a:cubicBezTo>
                      <a:pt x="1" y="25"/>
                      <a:pt x="0" y="25"/>
                      <a:pt x="0" y="24"/>
                    </a:cubicBezTo>
                    <a:cubicBezTo>
                      <a:pt x="15" y="0"/>
                      <a:pt x="15" y="0"/>
                      <a:pt x="15" y="0"/>
                    </a:cubicBezTo>
                    <a:cubicBezTo>
                      <a:pt x="16" y="0"/>
                      <a:pt x="16" y="1"/>
                      <a:pt x="17" y="1"/>
                    </a:cubicBezTo>
                    <a:cubicBezTo>
                      <a:pt x="17" y="1"/>
                      <a:pt x="18" y="1"/>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0" name="îsľïḑe">
                <a:extLst>
                  <a:ext uri="{FF2B5EF4-FFF2-40B4-BE49-F238E27FC236}">
                    <a16:creationId xmlns:a16="http://schemas.microsoft.com/office/drawing/2014/main" id="{5D3C7035-4A97-42AB-82F2-E27013843A58}"/>
                  </a:ext>
                </a:extLst>
              </p:cNvPr>
              <p:cNvSpPr/>
              <p:nvPr/>
            </p:nvSpPr>
            <p:spPr bwMode="auto">
              <a:xfrm>
                <a:off x="3192" y="3037"/>
                <a:ext cx="74" cy="75"/>
              </a:xfrm>
              <a:custGeom>
                <a:avLst/>
                <a:gdLst>
                  <a:gd name="T0" fmla="*/ 10 w 36"/>
                  <a:gd name="T1" fmla="*/ 6 h 36"/>
                  <a:gd name="T2" fmla="*/ 18 w 36"/>
                  <a:gd name="T3" fmla="*/ 4 h 36"/>
                  <a:gd name="T4" fmla="*/ 24 w 36"/>
                  <a:gd name="T5" fmla="*/ 5 h 36"/>
                  <a:gd name="T6" fmla="*/ 24 w 36"/>
                  <a:gd name="T7" fmla="*/ 5 h 36"/>
                  <a:gd name="T8" fmla="*/ 26 w 36"/>
                  <a:gd name="T9" fmla="*/ 6 h 36"/>
                  <a:gd name="T10" fmla="*/ 27 w 36"/>
                  <a:gd name="T11" fmla="*/ 7 h 36"/>
                  <a:gd name="T12" fmla="*/ 27 w 36"/>
                  <a:gd name="T13" fmla="*/ 7 h 36"/>
                  <a:gd name="T14" fmla="*/ 27 w 36"/>
                  <a:gd name="T15" fmla="*/ 7 h 36"/>
                  <a:gd name="T16" fmla="*/ 30 w 36"/>
                  <a:gd name="T17" fmla="*/ 26 h 36"/>
                  <a:gd name="T18" fmla="*/ 18 w 36"/>
                  <a:gd name="T19" fmla="*/ 32 h 36"/>
                  <a:gd name="T20" fmla="*/ 12 w 36"/>
                  <a:gd name="T21" fmla="*/ 31 h 36"/>
                  <a:gd name="T22" fmla="*/ 10 w 36"/>
                  <a:gd name="T23" fmla="*/ 30 h 36"/>
                  <a:gd name="T24" fmla="*/ 9 w 36"/>
                  <a:gd name="T25" fmla="*/ 29 h 36"/>
                  <a:gd name="T26" fmla="*/ 6 w 36"/>
                  <a:gd name="T27" fmla="*/ 10 h 36"/>
                  <a:gd name="T28" fmla="*/ 7 w 36"/>
                  <a:gd name="T29" fmla="*/ 9 h 36"/>
                  <a:gd name="T30" fmla="*/ 10 w 36"/>
                  <a:gd name="T31" fmla="*/ 6 h 36"/>
                  <a:gd name="T32" fmla="*/ 18 w 36"/>
                  <a:gd name="T33" fmla="*/ 0 h 36"/>
                  <a:gd name="T34" fmla="*/ 0 w 36"/>
                  <a:gd name="T35" fmla="*/ 18 h 36"/>
                  <a:gd name="T36" fmla="*/ 18 w 36"/>
                  <a:gd name="T37" fmla="*/ 36 h 36"/>
                  <a:gd name="T38" fmla="*/ 36 w 36"/>
                  <a:gd name="T39" fmla="*/ 18 h 36"/>
                  <a:gd name="T40" fmla="*/ 18 w 36"/>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10" y="6"/>
                    </a:moveTo>
                    <a:cubicBezTo>
                      <a:pt x="12" y="5"/>
                      <a:pt x="15" y="4"/>
                      <a:pt x="18" y="4"/>
                    </a:cubicBezTo>
                    <a:cubicBezTo>
                      <a:pt x="20" y="4"/>
                      <a:pt x="22" y="4"/>
                      <a:pt x="24" y="5"/>
                    </a:cubicBezTo>
                    <a:cubicBezTo>
                      <a:pt x="24" y="5"/>
                      <a:pt x="24" y="5"/>
                      <a:pt x="24" y="5"/>
                    </a:cubicBezTo>
                    <a:cubicBezTo>
                      <a:pt x="25" y="5"/>
                      <a:pt x="25" y="6"/>
                      <a:pt x="26" y="6"/>
                    </a:cubicBezTo>
                    <a:cubicBezTo>
                      <a:pt x="26" y="6"/>
                      <a:pt x="27" y="6"/>
                      <a:pt x="27" y="7"/>
                    </a:cubicBezTo>
                    <a:cubicBezTo>
                      <a:pt x="27" y="7"/>
                      <a:pt x="27" y="7"/>
                      <a:pt x="27" y="7"/>
                    </a:cubicBezTo>
                    <a:cubicBezTo>
                      <a:pt x="27" y="7"/>
                      <a:pt x="27" y="7"/>
                      <a:pt x="27" y="7"/>
                    </a:cubicBezTo>
                    <a:cubicBezTo>
                      <a:pt x="33" y="11"/>
                      <a:pt x="34" y="19"/>
                      <a:pt x="30" y="26"/>
                    </a:cubicBezTo>
                    <a:cubicBezTo>
                      <a:pt x="27" y="30"/>
                      <a:pt x="23" y="32"/>
                      <a:pt x="18" y="32"/>
                    </a:cubicBezTo>
                    <a:cubicBezTo>
                      <a:pt x="16" y="32"/>
                      <a:pt x="14" y="32"/>
                      <a:pt x="12" y="31"/>
                    </a:cubicBezTo>
                    <a:cubicBezTo>
                      <a:pt x="11" y="31"/>
                      <a:pt x="11" y="30"/>
                      <a:pt x="10" y="30"/>
                    </a:cubicBezTo>
                    <a:cubicBezTo>
                      <a:pt x="10" y="30"/>
                      <a:pt x="9" y="30"/>
                      <a:pt x="9" y="29"/>
                    </a:cubicBezTo>
                    <a:cubicBezTo>
                      <a:pt x="3" y="25"/>
                      <a:pt x="2" y="17"/>
                      <a:pt x="6" y="10"/>
                    </a:cubicBezTo>
                    <a:cubicBezTo>
                      <a:pt x="6" y="10"/>
                      <a:pt x="6" y="10"/>
                      <a:pt x="7" y="9"/>
                    </a:cubicBezTo>
                    <a:cubicBezTo>
                      <a:pt x="7" y="8"/>
                      <a:pt x="8" y="7"/>
                      <a:pt x="10" y="6"/>
                    </a:cubicBezTo>
                    <a:moveTo>
                      <a:pt x="18" y="0"/>
                    </a:moveTo>
                    <a:cubicBezTo>
                      <a:pt x="8" y="0"/>
                      <a:pt x="0" y="8"/>
                      <a:pt x="0" y="18"/>
                    </a:cubicBezTo>
                    <a:cubicBezTo>
                      <a:pt x="0" y="28"/>
                      <a:pt x="8" y="36"/>
                      <a:pt x="18" y="36"/>
                    </a:cubicBezTo>
                    <a:cubicBezTo>
                      <a:pt x="28" y="36"/>
                      <a:pt x="36" y="28"/>
                      <a:pt x="36" y="18"/>
                    </a:cubicBezTo>
                    <a:cubicBezTo>
                      <a:pt x="36" y="8"/>
                      <a:pt x="28" y="0"/>
                      <a:pt x="18" y="0"/>
                    </a:cubicBezTo>
                  </a:path>
                </a:pathLst>
              </a:custGeom>
              <a:solidFill>
                <a:srgbClr val="9AC5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1" name="ïṡ1íďê">
                <a:extLst>
                  <a:ext uri="{FF2B5EF4-FFF2-40B4-BE49-F238E27FC236}">
                    <a16:creationId xmlns:a16="http://schemas.microsoft.com/office/drawing/2014/main" id="{A09F4C48-B7D6-402B-8417-18744B6BE6E1}"/>
                  </a:ext>
                </a:extLst>
              </p:cNvPr>
              <p:cNvSpPr/>
              <p:nvPr/>
            </p:nvSpPr>
            <p:spPr bwMode="auto">
              <a:xfrm>
                <a:off x="3196" y="3045"/>
                <a:ext cx="66" cy="59"/>
              </a:xfrm>
              <a:custGeom>
                <a:avLst/>
                <a:gdLst>
                  <a:gd name="T0" fmla="*/ 16 w 32"/>
                  <a:gd name="T1" fmla="*/ 0 h 28"/>
                  <a:gd name="T2" fmla="*/ 8 w 32"/>
                  <a:gd name="T3" fmla="*/ 2 h 28"/>
                  <a:gd name="T4" fmla="*/ 9 w 32"/>
                  <a:gd name="T5" fmla="*/ 2 h 28"/>
                  <a:gd name="T6" fmla="*/ 14 w 32"/>
                  <a:gd name="T7" fmla="*/ 7 h 28"/>
                  <a:gd name="T8" fmla="*/ 9 w 32"/>
                  <a:gd name="T9" fmla="*/ 12 h 28"/>
                  <a:gd name="T10" fmla="*/ 4 w 32"/>
                  <a:gd name="T11" fmla="*/ 7 h 28"/>
                  <a:gd name="T12" fmla="*/ 5 w 32"/>
                  <a:gd name="T13" fmla="*/ 5 h 28"/>
                  <a:gd name="T14" fmla="*/ 4 w 32"/>
                  <a:gd name="T15" fmla="*/ 6 h 28"/>
                  <a:gd name="T16" fmla="*/ 7 w 32"/>
                  <a:gd name="T17" fmla="*/ 25 h 28"/>
                  <a:gd name="T18" fmla="*/ 8 w 32"/>
                  <a:gd name="T19" fmla="*/ 26 h 28"/>
                  <a:gd name="T20" fmla="*/ 10 w 32"/>
                  <a:gd name="T21" fmla="*/ 27 h 28"/>
                  <a:gd name="T22" fmla="*/ 16 w 32"/>
                  <a:gd name="T23" fmla="*/ 28 h 28"/>
                  <a:gd name="T24" fmla="*/ 28 w 32"/>
                  <a:gd name="T25" fmla="*/ 22 h 28"/>
                  <a:gd name="T26" fmla="*/ 25 w 32"/>
                  <a:gd name="T27" fmla="*/ 3 h 28"/>
                  <a:gd name="T28" fmla="*/ 25 w 32"/>
                  <a:gd name="T29" fmla="*/ 3 h 28"/>
                  <a:gd name="T30" fmla="*/ 10 w 32"/>
                  <a:gd name="T31" fmla="*/ 27 h 28"/>
                  <a:gd name="T32" fmla="*/ 8 w 32"/>
                  <a:gd name="T33" fmla="*/ 26 h 28"/>
                  <a:gd name="T34" fmla="*/ 7 w 32"/>
                  <a:gd name="T35" fmla="*/ 25 h 28"/>
                  <a:gd name="T36" fmla="*/ 22 w 32"/>
                  <a:gd name="T37" fmla="*/ 1 h 28"/>
                  <a:gd name="T38" fmla="*/ 16 w 32"/>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8">
                    <a:moveTo>
                      <a:pt x="16" y="0"/>
                    </a:moveTo>
                    <a:cubicBezTo>
                      <a:pt x="13" y="0"/>
                      <a:pt x="10" y="1"/>
                      <a:pt x="8" y="2"/>
                    </a:cubicBezTo>
                    <a:cubicBezTo>
                      <a:pt x="8" y="2"/>
                      <a:pt x="9" y="2"/>
                      <a:pt x="9" y="2"/>
                    </a:cubicBezTo>
                    <a:cubicBezTo>
                      <a:pt x="12" y="2"/>
                      <a:pt x="14" y="4"/>
                      <a:pt x="14" y="7"/>
                    </a:cubicBezTo>
                    <a:cubicBezTo>
                      <a:pt x="14" y="10"/>
                      <a:pt x="12" y="12"/>
                      <a:pt x="9" y="12"/>
                    </a:cubicBezTo>
                    <a:cubicBezTo>
                      <a:pt x="7" y="12"/>
                      <a:pt x="4" y="10"/>
                      <a:pt x="4" y="7"/>
                    </a:cubicBezTo>
                    <a:cubicBezTo>
                      <a:pt x="4" y="6"/>
                      <a:pt x="4" y="6"/>
                      <a:pt x="5" y="5"/>
                    </a:cubicBezTo>
                    <a:cubicBezTo>
                      <a:pt x="4" y="6"/>
                      <a:pt x="4" y="6"/>
                      <a:pt x="4" y="6"/>
                    </a:cubicBezTo>
                    <a:cubicBezTo>
                      <a:pt x="0" y="13"/>
                      <a:pt x="1" y="21"/>
                      <a:pt x="7" y="25"/>
                    </a:cubicBezTo>
                    <a:cubicBezTo>
                      <a:pt x="7" y="26"/>
                      <a:pt x="8" y="26"/>
                      <a:pt x="8" y="26"/>
                    </a:cubicBezTo>
                    <a:cubicBezTo>
                      <a:pt x="9" y="26"/>
                      <a:pt x="9" y="27"/>
                      <a:pt x="10" y="27"/>
                    </a:cubicBezTo>
                    <a:cubicBezTo>
                      <a:pt x="12" y="28"/>
                      <a:pt x="14" y="28"/>
                      <a:pt x="16" y="28"/>
                    </a:cubicBezTo>
                    <a:cubicBezTo>
                      <a:pt x="21" y="28"/>
                      <a:pt x="25" y="26"/>
                      <a:pt x="28" y="22"/>
                    </a:cubicBezTo>
                    <a:cubicBezTo>
                      <a:pt x="32" y="15"/>
                      <a:pt x="31" y="7"/>
                      <a:pt x="25" y="3"/>
                    </a:cubicBezTo>
                    <a:cubicBezTo>
                      <a:pt x="25" y="3"/>
                      <a:pt x="25" y="3"/>
                      <a:pt x="25" y="3"/>
                    </a:cubicBezTo>
                    <a:cubicBezTo>
                      <a:pt x="10" y="27"/>
                      <a:pt x="10" y="27"/>
                      <a:pt x="10" y="27"/>
                    </a:cubicBezTo>
                    <a:cubicBezTo>
                      <a:pt x="9" y="27"/>
                      <a:pt x="9" y="26"/>
                      <a:pt x="8" y="26"/>
                    </a:cubicBezTo>
                    <a:cubicBezTo>
                      <a:pt x="8" y="26"/>
                      <a:pt x="7" y="26"/>
                      <a:pt x="7" y="25"/>
                    </a:cubicBezTo>
                    <a:cubicBezTo>
                      <a:pt x="22" y="1"/>
                      <a:pt x="22" y="1"/>
                      <a:pt x="22" y="1"/>
                    </a:cubicBezTo>
                    <a:cubicBezTo>
                      <a:pt x="20" y="0"/>
                      <a:pt x="18" y="0"/>
                      <a:pt x="16" y="0"/>
                    </a:cubicBezTo>
                  </a:path>
                </a:pathLst>
              </a:custGeom>
              <a:solidFill>
                <a:srgbClr val="EA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2" name="îšļîďê">
                <a:extLst>
                  <a:ext uri="{FF2B5EF4-FFF2-40B4-BE49-F238E27FC236}">
                    <a16:creationId xmlns:a16="http://schemas.microsoft.com/office/drawing/2014/main" id="{493088BB-F6A0-4C83-9402-1F22FF1AA787}"/>
                  </a:ext>
                </a:extLst>
              </p:cNvPr>
              <p:cNvSpPr/>
              <p:nvPr/>
            </p:nvSpPr>
            <p:spPr bwMode="auto">
              <a:xfrm>
                <a:off x="3210" y="3048"/>
                <a:ext cx="38" cy="54"/>
              </a:xfrm>
              <a:custGeom>
                <a:avLst/>
                <a:gdLst>
                  <a:gd name="T0" fmla="*/ 15 w 18"/>
                  <a:gd name="T1" fmla="*/ 0 h 26"/>
                  <a:gd name="T2" fmla="*/ 15 w 18"/>
                  <a:gd name="T3" fmla="*/ 0 h 26"/>
                  <a:gd name="T4" fmla="*/ 0 w 18"/>
                  <a:gd name="T5" fmla="*/ 24 h 26"/>
                  <a:gd name="T6" fmla="*/ 1 w 18"/>
                  <a:gd name="T7" fmla="*/ 25 h 26"/>
                  <a:gd name="T8" fmla="*/ 3 w 18"/>
                  <a:gd name="T9" fmla="*/ 26 h 26"/>
                  <a:gd name="T10" fmla="*/ 18 w 18"/>
                  <a:gd name="T11" fmla="*/ 2 h 26"/>
                  <a:gd name="T12" fmla="*/ 17 w 18"/>
                  <a:gd name="T13" fmla="*/ 1 h 26"/>
                  <a:gd name="T14" fmla="*/ 15 w 18"/>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5" y="0"/>
                    </a:moveTo>
                    <a:cubicBezTo>
                      <a:pt x="15" y="0"/>
                      <a:pt x="15" y="0"/>
                      <a:pt x="15" y="0"/>
                    </a:cubicBezTo>
                    <a:cubicBezTo>
                      <a:pt x="0" y="24"/>
                      <a:pt x="0" y="24"/>
                      <a:pt x="0" y="24"/>
                    </a:cubicBezTo>
                    <a:cubicBezTo>
                      <a:pt x="0" y="25"/>
                      <a:pt x="1" y="25"/>
                      <a:pt x="1" y="25"/>
                    </a:cubicBezTo>
                    <a:cubicBezTo>
                      <a:pt x="2" y="25"/>
                      <a:pt x="2" y="26"/>
                      <a:pt x="3" y="26"/>
                    </a:cubicBezTo>
                    <a:cubicBezTo>
                      <a:pt x="18" y="2"/>
                      <a:pt x="18" y="2"/>
                      <a:pt x="18" y="2"/>
                    </a:cubicBezTo>
                    <a:cubicBezTo>
                      <a:pt x="18" y="1"/>
                      <a:pt x="17" y="1"/>
                      <a:pt x="17" y="1"/>
                    </a:cubicBezTo>
                    <a:cubicBezTo>
                      <a:pt x="16" y="1"/>
                      <a:pt x="16" y="0"/>
                      <a:pt x="15" y="0"/>
                    </a:cubicBezTo>
                  </a:path>
                </a:pathLst>
              </a:custGeom>
              <a:solidFill>
                <a:srgbClr val="CD8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3" name="ïšḷiḍè">
                <a:extLst>
                  <a:ext uri="{FF2B5EF4-FFF2-40B4-BE49-F238E27FC236}">
                    <a16:creationId xmlns:a16="http://schemas.microsoft.com/office/drawing/2014/main" id="{1BC0FC25-C83A-44C8-A833-95866BF6D92B}"/>
                  </a:ext>
                </a:extLst>
              </p:cNvPr>
              <p:cNvSpPr/>
              <p:nvPr/>
            </p:nvSpPr>
            <p:spPr bwMode="auto">
              <a:xfrm>
                <a:off x="3206" y="3050"/>
                <a:ext cx="6" cy="6"/>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1" y="1"/>
                      <a:pt x="0" y="2"/>
                      <a:pt x="0" y="3"/>
                    </a:cubicBezTo>
                    <a:cubicBezTo>
                      <a:pt x="0" y="2"/>
                      <a:pt x="2" y="1"/>
                      <a:pt x="3" y="0"/>
                    </a:cubicBezTo>
                  </a:path>
                </a:pathLst>
              </a:custGeom>
              <a:solidFill>
                <a:srgbClr val="C2D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4" name="íṡļiḍe">
                <a:extLst>
                  <a:ext uri="{FF2B5EF4-FFF2-40B4-BE49-F238E27FC236}">
                    <a16:creationId xmlns:a16="http://schemas.microsoft.com/office/drawing/2014/main" id="{BF357DFA-5CE0-4AEA-837F-0815EB283C97}"/>
                  </a:ext>
                </a:extLst>
              </p:cNvPr>
              <p:cNvSpPr/>
              <p:nvPr/>
            </p:nvSpPr>
            <p:spPr bwMode="auto">
              <a:xfrm>
                <a:off x="3204" y="3050"/>
                <a:ext cx="21" cy="20"/>
              </a:xfrm>
              <a:custGeom>
                <a:avLst/>
                <a:gdLst>
                  <a:gd name="T0" fmla="*/ 5 w 10"/>
                  <a:gd name="T1" fmla="*/ 0 h 10"/>
                  <a:gd name="T2" fmla="*/ 4 w 10"/>
                  <a:gd name="T3" fmla="*/ 0 h 10"/>
                  <a:gd name="T4" fmla="*/ 1 w 10"/>
                  <a:gd name="T5" fmla="*/ 3 h 10"/>
                  <a:gd name="T6" fmla="*/ 0 w 10"/>
                  <a:gd name="T7" fmla="*/ 5 h 10"/>
                  <a:gd name="T8" fmla="*/ 5 w 10"/>
                  <a:gd name="T9" fmla="*/ 10 h 10"/>
                  <a:gd name="T10" fmla="*/ 10 w 10"/>
                  <a:gd name="T11" fmla="*/ 5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5" y="0"/>
                      <a:pt x="4" y="0"/>
                      <a:pt x="4" y="0"/>
                    </a:cubicBezTo>
                    <a:cubicBezTo>
                      <a:pt x="3" y="1"/>
                      <a:pt x="1" y="2"/>
                      <a:pt x="1" y="3"/>
                    </a:cubicBezTo>
                    <a:cubicBezTo>
                      <a:pt x="0" y="4"/>
                      <a:pt x="0" y="4"/>
                      <a:pt x="0" y="5"/>
                    </a:cubicBezTo>
                    <a:cubicBezTo>
                      <a:pt x="0" y="8"/>
                      <a:pt x="3" y="10"/>
                      <a:pt x="5" y="10"/>
                    </a:cubicBezTo>
                    <a:cubicBezTo>
                      <a:pt x="8" y="10"/>
                      <a:pt x="10" y="8"/>
                      <a:pt x="10" y="5"/>
                    </a:cubicBezTo>
                    <a:cubicBezTo>
                      <a:pt x="10" y="2"/>
                      <a:pt x="8" y="0"/>
                      <a:pt x="5" y="0"/>
                    </a:cubicBezTo>
                  </a:path>
                </a:pathLst>
              </a:custGeom>
              <a:solidFill>
                <a:srgbClr val="F2D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5" name="ïSḻîḑê">
                <a:extLst>
                  <a:ext uri="{FF2B5EF4-FFF2-40B4-BE49-F238E27FC236}">
                    <a16:creationId xmlns:a16="http://schemas.microsoft.com/office/drawing/2014/main" id="{E28F473C-C109-49C9-ACEF-111EF88FD7A7}"/>
                  </a:ext>
                </a:extLst>
              </p:cNvPr>
              <p:cNvSpPr/>
              <p:nvPr/>
            </p:nvSpPr>
            <p:spPr bwMode="auto">
              <a:xfrm>
                <a:off x="3196" y="3141"/>
                <a:ext cx="66" cy="66"/>
              </a:xfrm>
              <a:custGeom>
                <a:avLst/>
                <a:gdLst>
                  <a:gd name="T0" fmla="*/ 28 w 32"/>
                  <a:gd name="T1" fmla="*/ 24 h 32"/>
                  <a:gd name="T2" fmla="*/ 10 w 32"/>
                  <a:gd name="T3" fmla="*/ 29 h 32"/>
                  <a:gd name="T4" fmla="*/ 8 w 32"/>
                  <a:gd name="T5" fmla="*/ 28 h 32"/>
                  <a:gd name="T6" fmla="*/ 7 w 32"/>
                  <a:gd name="T7" fmla="*/ 27 h 32"/>
                  <a:gd name="T8" fmla="*/ 4 w 32"/>
                  <a:gd name="T9" fmla="*/ 8 h 32"/>
                  <a:gd name="T10" fmla="*/ 22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10" y="29"/>
                    </a:cubicBezTo>
                    <a:cubicBezTo>
                      <a:pt x="9" y="29"/>
                      <a:pt x="9" y="29"/>
                      <a:pt x="8" y="28"/>
                    </a:cubicBezTo>
                    <a:cubicBezTo>
                      <a:pt x="8" y="28"/>
                      <a:pt x="7" y="28"/>
                      <a:pt x="7" y="27"/>
                    </a:cubicBezTo>
                    <a:cubicBezTo>
                      <a:pt x="1" y="23"/>
                      <a:pt x="0" y="15"/>
                      <a:pt x="4" y="8"/>
                    </a:cubicBezTo>
                    <a:cubicBezTo>
                      <a:pt x="8" y="2"/>
                      <a:pt x="16" y="0"/>
                      <a:pt x="22" y="3"/>
                    </a:cubicBezTo>
                    <a:cubicBezTo>
                      <a:pt x="23" y="3"/>
                      <a:pt x="23" y="4"/>
                      <a:pt x="24" y="4"/>
                    </a:cubicBezTo>
                    <a:cubicBezTo>
                      <a:pt x="24" y="4"/>
                      <a:pt x="25" y="5"/>
                      <a:pt x="25" y="5"/>
                    </a:cubicBezTo>
                    <a:cubicBezTo>
                      <a:pt x="31" y="9"/>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6" name="íś1iḋe">
                <a:extLst>
                  <a:ext uri="{FF2B5EF4-FFF2-40B4-BE49-F238E27FC236}">
                    <a16:creationId xmlns:a16="http://schemas.microsoft.com/office/drawing/2014/main" id="{0E649684-605F-4FC5-B2DD-1784E8FEF7D3}"/>
                  </a:ext>
                </a:extLst>
              </p:cNvPr>
              <p:cNvSpPr/>
              <p:nvPr/>
            </p:nvSpPr>
            <p:spPr bwMode="auto">
              <a:xfrm>
                <a:off x="3210" y="3147"/>
                <a:ext cx="38" cy="54"/>
              </a:xfrm>
              <a:custGeom>
                <a:avLst/>
                <a:gdLst>
                  <a:gd name="T0" fmla="*/ 18 w 18"/>
                  <a:gd name="T1" fmla="*/ 2 h 26"/>
                  <a:gd name="T2" fmla="*/ 3 w 18"/>
                  <a:gd name="T3" fmla="*/ 26 h 26"/>
                  <a:gd name="T4" fmla="*/ 1 w 18"/>
                  <a:gd name="T5" fmla="*/ 25 h 26"/>
                  <a:gd name="T6" fmla="*/ 0 w 18"/>
                  <a:gd name="T7" fmla="*/ 24 h 26"/>
                  <a:gd name="T8" fmla="*/ 15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2" y="26"/>
                      <a:pt x="2" y="26"/>
                      <a:pt x="1" y="25"/>
                    </a:cubicBezTo>
                    <a:cubicBezTo>
                      <a:pt x="1" y="25"/>
                      <a:pt x="0" y="25"/>
                      <a:pt x="0" y="24"/>
                    </a:cubicBezTo>
                    <a:cubicBezTo>
                      <a:pt x="15" y="0"/>
                      <a:pt x="15" y="0"/>
                      <a:pt x="15" y="0"/>
                    </a:cubicBezTo>
                    <a:cubicBezTo>
                      <a:pt x="16" y="0"/>
                      <a:pt x="16"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7" name="iS1íḑé">
                <a:extLst>
                  <a:ext uri="{FF2B5EF4-FFF2-40B4-BE49-F238E27FC236}">
                    <a16:creationId xmlns:a16="http://schemas.microsoft.com/office/drawing/2014/main" id="{671201EB-18AA-4FDF-AAF2-7602F283DD14}"/>
                  </a:ext>
                </a:extLst>
              </p:cNvPr>
              <p:cNvSpPr/>
              <p:nvPr/>
            </p:nvSpPr>
            <p:spPr bwMode="auto">
              <a:xfrm>
                <a:off x="3192" y="3137"/>
                <a:ext cx="72" cy="72"/>
              </a:xfrm>
              <a:custGeom>
                <a:avLst/>
                <a:gdLst>
                  <a:gd name="T0" fmla="*/ 18 w 35"/>
                  <a:gd name="T1" fmla="*/ 0 h 35"/>
                  <a:gd name="T2" fmla="*/ 0 w 35"/>
                  <a:gd name="T3" fmla="*/ 18 h 35"/>
                  <a:gd name="T4" fmla="*/ 12 w 35"/>
                  <a:gd name="T5" fmla="*/ 35 h 35"/>
                  <a:gd name="T6" fmla="*/ 12 w 35"/>
                  <a:gd name="T7" fmla="*/ 31 h 35"/>
                  <a:gd name="T8" fmla="*/ 10 w 35"/>
                  <a:gd name="T9" fmla="*/ 30 h 35"/>
                  <a:gd name="T10" fmla="*/ 9 w 35"/>
                  <a:gd name="T11" fmla="*/ 29 h 35"/>
                  <a:gd name="T12" fmla="*/ 6 w 35"/>
                  <a:gd name="T13" fmla="*/ 10 h 35"/>
                  <a:gd name="T14" fmla="*/ 7 w 35"/>
                  <a:gd name="T15" fmla="*/ 10 h 35"/>
                  <a:gd name="T16" fmla="*/ 10 w 35"/>
                  <a:gd name="T17" fmla="*/ 6 h 35"/>
                  <a:gd name="T18" fmla="*/ 18 w 35"/>
                  <a:gd name="T19" fmla="*/ 4 h 35"/>
                  <a:gd name="T20" fmla="*/ 24 w 35"/>
                  <a:gd name="T21" fmla="*/ 5 h 35"/>
                  <a:gd name="T22" fmla="*/ 24 w 35"/>
                  <a:gd name="T23" fmla="*/ 5 h 35"/>
                  <a:gd name="T24" fmla="*/ 26 w 35"/>
                  <a:gd name="T25" fmla="*/ 6 h 35"/>
                  <a:gd name="T26" fmla="*/ 27 w 35"/>
                  <a:gd name="T27" fmla="*/ 7 h 35"/>
                  <a:gd name="T28" fmla="*/ 27 w 35"/>
                  <a:gd name="T29" fmla="*/ 7 h 35"/>
                  <a:gd name="T30" fmla="*/ 27 w 35"/>
                  <a:gd name="T31" fmla="*/ 7 h 35"/>
                  <a:gd name="T32" fmla="*/ 32 w 35"/>
                  <a:gd name="T33" fmla="*/ 13 h 35"/>
                  <a:gd name="T34" fmla="*/ 35 w 35"/>
                  <a:gd name="T35" fmla="*/ 13 h 35"/>
                  <a:gd name="T36" fmla="*/ 18 w 35"/>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5">
                    <a:moveTo>
                      <a:pt x="18" y="0"/>
                    </a:moveTo>
                    <a:cubicBezTo>
                      <a:pt x="8" y="0"/>
                      <a:pt x="0" y="8"/>
                      <a:pt x="0" y="18"/>
                    </a:cubicBezTo>
                    <a:cubicBezTo>
                      <a:pt x="0" y="26"/>
                      <a:pt x="5" y="32"/>
                      <a:pt x="12" y="35"/>
                    </a:cubicBezTo>
                    <a:cubicBezTo>
                      <a:pt x="12" y="31"/>
                      <a:pt x="12" y="31"/>
                      <a:pt x="12" y="31"/>
                    </a:cubicBezTo>
                    <a:cubicBezTo>
                      <a:pt x="11" y="31"/>
                      <a:pt x="11" y="31"/>
                      <a:pt x="10" y="30"/>
                    </a:cubicBezTo>
                    <a:cubicBezTo>
                      <a:pt x="10" y="30"/>
                      <a:pt x="9" y="30"/>
                      <a:pt x="9" y="29"/>
                    </a:cubicBezTo>
                    <a:cubicBezTo>
                      <a:pt x="3" y="25"/>
                      <a:pt x="2" y="17"/>
                      <a:pt x="6" y="10"/>
                    </a:cubicBezTo>
                    <a:cubicBezTo>
                      <a:pt x="6" y="10"/>
                      <a:pt x="6" y="10"/>
                      <a:pt x="7" y="10"/>
                    </a:cubicBezTo>
                    <a:cubicBezTo>
                      <a:pt x="7" y="8"/>
                      <a:pt x="8" y="7"/>
                      <a:pt x="10" y="6"/>
                    </a:cubicBezTo>
                    <a:cubicBezTo>
                      <a:pt x="12" y="5"/>
                      <a:pt x="15" y="4"/>
                      <a:pt x="18" y="4"/>
                    </a:cubicBezTo>
                    <a:cubicBezTo>
                      <a:pt x="20" y="4"/>
                      <a:pt x="22" y="4"/>
                      <a:pt x="24" y="5"/>
                    </a:cubicBezTo>
                    <a:cubicBezTo>
                      <a:pt x="24" y="5"/>
                      <a:pt x="24" y="5"/>
                      <a:pt x="24" y="5"/>
                    </a:cubicBezTo>
                    <a:cubicBezTo>
                      <a:pt x="25" y="5"/>
                      <a:pt x="25" y="6"/>
                      <a:pt x="26" y="6"/>
                    </a:cubicBezTo>
                    <a:cubicBezTo>
                      <a:pt x="26" y="6"/>
                      <a:pt x="27" y="7"/>
                      <a:pt x="27" y="7"/>
                    </a:cubicBezTo>
                    <a:cubicBezTo>
                      <a:pt x="27" y="7"/>
                      <a:pt x="27" y="7"/>
                      <a:pt x="27" y="7"/>
                    </a:cubicBezTo>
                    <a:cubicBezTo>
                      <a:pt x="27" y="7"/>
                      <a:pt x="27" y="7"/>
                      <a:pt x="27" y="7"/>
                    </a:cubicBezTo>
                    <a:cubicBezTo>
                      <a:pt x="29" y="9"/>
                      <a:pt x="31" y="11"/>
                      <a:pt x="32" y="13"/>
                    </a:cubicBezTo>
                    <a:cubicBezTo>
                      <a:pt x="35" y="13"/>
                      <a:pt x="35" y="13"/>
                      <a:pt x="35" y="13"/>
                    </a:cubicBezTo>
                    <a:cubicBezTo>
                      <a:pt x="33" y="6"/>
                      <a:pt x="26" y="0"/>
                      <a:pt x="18" y="0"/>
                    </a:cubicBezTo>
                  </a:path>
                </a:pathLst>
              </a:custGeom>
              <a:solidFill>
                <a:srgbClr val="9AC5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8" name="iṡḻîḋê">
                <a:extLst>
                  <a:ext uri="{FF2B5EF4-FFF2-40B4-BE49-F238E27FC236}">
                    <a16:creationId xmlns:a16="http://schemas.microsoft.com/office/drawing/2014/main" id="{4AF9F018-FBC1-4C2F-BB8D-008EF26823B1}"/>
                  </a:ext>
                </a:extLst>
              </p:cNvPr>
              <p:cNvSpPr/>
              <p:nvPr/>
            </p:nvSpPr>
            <p:spPr bwMode="auto">
              <a:xfrm>
                <a:off x="3196" y="3145"/>
                <a:ext cx="62" cy="56"/>
              </a:xfrm>
              <a:custGeom>
                <a:avLst/>
                <a:gdLst>
                  <a:gd name="T0" fmla="*/ 5 w 30"/>
                  <a:gd name="T1" fmla="*/ 6 h 27"/>
                  <a:gd name="T2" fmla="*/ 4 w 30"/>
                  <a:gd name="T3" fmla="*/ 6 h 27"/>
                  <a:gd name="T4" fmla="*/ 7 w 30"/>
                  <a:gd name="T5" fmla="*/ 25 h 27"/>
                  <a:gd name="T6" fmla="*/ 8 w 30"/>
                  <a:gd name="T7" fmla="*/ 26 h 27"/>
                  <a:gd name="T8" fmla="*/ 10 w 30"/>
                  <a:gd name="T9" fmla="*/ 27 h 27"/>
                  <a:gd name="T10" fmla="*/ 10 w 30"/>
                  <a:gd name="T11" fmla="*/ 27 h 27"/>
                  <a:gd name="T12" fmla="*/ 8 w 30"/>
                  <a:gd name="T13" fmla="*/ 26 h 27"/>
                  <a:gd name="T14" fmla="*/ 7 w 30"/>
                  <a:gd name="T15" fmla="*/ 25 h 27"/>
                  <a:gd name="T16" fmla="*/ 10 w 30"/>
                  <a:gd name="T17" fmla="*/ 21 h 27"/>
                  <a:gd name="T18" fmla="*/ 10 w 30"/>
                  <a:gd name="T19" fmla="*/ 14 h 27"/>
                  <a:gd name="T20" fmla="*/ 10 w 30"/>
                  <a:gd name="T21" fmla="*/ 14 h 27"/>
                  <a:gd name="T22" fmla="*/ 10 w 30"/>
                  <a:gd name="T23" fmla="*/ 14 h 27"/>
                  <a:gd name="T24" fmla="*/ 10 w 30"/>
                  <a:gd name="T25" fmla="*/ 12 h 27"/>
                  <a:gd name="T26" fmla="*/ 9 w 30"/>
                  <a:gd name="T27" fmla="*/ 12 h 27"/>
                  <a:gd name="T28" fmla="*/ 4 w 30"/>
                  <a:gd name="T29" fmla="*/ 7 h 27"/>
                  <a:gd name="T30" fmla="*/ 5 w 30"/>
                  <a:gd name="T31" fmla="*/ 6 h 27"/>
                  <a:gd name="T32" fmla="*/ 25 w 30"/>
                  <a:gd name="T33" fmla="*/ 3 h 27"/>
                  <a:gd name="T34" fmla="*/ 21 w 30"/>
                  <a:gd name="T35" fmla="*/ 9 h 27"/>
                  <a:gd name="T36" fmla="*/ 30 w 30"/>
                  <a:gd name="T37" fmla="*/ 9 h 27"/>
                  <a:gd name="T38" fmla="*/ 25 w 30"/>
                  <a:gd name="T39" fmla="*/ 3 h 27"/>
                  <a:gd name="T40" fmla="*/ 25 w 30"/>
                  <a:gd name="T41" fmla="*/ 3 h 27"/>
                  <a:gd name="T42" fmla="*/ 16 w 30"/>
                  <a:gd name="T43" fmla="*/ 0 h 27"/>
                  <a:gd name="T44" fmla="*/ 8 w 30"/>
                  <a:gd name="T45" fmla="*/ 2 h 27"/>
                  <a:gd name="T46" fmla="*/ 9 w 30"/>
                  <a:gd name="T47" fmla="*/ 2 h 27"/>
                  <a:gd name="T48" fmla="*/ 14 w 30"/>
                  <a:gd name="T49" fmla="*/ 7 h 27"/>
                  <a:gd name="T50" fmla="*/ 14 w 30"/>
                  <a:gd name="T51" fmla="*/ 9 h 27"/>
                  <a:gd name="T52" fmla="*/ 14 w 30"/>
                  <a:gd name="T53" fmla="*/ 9 h 27"/>
                  <a:gd name="T54" fmla="*/ 17 w 30"/>
                  <a:gd name="T55" fmla="*/ 9 h 27"/>
                  <a:gd name="T56" fmla="*/ 22 w 30"/>
                  <a:gd name="T57" fmla="*/ 1 h 27"/>
                  <a:gd name="T58" fmla="*/ 16 w 30"/>
                  <a:gd name="T5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7">
                    <a:moveTo>
                      <a:pt x="5" y="6"/>
                    </a:moveTo>
                    <a:cubicBezTo>
                      <a:pt x="4" y="6"/>
                      <a:pt x="4" y="6"/>
                      <a:pt x="4" y="6"/>
                    </a:cubicBezTo>
                    <a:cubicBezTo>
                      <a:pt x="0" y="13"/>
                      <a:pt x="1" y="21"/>
                      <a:pt x="7" y="25"/>
                    </a:cubicBezTo>
                    <a:cubicBezTo>
                      <a:pt x="7" y="26"/>
                      <a:pt x="8" y="26"/>
                      <a:pt x="8" y="26"/>
                    </a:cubicBezTo>
                    <a:cubicBezTo>
                      <a:pt x="9" y="27"/>
                      <a:pt x="9" y="27"/>
                      <a:pt x="10" y="27"/>
                    </a:cubicBezTo>
                    <a:cubicBezTo>
                      <a:pt x="10" y="27"/>
                      <a:pt x="10" y="27"/>
                      <a:pt x="10" y="27"/>
                    </a:cubicBezTo>
                    <a:cubicBezTo>
                      <a:pt x="9" y="27"/>
                      <a:pt x="9" y="27"/>
                      <a:pt x="8" y="26"/>
                    </a:cubicBezTo>
                    <a:cubicBezTo>
                      <a:pt x="8" y="26"/>
                      <a:pt x="7" y="26"/>
                      <a:pt x="7" y="25"/>
                    </a:cubicBezTo>
                    <a:cubicBezTo>
                      <a:pt x="10" y="21"/>
                      <a:pt x="10" y="21"/>
                      <a:pt x="10" y="21"/>
                    </a:cubicBezTo>
                    <a:cubicBezTo>
                      <a:pt x="10" y="14"/>
                      <a:pt x="10" y="14"/>
                      <a:pt x="10" y="14"/>
                    </a:cubicBezTo>
                    <a:cubicBezTo>
                      <a:pt x="10" y="14"/>
                      <a:pt x="10" y="14"/>
                      <a:pt x="10" y="14"/>
                    </a:cubicBezTo>
                    <a:cubicBezTo>
                      <a:pt x="10" y="14"/>
                      <a:pt x="10" y="14"/>
                      <a:pt x="10" y="14"/>
                    </a:cubicBezTo>
                    <a:cubicBezTo>
                      <a:pt x="10" y="13"/>
                      <a:pt x="10" y="13"/>
                      <a:pt x="10" y="12"/>
                    </a:cubicBezTo>
                    <a:cubicBezTo>
                      <a:pt x="10" y="12"/>
                      <a:pt x="10" y="12"/>
                      <a:pt x="9" y="12"/>
                    </a:cubicBezTo>
                    <a:cubicBezTo>
                      <a:pt x="7" y="12"/>
                      <a:pt x="4" y="10"/>
                      <a:pt x="4" y="7"/>
                    </a:cubicBezTo>
                    <a:cubicBezTo>
                      <a:pt x="4" y="7"/>
                      <a:pt x="4" y="6"/>
                      <a:pt x="5" y="6"/>
                    </a:cubicBezTo>
                    <a:moveTo>
                      <a:pt x="25" y="3"/>
                    </a:moveTo>
                    <a:cubicBezTo>
                      <a:pt x="21" y="9"/>
                      <a:pt x="21" y="9"/>
                      <a:pt x="21" y="9"/>
                    </a:cubicBezTo>
                    <a:cubicBezTo>
                      <a:pt x="30" y="9"/>
                      <a:pt x="30" y="9"/>
                      <a:pt x="30" y="9"/>
                    </a:cubicBezTo>
                    <a:cubicBezTo>
                      <a:pt x="29" y="7"/>
                      <a:pt x="27" y="5"/>
                      <a:pt x="25" y="3"/>
                    </a:cubicBezTo>
                    <a:cubicBezTo>
                      <a:pt x="25" y="3"/>
                      <a:pt x="25" y="3"/>
                      <a:pt x="25" y="3"/>
                    </a:cubicBezTo>
                    <a:moveTo>
                      <a:pt x="16" y="0"/>
                    </a:moveTo>
                    <a:cubicBezTo>
                      <a:pt x="13" y="0"/>
                      <a:pt x="10" y="1"/>
                      <a:pt x="8" y="2"/>
                    </a:cubicBezTo>
                    <a:cubicBezTo>
                      <a:pt x="8" y="2"/>
                      <a:pt x="9" y="2"/>
                      <a:pt x="9" y="2"/>
                    </a:cubicBezTo>
                    <a:cubicBezTo>
                      <a:pt x="12" y="2"/>
                      <a:pt x="14" y="4"/>
                      <a:pt x="14" y="7"/>
                    </a:cubicBezTo>
                    <a:cubicBezTo>
                      <a:pt x="14" y="8"/>
                      <a:pt x="14" y="9"/>
                      <a:pt x="14" y="9"/>
                    </a:cubicBezTo>
                    <a:cubicBezTo>
                      <a:pt x="14" y="9"/>
                      <a:pt x="14" y="9"/>
                      <a:pt x="14" y="9"/>
                    </a:cubicBezTo>
                    <a:cubicBezTo>
                      <a:pt x="17" y="9"/>
                      <a:pt x="17" y="9"/>
                      <a:pt x="17" y="9"/>
                    </a:cubicBezTo>
                    <a:cubicBezTo>
                      <a:pt x="22" y="1"/>
                      <a:pt x="22" y="1"/>
                      <a:pt x="22" y="1"/>
                    </a:cubicBezTo>
                    <a:cubicBezTo>
                      <a:pt x="20" y="0"/>
                      <a:pt x="18" y="0"/>
                      <a:pt x="16" y="0"/>
                    </a:cubicBezTo>
                  </a:path>
                </a:pathLst>
              </a:custGeom>
              <a:solidFill>
                <a:srgbClr val="EA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09" name="íṡḷiḑe">
                <a:extLst>
                  <a:ext uri="{FF2B5EF4-FFF2-40B4-BE49-F238E27FC236}">
                    <a16:creationId xmlns:a16="http://schemas.microsoft.com/office/drawing/2014/main" id="{4E6FE0F8-27C4-4BD0-A9F0-1B82C5733F44}"/>
                  </a:ext>
                </a:extLst>
              </p:cNvPr>
              <p:cNvSpPr/>
              <p:nvPr/>
            </p:nvSpPr>
            <p:spPr bwMode="auto">
              <a:xfrm>
                <a:off x="3210" y="3147"/>
                <a:ext cx="38" cy="54"/>
              </a:xfrm>
              <a:custGeom>
                <a:avLst/>
                <a:gdLst>
                  <a:gd name="T0" fmla="*/ 3 w 18"/>
                  <a:gd name="T1" fmla="*/ 20 h 26"/>
                  <a:gd name="T2" fmla="*/ 0 w 18"/>
                  <a:gd name="T3" fmla="*/ 24 h 26"/>
                  <a:gd name="T4" fmla="*/ 1 w 18"/>
                  <a:gd name="T5" fmla="*/ 25 h 26"/>
                  <a:gd name="T6" fmla="*/ 3 w 18"/>
                  <a:gd name="T7" fmla="*/ 26 h 26"/>
                  <a:gd name="T8" fmla="*/ 3 w 18"/>
                  <a:gd name="T9" fmla="*/ 20 h 26"/>
                  <a:gd name="T10" fmla="*/ 15 w 18"/>
                  <a:gd name="T11" fmla="*/ 0 h 26"/>
                  <a:gd name="T12" fmla="*/ 15 w 18"/>
                  <a:gd name="T13" fmla="*/ 0 h 26"/>
                  <a:gd name="T14" fmla="*/ 10 w 18"/>
                  <a:gd name="T15" fmla="*/ 8 h 26"/>
                  <a:gd name="T16" fmla="*/ 14 w 18"/>
                  <a:gd name="T17" fmla="*/ 8 h 26"/>
                  <a:gd name="T18" fmla="*/ 18 w 18"/>
                  <a:gd name="T19" fmla="*/ 2 h 26"/>
                  <a:gd name="T20" fmla="*/ 17 w 18"/>
                  <a:gd name="T21" fmla="*/ 1 h 26"/>
                  <a:gd name="T22" fmla="*/ 15 w 18"/>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6">
                    <a:moveTo>
                      <a:pt x="3" y="20"/>
                    </a:moveTo>
                    <a:cubicBezTo>
                      <a:pt x="0" y="24"/>
                      <a:pt x="0" y="24"/>
                      <a:pt x="0" y="24"/>
                    </a:cubicBezTo>
                    <a:cubicBezTo>
                      <a:pt x="0" y="25"/>
                      <a:pt x="1" y="25"/>
                      <a:pt x="1" y="25"/>
                    </a:cubicBezTo>
                    <a:cubicBezTo>
                      <a:pt x="2" y="26"/>
                      <a:pt x="2" y="26"/>
                      <a:pt x="3" y="26"/>
                    </a:cubicBezTo>
                    <a:cubicBezTo>
                      <a:pt x="3" y="20"/>
                      <a:pt x="3" y="20"/>
                      <a:pt x="3" y="20"/>
                    </a:cubicBezTo>
                    <a:moveTo>
                      <a:pt x="15" y="0"/>
                    </a:moveTo>
                    <a:cubicBezTo>
                      <a:pt x="15" y="0"/>
                      <a:pt x="15" y="0"/>
                      <a:pt x="15" y="0"/>
                    </a:cubicBezTo>
                    <a:cubicBezTo>
                      <a:pt x="10" y="8"/>
                      <a:pt x="10" y="8"/>
                      <a:pt x="10" y="8"/>
                    </a:cubicBezTo>
                    <a:cubicBezTo>
                      <a:pt x="14" y="8"/>
                      <a:pt x="14" y="8"/>
                      <a:pt x="14" y="8"/>
                    </a:cubicBezTo>
                    <a:cubicBezTo>
                      <a:pt x="18" y="2"/>
                      <a:pt x="18" y="2"/>
                      <a:pt x="18" y="2"/>
                    </a:cubicBezTo>
                    <a:cubicBezTo>
                      <a:pt x="18" y="2"/>
                      <a:pt x="17" y="1"/>
                      <a:pt x="17" y="1"/>
                    </a:cubicBezTo>
                    <a:cubicBezTo>
                      <a:pt x="16" y="1"/>
                      <a:pt x="16" y="0"/>
                      <a:pt x="15" y="0"/>
                    </a:cubicBezTo>
                  </a:path>
                </a:pathLst>
              </a:custGeom>
              <a:solidFill>
                <a:srgbClr val="CD8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0" name="íṥḻïḍê">
                <a:extLst>
                  <a:ext uri="{FF2B5EF4-FFF2-40B4-BE49-F238E27FC236}">
                    <a16:creationId xmlns:a16="http://schemas.microsoft.com/office/drawing/2014/main" id="{4F6DD4A6-D128-409A-B478-E6AD379E5E59}"/>
                  </a:ext>
                </a:extLst>
              </p:cNvPr>
              <p:cNvSpPr/>
              <p:nvPr/>
            </p:nvSpPr>
            <p:spPr bwMode="auto">
              <a:xfrm>
                <a:off x="3206" y="3149"/>
                <a:ext cx="6" cy="9"/>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1" y="1"/>
                      <a:pt x="0" y="2"/>
                      <a:pt x="0" y="4"/>
                    </a:cubicBezTo>
                    <a:cubicBezTo>
                      <a:pt x="0" y="2"/>
                      <a:pt x="2" y="1"/>
                      <a:pt x="3" y="0"/>
                    </a:cubicBezTo>
                  </a:path>
                </a:pathLst>
              </a:custGeom>
              <a:solidFill>
                <a:srgbClr val="C2D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1" name="ïşlîḍé">
                <a:extLst>
                  <a:ext uri="{FF2B5EF4-FFF2-40B4-BE49-F238E27FC236}">
                    <a16:creationId xmlns:a16="http://schemas.microsoft.com/office/drawing/2014/main" id="{2AC36F05-62F8-41C7-825C-C886DD76CB80}"/>
                  </a:ext>
                </a:extLst>
              </p:cNvPr>
              <p:cNvSpPr/>
              <p:nvPr/>
            </p:nvSpPr>
            <p:spPr bwMode="auto">
              <a:xfrm>
                <a:off x="3204" y="3149"/>
                <a:ext cx="21" cy="21"/>
              </a:xfrm>
              <a:custGeom>
                <a:avLst/>
                <a:gdLst>
                  <a:gd name="T0" fmla="*/ 5 w 10"/>
                  <a:gd name="T1" fmla="*/ 0 h 10"/>
                  <a:gd name="T2" fmla="*/ 4 w 10"/>
                  <a:gd name="T3" fmla="*/ 0 h 10"/>
                  <a:gd name="T4" fmla="*/ 1 w 10"/>
                  <a:gd name="T5" fmla="*/ 4 h 10"/>
                  <a:gd name="T6" fmla="*/ 0 w 10"/>
                  <a:gd name="T7" fmla="*/ 5 h 10"/>
                  <a:gd name="T8" fmla="*/ 5 w 10"/>
                  <a:gd name="T9" fmla="*/ 10 h 10"/>
                  <a:gd name="T10" fmla="*/ 6 w 10"/>
                  <a:gd name="T11" fmla="*/ 10 h 10"/>
                  <a:gd name="T12" fmla="*/ 10 w 10"/>
                  <a:gd name="T13" fmla="*/ 7 h 10"/>
                  <a:gd name="T14" fmla="*/ 10 w 10"/>
                  <a:gd name="T15" fmla="*/ 5 h 10"/>
                  <a:gd name="T16" fmla="*/ 5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5" y="0"/>
                    </a:moveTo>
                    <a:cubicBezTo>
                      <a:pt x="5" y="0"/>
                      <a:pt x="4" y="0"/>
                      <a:pt x="4" y="0"/>
                    </a:cubicBezTo>
                    <a:cubicBezTo>
                      <a:pt x="3" y="1"/>
                      <a:pt x="1" y="2"/>
                      <a:pt x="1" y="4"/>
                    </a:cubicBezTo>
                    <a:cubicBezTo>
                      <a:pt x="0" y="4"/>
                      <a:pt x="0" y="5"/>
                      <a:pt x="0" y="5"/>
                    </a:cubicBezTo>
                    <a:cubicBezTo>
                      <a:pt x="0" y="8"/>
                      <a:pt x="3" y="10"/>
                      <a:pt x="5" y="10"/>
                    </a:cubicBezTo>
                    <a:cubicBezTo>
                      <a:pt x="6" y="10"/>
                      <a:pt x="6" y="10"/>
                      <a:pt x="6" y="10"/>
                    </a:cubicBezTo>
                    <a:cubicBezTo>
                      <a:pt x="7" y="9"/>
                      <a:pt x="8" y="7"/>
                      <a:pt x="10" y="7"/>
                    </a:cubicBezTo>
                    <a:cubicBezTo>
                      <a:pt x="10" y="7"/>
                      <a:pt x="10" y="6"/>
                      <a:pt x="10" y="5"/>
                    </a:cubicBezTo>
                    <a:cubicBezTo>
                      <a:pt x="10" y="2"/>
                      <a:pt x="8" y="0"/>
                      <a:pt x="5" y="0"/>
                    </a:cubicBezTo>
                  </a:path>
                </a:pathLst>
              </a:custGeom>
              <a:solidFill>
                <a:srgbClr val="F2D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2" name="îŝļíďè">
                <a:extLst>
                  <a:ext uri="{FF2B5EF4-FFF2-40B4-BE49-F238E27FC236}">
                    <a16:creationId xmlns:a16="http://schemas.microsoft.com/office/drawing/2014/main" id="{F2181097-6938-4C60-9C07-3B3E75020598}"/>
                  </a:ext>
                </a:extLst>
              </p:cNvPr>
              <p:cNvSpPr/>
              <p:nvPr/>
            </p:nvSpPr>
            <p:spPr bwMode="auto">
              <a:xfrm>
                <a:off x="3196" y="3241"/>
                <a:ext cx="66" cy="66"/>
              </a:xfrm>
              <a:custGeom>
                <a:avLst/>
                <a:gdLst>
                  <a:gd name="T0" fmla="*/ 28 w 32"/>
                  <a:gd name="T1" fmla="*/ 24 h 32"/>
                  <a:gd name="T2" fmla="*/ 10 w 32"/>
                  <a:gd name="T3" fmla="*/ 29 h 32"/>
                  <a:gd name="T4" fmla="*/ 8 w 32"/>
                  <a:gd name="T5" fmla="*/ 28 h 32"/>
                  <a:gd name="T6" fmla="*/ 7 w 32"/>
                  <a:gd name="T7" fmla="*/ 27 h 32"/>
                  <a:gd name="T8" fmla="*/ 4 w 32"/>
                  <a:gd name="T9" fmla="*/ 8 h 32"/>
                  <a:gd name="T10" fmla="*/ 22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10" y="29"/>
                    </a:cubicBezTo>
                    <a:cubicBezTo>
                      <a:pt x="9" y="29"/>
                      <a:pt x="9" y="29"/>
                      <a:pt x="8" y="28"/>
                    </a:cubicBezTo>
                    <a:cubicBezTo>
                      <a:pt x="8" y="28"/>
                      <a:pt x="7" y="28"/>
                      <a:pt x="7" y="27"/>
                    </a:cubicBezTo>
                    <a:cubicBezTo>
                      <a:pt x="1" y="23"/>
                      <a:pt x="0" y="15"/>
                      <a:pt x="4" y="8"/>
                    </a:cubicBezTo>
                    <a:cubicBezTo>
                      <a:pt x="8" y="2"/>
                      <a:pt x="16" y="0"/>
                      <a:pt x="22" y="3"/>
                    </a:cubicBezTo>
                    <a:cubicBezTo>
                      <a:pt x="23" y="3"/>
                      <a:pt x="23" y="4"/>
                      <a:pt x="24" y="4"/>
                    </a:cubicBezTo>
                    <a:cubicBezTo>
                      <a:pt x="24" y="4"/>
                      <a:pt x="25" y="5"/>
                      <a:pt x="25" y="5"/>
                    </a:cubicBezTo>
                    <a:cubicBezTo>
                      <a:pt x="31" y="9"/>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3" name="iSḷïde">
                <a:extLst>
                  <a:ext uri="{FF2B5EF4-FFF2-40B4-BE49-F238E27FC236}">
                    <a16:creationId xmlns:a16="http://schemas.microsoft.com/office/drawing/2014/main" id="{9F781756-C95D-4B1C-B17D-AD3D696693BB}"/>
                  </a:ext>
                </a:extLst>
              </p:cNvPr>
              <p:cNvSpPr/>
              <p:nvPr/>
            </p:nvSpPr>
            <p:spPr bwMode="auto">
              <a:xfrm>
                <a:off x="3210" y="3247"/>
                <a:ext cx="38" cy="54"/>
              </a:xfrm>
              <a:custGeom>
                <a:avLst/>
                <a:gdLst>
                  <a:gd name="T0" fmla="*/ 18 w 18"/>
                  <a:gd name="T1" fmla="*/ 2 h 26"/>
                  <a:gd name="T2" fmla="*/ 3 w 18"/>
                  <a:gd name="T3" fmla="*/ 26 h 26"/>
                  <a:gd name="T4" fmla="*/ 1 w 18"/>
                  <a:gd name="T5" fmla="*/ 25 h 26"/>
                  <a:gd name="T6" fmla="*/ 0 w 18"/>
                  <a:gd name="T7" fmla="*/ 24 h 26"/>
                  <a:gd name="T8" fmla="*/ 15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2" y="26"/>
                      <a:pt x="2" y="26"/>
                      <a:pt x="1" y="25"/>
                    </a:cubicBezTo>
                    <a:cubicBezTo>
                      <a:pt x="1" y="25"/>
                      <a:pt x="0" y="25"/>
                      <a:pt x="0" y="24"/>
                    </a:cubicBezTo>
                    <a:cubicBezTo>
                      <a:pt x="15" y="0"/>
                      <a:pt x="15" y="0"/>
                      <a:pt x="15" y="0"/>
                    </a:cubicBezTo>
                    <a:cubicBezTo>
                      <a:pt x="16" y="0"/>
                      <a:pt x="16"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4" name="iśḷide">
                <a:extLst>
                  <a:ext uri="{FF2B5EF4-FFF2-40B4-BE49-F238E27FC236}">
                    <a16:creationId xmlns:a16="http://schemas.microsoft.com/office/drawing/2014/main" id="{18BCA63F-ED2F-46E9-BFAF-EBF63BB76F13}"/>
                  </a:ext>
                </a:extLst>
              </p:cNvPr>
              <p:cNvSpPr/>
              <p:nvPr/>
            </p:nvSpPr>
            <p:spPr bwMode="auto">
              <a:xfrm>
                <a:off x="3196" y="3340"/>
                <a:ext cx="66" cy="67"/>
              </a:xfrm>
              <a:custGeom>
                <a:avLst/>
                <a:gdLst>
                  <a:gd name="T0" fmla="*/ 28 w 32"/>
                  <a:gd name="T1" fmla="*/ 24 h 32"/>
                  <a:gd name="T2" fmla="*/ 10 w 32"/>
                  <a:gd name="T3" fmla="*/ 29 h 32"/>
                  <a:gd name="T4" fmla="*/ 8 w 32"/>
                  <a:gd name="T5" fmla="*/ 28 h 32"/>
                  <a:gd name="T6" fmla="*/ 7 w 32"/>
                  <a:gd name="T7" fmla="*/ 27 h 32"/>
                  <a:gd name="T8" fmla="*/ 4 w 32"/>
                  <a:gd name="T9" fmla="*/ 9 h 32"/>
                  <a:gd name="T10" fmla="*/ 22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10" y="29"/>
                    </a:cubicBezTo>
                    <a:cubicBezTo>
                      <a:pt x="9" y="29"/>
                      <a:pt x="9" y="29"/>
                      <a:pt x="8" y="28"/>
                    </a:cubicBezTo>
                    <a:cubicBezTo>
                      <a:pt x="8" y="28"/>
                      <a:pt x="7" y="28"/>
                      <a:pt x="7" y="27"/>
                    </a:cubicBezTo>
                    <a:cubicBezTo>
                      <a:pt x="1" y="23"/>
                      <a:pt x="0" y="15"/>
                      <a:pt x="4" y="9"/>
                    </a:cubicBezTo>
                    <a:cubicBezTo>
                      <a:pt x="8" y="2"/>
                      <a:pt x="16" y="0"/>
                      <a:pt x="22" y="3"/>
                    </a:cubicBezTo>
                    <a:cubicBezTo>
                      <a:pt x="23" y="4"/>
                      <a:pt x="23" y="4"/>
                      <a:pt x="24" y="4"/>
                    </a:cubicBezTo>
                    <a:cubicBezTo>
                      <a:pt x="24" y="4"/>
                      <a:pt x="25" y="5"/>
                      <a:pt x="25" y="5"/>
                    </a:cubicBezTo>
                    <a:cubicBezTo>
                      <a:pt x="31" y="10"/>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5" name="iśļïḓé">
                <a:extLst>
                  <a:ext uri="{FF2B5EF4-FFF2-40B4-BE49-F238E27FC236}">
                    <a16:creationId xmlns:a16="http://schemas.microsoft.com/office/drawing/2014/main" id="{042D29F6-6E78-4B09-9ACA-360C805A0DA4}"/>
                  </a:ext>
                </a:extLst>
              </p:cNvPr>
              <p:cNvSpPr/>
              <p:nvPr/>
            </p:nvSpPr>
            <p:spPr bwMode="auto">
              <a:xfrm>
                <a:off x="3210" y="3346"/>
                <a:ext cx="38" cy="54"/>
              </a:xfrm>
              <a:custGeom>
                <a:avLst/>
                <a:gdLst>
                  <a:gd name="T0" fmla="*/ 18 w 18"/>
                  <a:gd name="T1" fmla="*/ 2 h 26"/>
                  <a:gd name="T2" fmla="*/ 3 w 18"/>
                  <a:gd name="T3" fmla="*/ 26 h 26"/>
                  <a:gd name="T4" fmla="*/ 1 w 18"/>
                  <a:gd name="T5" fmla="*/ 25 h 26"/>
                  <a:gd name="T6" fmla="*/ 0 w 18"/>
                  <a:gd name="T7" fmla="*/ 24 h 26"/>
                  <a:gd name="T8" fmla="*/ 15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2" y="26"/>
                      <a:pt x="2" y="26"/>
                      <a:pt x="1" y="25"/>
                    </a:cubicBezTo>
                    <a:cubicBezTo>
                      <a:pt x="1" y="25"/>
                      <a:pt x="0" y="25"/>
                      <a:pt x="0" y="24"/>
                    </a:cubicBezTo>
                    <a:cubicBezTo>
                      <a:pt x="15" y="0"/>
                      <a:pt x="15" y="0"/>
                      <a:pt x="15" y="0"/>
                    </a:cubicBezTo>
                    <a:cubicBezTo>
                      <a:pt x="16" y="1"/>
                      <a:pt x="16"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6" name="í$ḷiḋé">
                <a:extLst>
                  <a:ext uri="{FF2B5EF4-FFF2-40B4-BE49-F238E27FC236}">
                    <a16:creationId xmlns:a16="http://schemas.microsoft.com/office/drawing/2014/main" id="{34656086-5773-435E-8A28-074D2CFF8D01}"/>
                  </a:ext>
                </a:extLst>
              </p:cNvPr>
              <p:cNvSpPr/>
              <p:nvPr/>
            </p:nvSpPr>
            <p:spPr bwMode="auto">
              <a:xfrm>
                <a:off x="3196" y="3440"/>
                <a:ext cx="66" cy="66"/>
              </a:xfrm>
              <a:custGeom>
                <a:avLst/>
                <a:gdLst>
                  <a:gd name="T0" fmla="*/ 28 w 32"/>
                  <a:gd name="T1" fmla="*/ 24 h 32"/>
                  <a:gd name="T2" fmla="*/ 10 w 32"/>
                  <a:gd name="T3" fmla="*/ 29 h 32"/>
                  <a:gd name="T4" fmla="*/ 8 w 32"/>
                  <a:gd name="T5" fmla="*/ 28 h 32"/>
                  <a:gd name="T6" fmla="*/ 7 w 32"/>
                  <a:gd name="T7" fmla="*/ 28 h 32"/>
                  <a:gd name="T8" fmla="*/ 4 w 32"/>
                  <a:gd name="T9" fmla="*/ 9 h 32"/>
                  <a:gd name="T10" fmla="*/ 22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4" y="30"/>
                      <a:pt x="16" y="32"/>
                      <a:pt x="10" y="29"/>
                    </a:cubicBezTo>
                    <a:cubicBezTo>
                      <a:pt x="9" y="29"/>
                      <a:pt x="9" y="29"/>
                      <a:pt x="8" y="28"/>
                    </a:cubicBezTo>
                    <a:cubicBezTo>
                      <a:pt x="8" y="28"/>
                      <a:pt x="7" y="28"/>
                      <a:pt x="7" y="28"/>
                    </a:cubicBezTo>
                    <a:cubicBezTo>
                      <a:pt x="1" y="23"/>
                      <a:pt x="0" y="15"/>
                      <a:pt x="4" y="9"/>
                    </a:cubicBezTo>
                    <a:cubicBezTo>
                      <a:pt x="8" y="2"/>
                      <a:pt x="16" y="0"/>
                      <a:pt x="22" y="3"/>
                    </a:cubicBezTo>
                    <a:cubicBezTo>
                      <a:pt x="23" y="4"/>
                      <a:pt x="23" y="4"/>
                      <a:pt x="24" y="4"/>
                    </a:cubicBezTo>
                    <a:cubicBezTo>
                      <a:pt x="24" y="4"/>
                      <a:pt x="25" y="5"/>
                      <a:pt x="25" y="5"/>
                    </a:cubicBezTo>
                    <a:cubicBezTo>
                      <a:pt x="31" y="10"/>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7" name="îṥḻiďé">
                <a:extLst>
                  <a:ext uri="{FF2B5EF4-FFF2-40B4-BE49-F238E27FC236}">
                    <a16:creationId xmlns:a16="http://schemas.microsoft.com/office/drawing/2014/main" id="{2FACBA56-AAF1-44E1-B653-C56EBE6743AA}"/>
                  </a:ext>
                </a:extLst>
              </p:cNvPr>
              <p:cNvSpPr/>
              <p:nvPr/>
            </p:nvSpPr>
            <p:spPr bwMode="auto">
              <a:xfrm>
                <a:off x="3210" y="3446"/>
                <a:ext cx="38" cy="54"/>
              </a:xfrm>
              <a:custGeom>
                <a:avLst/>
                <a:gdLst>
                  <a:gd name="T0" fmla="*/ 18 w 18"/>
                  <a:gd name="T1" fmla="*/ 2 h 26"/>
                  <a:gd name="T2" fmla="*/ 3 w 18"/>
                  <a:gd name="T3" fmla="*/ 26 h 26"/>
                  <a:gd name="T4" fmla="*/ 1 w 18"/>
                  <a:gd name="T5" fmla="*/ 25 h 26"/>
                  <a:gd name="T6" fmla="*/ 0 w 18"/>
                  <a:gd name="T7" fmla="*/ 25 h 26"/>
                  <a:gd name="T8" fmla="*/ 15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2" y="26"/>
                      <a:pt x="2" y="26"/>
                      <a:pt x="1" y="25"/>
                    </a:cubicBezTo>
                    <a:cubicBezTo>
                      <a:pt x="1" y="25"/>
                      <a:pt x="0" y="25"/>
                      <a:pt x="0" y="25"/>
                    </a:cubicBezTo>
                    <a:cubicBezTo>
                      <a:pt x="15" y="0"/>
                      <a:pt x="15" y="0"/>
                      <a:pt x="15" y="0"/>
                    </a:cubicBezTo>
                    <a:cubicBezTo>
                      <a:pt x="16" y="1"/>
                      <a:pt x="16"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8" name="íşľíḓé">
                <a:extLst>
                  <a:ext uri="{FF2B5EF4-FFF2-40B4-BE49-F238E27FC236}">
                    <a16:creationId xmlns:a16="http://schemas.microsoft.com/office/drawing/2014/main" id="{12629712-1A47-43D0-B899-41BD26D95811}"/>
                  </a:ext>
                </a:extLst>
              </p:cNvPr>
              <p:cNvSpPr/>
              <p:nvPr/>
            </p:nvSpPr>
            <p:spPr bwMode="auto">
              <a:xfrm>
                <a:off x="3298" y="3041"/>
                <a:ext cx="66" cy="67"/>
              </a:xfrm>
              <a:custGeom>
                <a:avLst/>
                <a:gdLst>
                  <a:gd name="T0" fmla="*/ 28 w 32"/>
                  <a:gd name="T1" fmla="*/ 24 h 32"/>
                  <a:gd name="T2" fmla="*/ 10 w 32"/>
                  <a:gd name="T3" fmla="*/ 29 h 32"/>
                  <a:gd name="T4" fmla="*/ 9 w 32"/>
                  <a:gd name="T5" fmla="*/ 28 h 32"/>
                  <a:gd name="T6" fmla="*/ 7 w 32"/>
                  <a:gd name="T7" fmla="*/ 27 h 32"/>
                  <a:gd name="T8" fmla="*/ 4 w 32"/>
                  <a:gd name="T9" fmla="*/ 8 h 32"/>
                  <a:gd name="T10" fmla="*/ 23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5" y="30"/>
                      <a:pt x="17" y="32"/>
                      <a:pt x="10" y="29"/>
                    </a:cubicBezTo>
                    <a:cubicBezTo>
                      <a:pt x="10" y="29"/>
                      <a:pt x="9" y="28"/>
                      <a:pt x="9" y="28"/>
                    </a:cubicBezTo>
                    <a:cubicBezTo>
                      <a:pt x="8" y="28"/>
                      <a:pt x="8" y="28"/>
                      <a:pt x="7" y="27"/>
                    </a:cubicBezTo>
                    <a:cubicBezTo>
                      <a:pt x="2" y="23"/>
                      <a:pt x="0" y="15"/>
                      <a:pt x="4" y="8"/>
                    </a:cubicBezTo>
                    <a:cubicBezTo>
                      <a:pt x="8" y="2"/>
                      <a:pt x="16" y="0"/>
                      <a:pt x="23" y="3"/>
                    </a:cubicBezTo>
                    <a:cubicBezTo>
                      <a:pt x="23" y="3"/>
                      <a:pt x="24" y="4"/>
                      <a:pt x="24" y="4"/>
                    </a:cubicBezTo>
                    <a:cubicBezTo>
                      <a:pt x="24" y="4"/>
                      <a:pt x="25" y="4"/>
                      <a:pt x="25" y="5"/>
                    </a:cubicBezTo>
                    <a:cubicBezTo>
                      <a:pt x="31" y="9"/>
                      <a:pt x="32" y="17"/>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9" name="íṣļïḓe">
                <a:extLst>
                  <a:ext uri="{FF2B5EF4-FFF2-40B4-BE49-F238E27FC236}">
                    <a16:creationId xmlns:a16="http://schemas.microsoft.com/office/drawing/2014/main" id="{039FE8AD-2D1A-4069-B3FA-902F7CE98F64}"/>
                  </a:ext>
                </a:extLst>
              </p:cNvPr>
              <p:cNvSpPr/>
              <p:nvPr/>
            </p:nvSpPr>
            <p:spPr bwMode="auto">
              <a:xfrm>
                <a:off x="3312" y="3048"/>
                <a:ext cx="37" cy="54"/>
              </a:xfrm>
              <a:custGeom>
                <a:avLst/>
                <a:gdLst>
                  <a:gd name="T0" fmla="*/ 18 w 18"/>
                  <a:gd name="T1" fmla="*/ 2 h 26"/>
                  <a:gd name="T2" fmla="*/ 3 w 18"/>
                  <a:gd name="T3" fmla="*/ 26 h 26"/>
                  <a:gd name="T4" fmla="*/ 2 w 18"/>
                  <a:gd name="T5" fmla="*/ 25 h 26"/>
                  <a:gd name="T6" fmla="*/ 0 w 18"/>
                  <a:gd name="T7" fmla="*/ 24 h 26"/>
                  <a:gd name="T8" fmla="*/ 16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3" y="26"/>
                      <a:pt x="2" y="25"/>
                      <a:pt x="2" y="25"/>
                    </a:cubicBezTo>
                    <a:cubicBezTo>
                      <a:pt x="1" y="25"/>
                      <a:pt x="1" y="25"/>
                      <a:pt x="0" y="24"/>
                    </a:cubicBezTo>
                    <a:cubicBezTo>
                      <a:pt x="16" y="0"/>
                      <a:pt x="16" y="0"/>
                      <a:pt x="16" y="0"/>
                    </a:cubicBezTo>
                    <a:cubicBezTo>
                      <a:pt x="16" y="0"/>
                      <a:pt x="17" y="1"/>
                      <a:pt x="17" y="1"/>
                    </a:cubicBezTo>
                    <a:cubicBezTo>
                      <a:pt x="17" y="1"/>
                      <a:pt x="18" y="1"/>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0" name="işḷïḍe">
                <a:extLst>
                  <a:ext uri="{FF2B5EF4-FFF2-40B4-BE49-F238E27FC236}">
                    <a16:creationId xmlns:a16="http://schemas.microsoft.com/office/drawing/2014/main" id="{BE2BD101-618F-4ED1-BD2A-45EAB0933161}"/>
                  </a:ext>
                </a:extLst>
              </p:cNvPr>
              <p:cNvSpPr/>
              <p:nvPr/>
            </p:nvSpPr>
            <p:spPr bwMode="auto">
              <a:xfrm>
                <a:off x="3295" y="3037"/>
                <a:ext cx="50" cy="75"/>
              </a:xfrm>
              <a:custGeom>
                <a:avLst/>
                <a:gdLst>
                  <a:gd name="T0" fmla="*/ 17 w 24"/>
                  <a:gd name="T1" fmla="*/ 0 h 36"/>
                  <a:gd name="T2" fmla="*/ 0 w 24"/>
                  <a:gd name="T3" fmla="*/ 18 h 36"/>
                  <a:gd name="T4" fmla="*/ 17 w 24"/>
                  <a:gd name="T5" fmla="*/ 36 h 36"/>
                  <a:gd name="T6" fmla="*/ 24 w 24"/>
                  <a:gd name="T7" fmla="*/ 35 h 36"/>
                  <a:gd name="T8" fmla="*/ 24 w 24"/>
                  <a:gd name="T9" fmla="*/ 31 h 36"/>
                  <a:gd name="T10" fmla="*/ 17 w 24"/>
                  <a:gd name="T11" fmla="*/ 32 h 36"/>
                  <a:gd name="T12" fmla="*/ 11 w 24"/>
                  <a:gd name="T13" fmla="*/ 31 h 36"/>
                  <a:gd name="T14" fmla="*/ 10 w 24"/>
                  <a:gd name="T15" fmla="*/ 30 h 36"/>
                  <a:gd name="T16" fmla="*/ 8 w 24"/>
                  <a:gd name="T17" fmla="*/ 29 h 36"/>
                  <a:gd name="T18" fmla="*/ 5 w 24"/>
                  <a:gd name="T19" fmla="*/ 10 h 36"/>
                  <a:gd name="T20" fmla="*/ 6 w 24"/>
                  <a:gd name="T21" fmla="*/ 9 h 36"/>
                  <a:gd name="T22" fmla="*/ 9 w 24"/>
                  <a:gd name="T23" fmla="*/ 6 h 36"/>
                  <a:gd name="T24" fmla="*/ 17 w 24"/>
                  <a:gd name="T25" fmla="*/ 4 h 36"/>
                  <a:gd name="T26" fmla="*/ 24 w 24"/>
                  <a:gd name="T27" fmla="*/ 5 h 36"/>
                  <a:gd name="T28" fmla="*/ 24 w 24"/>
                  <a:gd name="T29" fmla="*/ 5 h 36"/>
                  <a:gd name="T30" fmla="*/ 24 w 24"/>
                  <a:gd name="T31" fmla="*/ 5 h 36"/>
                  <a:gd name="T32" fmla="*/ 24 w 24"/>
                  <a:gd name="T33" fmla="*/ 2 h 36"/>
                  <a:gd name="T34" fmla="*/ 17 w 24"/>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6">
                    <a:moveTo>
                      <a:pt x="17" y="0"/>
                    </a:moveTo>
                    <a:cubicBezTo>
                      <a:pt x="8" y="0"/>
                      <a:pt x="0" y="8"/>
                      <a:pt x="0" y="18"/>
                    </a:cubicBezTo>
                    <a:cubicBezTo>
                      <a:pt x="0" y="28"/>
                      <a:pt x="8" y="36"/>
                      <a:pt x="17" y="36"/>
                    </a:cubicBezTo>
                    <a:cubicBezTo>
                      <a:pt x="20" y="36"/>
                      <a:pt x="22" y="35"/>
                      <a:pt x="24" y="35"/>
                    </a:cubicBezTo>
                    <a:cubicBezTo>
                      <a:pt x="24" y="31"/>
                      <a:pt x="24" y="31"/>
                      <a:pt x="24" y="31"/>
                    </a:cubicBezTo>
                    <a:cubicBezTo>
                      <a:pt x="22" y="32"/>
                      <a:pt x="19" y="32"/>
                      <a:pt x="17" y="32"/>
                    </a:cubicBezTo>
                    <a:cubicBezTo>
                      <a:pt x="15" y="32"/>
                      <a:pt x="13" y="32"/>
                      <a:pt x="11" y="31"/>
                    </a:cubicBezTo>
                    <a:cubicBezTo>
                      <a:pt x="11" y="31"/>
                      <a:pt x="10" y="30"/>
                      <a:pt x="10" y="30"/>
                    </a:cubicBezTo>
                    <a:cubicBezTo>
                      <a:pt x="9" y="30"/>
                      <a:pt x="9" y="30"/>
                      <a:pt x="8" y="29"/>
                    </a:cubicBezTo>
                    <a:cubicBezTo>
                      <a:pt x="3" y="25"/>
                      <a:pt x="1" y="17"/>
                      <a:pt x="5" y="10"/>
                    </a:cubicBezTo>
                    <a:cubicBezTo>
                      <a:pt x="5" y="10"/>
                      <a:pt x="6" y="10"/>
                      <a:pt x="6" y="9"/>
                    </a:cubicBezTo>
                    <a:cubicBezTo>
                      <a:pt x="6" y="8"/>
                      <a:pt x="8" y="7"/>
                      <a:pt x="9" y="6"/>
                    </a:cubicBezTo>
                    <a:cubicBezTo>
                      <a:pt x="12" y="5"/>
                      <a:pt x="14" y="4"/>
                      <a:pt x="17" y="4"/>
                    </a:cubicBezTo>
                    <a:cubicBezTo>
                      <a:pt x="19" y="4"/>
                      <a:pt x="22" y="4"/>
                      <a:pt x="24" y="5"/>
                    </a:cubicBezTo>
                    <a:cubicBezTo>
                      <a:pt x="24" y="5"/>
                      <a:pt x="24" y="5"/>
                      <a:pt x="24" y="5"/>
                    </a:cubicBezTo>
                    <a:cubicBezTo>
                      <a:pt x="24" y="5"/>
                      <a:pt x="24" y="5"/>
                      <a:pt x="24" y="5"/>
                    </a:cubicBezTo>
                    <a:cubicBezTo>
                      <a:pt x="24" y="2"/>
                      <a:pt x="24" y="2"/>
                      <a:pt x="24" y="2"/>
                    </a:cubicBezTo>
                    <a:cubicBezTo>
                      <a:pt x="22" y="1"/>
                      <a:pt x="20" y="0"/>
                      <a:pt x="17" y="0"/>
                    </a:cubicBezTo>
                  </a:path>
                </a:pathLst>
              </a:custGeom>
              <a:solidFill>
                <a:srgbClr val="9AC5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1" name="išḻïḋé">
                <a:extLst>
                  <a:ext uri="{FF2B5EF4-FFF2-40B4-BE49-F238E27FC236}">
                    <a16:creationId xmlns:a16="http://schemas.microsoft.com/office/drawing/2014/main" id="{1F28BBAF-94DB-4961-86F2-EA3799A7C0DC}"/>
                  </a:ext>
                </a:extLst>
              </p:cNvPr>
              <p:cNvSpPr/>
              <p:nvPr/>
            </p:nvSpPr>
            <p:spPr bwMode="auto">
              <a:xfrm>
                <a:off x="3298" y="3045"/>
                <a:ext cx="47" cy="59"/>
              </a:xfrm>
              <a:custGeom>
                <a:avLst/>
                <a:gdLst>
                  <a:gd name="T0" fmla="*/ 16 w 23"/>
                  <a:gd name="T1" fmla="*/ 0 h 28"/>
                  <a:gd name="T2" fmla="*/ 8 w 23"/>
                  <a:gd name="T3" fmla="*/ 2 h 28"/>
                  <a:gd name="T4" fmla="*/ 10 w 23"/>
                  <a:gd name="T5" fmla="*/ 2 h 28"/>
                  <a:gd name="T6" fmla="*/ 15 w 23"/>
                  <a:gd name="T7" fmla="*/ 7 h 28"/>
                  <a:gd name="T8" fmla="*/ 10 w 23"/>
                  <a:gd name="T9" fmla="*/ 12 h 28"/>
                  <a:gd name="T10" fmla="*/ 5 w 23"/>
                  <a:gd name="T11" fmla="*/ 7 h 28"/>
                  <a:gd name="T12" fmla="*/ 5 w 23"/>
                  <a:gd name="T13" fmla="*/ 5 h 28"/>
                  <a:gd name="T14" fmla="*/ 4 w 23"/>
                  <a:gd name="T15" fmla="*/ 6 h 28"/>
                  <a:gd name="T16" fmla="*/ 7 w 23"/>
                  <a:gd name="T17" fmla="*/ 25 h 28"/>
                  <a:gd name="T18" fmla="*/ 9 w 23"/>
                  <a:gd name="T19" fmla="*/ 26 h 28"/>
                  <a:gd name="T20" fmla="*/ 10 w 23"/>
                  <a:gd name="T21" fmla="*/ 27 h 28"/>
                  <a:gd name="T22" fmla="*/ 16 w 23"/>
                  <a:gd name="T23" fmla="*/ 28 h 28"/>
                  <a:gd name="T24" fmla="*/ 23 w 23"/>
                  <a:gd name="T25" fmla="*/ 27 h 28"/>
                  <a:gd name="T26" fmla="*/ 23 w 23"/>
                  <a:gd name="T27" fmla="*/ 7 h 28"/>
                  <a:gd name="T28" fmla="*/ 10 w 23"/>
                  <a:gd name="T29" fmla="*/ 27 h 28"/>
                  <a:gd name="T30" fmla="*/ 9 w 23"/>
                  <a:gd name="T31" fmla="*/ 26 h 28"/>
                  <a:gd name="T32" fmla="*/ 7 w 23"/>
                  <a:gd name="T33" fmla="*/ 25 h 28"/>
                  <a:gd name="T34" fmla="*/ 23 w 23"/>
                  <a:gd name="T35" fmla="*/ 1 h 28"/>
                  <a:gd name="T36" fmla="*/ 16 w 23"/>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8">
                    <a:moveTo>
                      <a:pt x="16" y="0"/>
                    </a:moveTo>
                    <a:cubicBezTo>
                      <a:pt x="13" y="0"/>
                      <a:pt x="11" y="1"/>
                      <a:pt x="8" y="2"/>
                    </a:cubicBezTo>
                    <a:cubicBezTo>
                      <a:pt x="9" y="2"/>
                      <a:pt x="9" y="2"/>
                      <a:pt x="10" y="2"/>
                    </a:cubicBezTo>
                    <a:cubicBezTo>
                      <a:pt x="12" y="2"/>
                      <a:pt x="15" y="4"/>
                      <a:pt x="15" y="7"/>
                    </a:cubicBezTo>
                    <a:cubicBezTo>
                      <a:pt x="15" y="10"/>
                      <a:pt x="12" y="12"/>
                      <a:pt x="10" y="12"/>
                    </a:cubicBezTo>
                    <a:cubicBezTo>
                      <a:pt x="7" y="12"/>
                      <a:pt x="5" y="10"/>
                      <a:pt x="5" y="7"/>
                    </a:cubicBezTo>
                    <a:cubicBezTo>
                      <a:pt x="5" y="6"/>
                      <a:pt x="5" y="6"/>
                      <a:pt x="5" y="5"/>
                    </a:cubicBezTo>
                    <a:cubicBezTo>
                      <a:pt x="5" y="6"/>
                      <a:pt x="4" y="6"/>
                      <a:pt x="4" y="6"/>
                    </a:cubicBezTo>
                    <a:cubicBezTo>
                      <a:pt x="0" y="13"/>
                      <a:pt x="2" y="21"/>
                      <a:pt x="7" y="25"/>
                    </a:cubicBezTo>
                    <a:cubicBezTo>
                      <a:pt x="8" y="26"/>
                      <a:pt x="8" y="26"/>
                      <a:pt x="9" y="26"/>
                    </a:cubicBezTo>
                    <a:cubicBezTo>
                      <a:pt x="9" y="26"/>
                      <a:pt x="10" y="27"/>
                      <a:pt x="10" y="27"/>
                    </a:cubicBezTo>
                    <a:cubicBezTo>
                      <a:pt x="12" y="28"/>
                      <a:pt x="14" y="28"/>
                      <a:pt x="16" y="28"/>
                    </a:cubicBezTo>
                    <a:cubicBezTo>
                      <a:pt x="18" y="28"/>
                      <a:pt x="21" y="28"/>
                      <a:pt x="23" y="27"/>
                    </a:cubicBezTo>
                    <a:cubicBezTo>
                      <a:pt x="23" y="7"/>
                      <a:pt x="23" y="7"/>
                      <a:pt x="23" y="7"/>
                    </a:cubicBezTo>
                    <a:cubicBezTo>
                      <a:pt x="10" y="27"/>
                      <a:pt x="10" y="27"/>
                      <a:pt x="10" y="27"/>
                    </a:cubicBezTo>
                    <a:cubicBezTo>
                      <a:pt x="10" y="27"/>
                      <a:pt x="9" y="26"/>
                      <a:pt x="9" y="26"/>
                    </a:cubicBezTo>
                    <a:cubicBezTo>
                      <a:pt x="8" y="26"/>
                      <a:pt x="8" y="26"/>
                      <a:pt x="7" y="25"/>
                    </a:cubicBezTo>
                    <a:cubicBezTo>
                      <a:pt x="23" y="1"/>
                      <a:pt x="23" y="1"/>
                      <a:pt x="23" y="1"/>
                    </a:cubicBezTo>
                    <a:cubicBezTo>
                      <a:pt x="21" y="0"/>
                      <a:pt x="18" y="0"/>
                      <a:pt x="16" y="0"/>
                    </a:cubicBezTo>
                  </a:path>
                </a:pathLst>
              </a:custGeom>
              <a:solidFill>
                <a:srgbClr val="EA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2" name="îşḷiḋè">
                <a:extLst>
                  <a:ext uri="{FF2B5EF4-FFF2-40B4-BE49-F238E27FC236}">
                    <a16:creationId xmlns:a16="http://schemas.microsoft.com/office/drawing/2014/main" id="{73A6E133-1B9C-4264-90CB-3FBD3187752C}"/>
                  </a:ext>
                </a:extLst>
              </p:cNvPr>
              <p:cNvSpPr/>
              <p:nvPr/>
            </p:nvSpPr>
            <p:spPr bwMode="auto">
              <a:xfrm>
                <a:off x="3312" y="3048"/>
                <a:ext cx="33" cy="54"/>
              </a:xfrm>
              <a:custGeom>
                <a:avLst/>
                <a:gdLst>
                  <a:gd name="T0" fmla="*/ 16 w 16"/>
                  <a:gd name="T1" fmla="*/ 0 h 26"/>
                  <a:gd name="T2" fmla="*/ 16 w 16"/>
                  <a:gd name="T3" fmla="*/ 0 h 26"/>
                  <a:gd name="T4" fmla="*/ 0 w 16"/>
                  <a:gd name="T5" fmla="*/ 24 h 26"/>
                  <a:gd name="T6" fmla="*/ 2 w 16"/>
                  <a:gd name="T7" fmla="*/ 25 h 26"/>
                  <a:gd name="T8" fmla="*/ 3 w 16"/>
                  <a:gd name="T9" fmla="*/ 26 h 26"/>
                  <a:gd name="T10" fmla="*/ 16 w 16"/>
                  <a:gd name="T11" fmla="*/ 6 h 26"/>
                  <a:gd name="T12" fmla="*/ 16 w 16"/>
                  <a:gd name="T13" fmla="*/ 0 h 26"/>
                  <a:gd name="T14" fmla="*/ 16 w 16"/>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6">
                    <a:moveTo>
                      <a:pt x="16" y="0"/>
                    </a:moveTo>
                    <a:cubicBezTo>
                      <a:pt x="16" y="0"/>
                      <a:pt x="16" y="0"/>
                      <a:pt x="16" y="0"/>
                    </a:cubicBezTo>
                    <a:cubicBezTo>
                      <a:pt x="0" y="24"/>
                      <a:pt x="0" y="24"/>
                      <a:pt x="0" y="24"/>
                    </a:cubicBezTo>
                    <a:cubicBezTo>
                      <a:pt x="1" y="25"/>
                      <a:pt x="1" y="25"/>
                      <a:pt x="2" y="25"/>
                    </a:cubicBezTo>
                    <a:cubicBezTo>
                      <a:pt x="2" y="25"/>
                      <a:pt x="3" y="26"/>
                      <a:pt x="3" y="26"/>
                    </a:cubicBezTo>
                    <a:cubicBezTo>
                      <a:pt x="16" y="6"/>
                      <a:pt x="16" y="6"/>
                      <a:pt x="16" y="6"/>
                    </a:cubicBezTo>
                    <a:cubicBezTo>
                      <a:pt x="16" y="0"/>
                      <a:pt x="16" y="0"/>
                      <a:pt x="16" y="0"/>
                    </a:cubicBezTo>
                    <a:cubicBezTo>
                      <a:pt x="16" y="0"/>
                      <a:pt x="16" y="0"/>
                      <a:pt x="16" y="0"/>
                    </a:cubicBezTo>
                  </a:path>
                </a:pathLst>
              </a:custGeom>
              <a:solidFill>
                <a:srgbClr val="CD8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3" name="işľíḓe">
                <a:extLst>
                  <a:ext uri="{FF2B5EF4-FFF2-40B4-BE49-F238E27FC236}">
                    <a16:creationId xmlns:a16="http://schemas.microsoft.com/office/drawing/2014/main" id="{6D7DA07B-1A7E-4F5A-8841-84203E747851}"/>
                  </a:ext>
                </a:extLst>
              </p:cNvPr>
              <p:cNvSpPr/>
              <p:nvPr/>
            </p:nvSpPr>
            <p:spPr bwMode="auto">
              <a:xfrm>
                <a:off x="3308" y="3050"/>
                <a:ext cx="6" cy="6"/>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0" y="2"/>
                      <a:pt x="0" y="3"/>
                    </a:cubicBezTo>
                    <a:cubicBezTo>
                      <a:pt x="1" y="2"/>
                      <a:pt x="2" y="1"/>
                      <a:pt x="3" y="0"/>
                    </a:cubicBezTo>
                  </a:path>
                </a:pathLst>
              </a:custGeom>
              <a:solidFill>
                <a:srgbClr val="C2D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4" name="ïṧļïḍe">
                <a:extLst>
                  <a:ext uri="{FF2B5EF4-FFF2-40B4-BE49-F238E27FC236}">
                    <a16:creationId xmlns:a16="http://schemas.microsoft.com/office/drawing/2014/main" id="{7F56E2FB-7E63-4CCD-A9A7-208B703F4FC4}"/>
                  </a:ext>
                </a:extLst>
              </p:cNvPr>
              <p:cNvSpPr/>
              <p:nvPr/>
            </p:nvSpPr>
            <p:spPr bwMode="auto">
              <a:xfrm>
                <a:off x="3308" y="3050"/>
                <a:ext cx="21" cy="20"/>
              </a:xfrm>
              <a:custGeom>
                <a:avLst/>
                <a:gdLst>
                  <a:gd name="T0" fmla="*/ 5 w 10"/>
                  <a:gd name="T1" fmla="*/ 0 h 10"/>
                  <a:gd name="T2" fmla="*/ 3 w 10"/>
                  <a:gd name="T3" fmla="*/ 0 h 10"/>
                  <a:gd name="T4" fmla="*/ 0 w 10"/>
                  <a:gd name="T5" fmla="*/ 3 h 10"/>
                  <a:gd name="T6" fmla="*/ 0 w 10"/>
                  <a:gd name="T7" fmla="*/ 5 h 10"/>
                  <a:gd name="T8" fmla="*/ 5 w 10"/>
                  <a:gd name="T9" fmla="*/ 10 h 10"/>
                  <a:gd name="T10" fmla="*/ 10 w 10"/>
                  <a:gd name="T11" fmla="*/ 5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4" y="0"/>
                      <a:pt x="4" y="0"/>
                      <a:pt x="3" y="0"/>
                    </a:cubicBezTo>
                    <a:cubicBezTo>
                      <a:pt x="2" y="1"/>
                      <a:pt x="1" y="2"/>
                      <a:pt x="0" y="3"/>
                    </a:cubicBezTo>
                    <a:cubicBezTo>
                      <a:pt x="0" y="4"/>
                      <a:pt x="0" y="4"/>
                      <a:pt x="0" y="5"/>
                    </a:cubicBezTo>
                    <a:cubicBezTo>
                      <a:pt x="0" y="8"/>
                      <a:pt x="2" y="10"/>
                      <a:pt x="5" y="10"/>
                    </a:cubicBezTo>
                    <a:cubicBezTo>
                      <a:pt x="7" y="10"/>
                      <a:pt x="10" y="8"/>
                      <a:pt x="10" y="5"/>
                    </a:cubicBezTo>
                    <a:cubicBezTo>
                      <a:pt x="10" y="2"/>
                      <a:pt x="7" y="0"/>
                      <a:pt x="5" y="0"/>
                    </a:cubicBezTo>
                  </a:path>
                </a:pathLst>
              </a:custGeom>
              <a:solidFill>
                <a:srgbClr val="F2D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5" name="iṥľîḋè">
                <a:extLst>
                  <a:ext uri="{FF2B5EF4-FFF2-40B4-BE49-F238E27FC236}">
                    <a16:creationId xmlns:a16="http://schemas.microsoft.com/office/drawing/2014/main" id="{FAA6A862-E97D-45F3-A9D6-543517830C99}"/>
                  </a:ext>
                </a:extLst>
              </p:cNvPr>
              <p:cNvSpPr/>
              <p:nvPr/>
            </p:nvSpPr>
            <p:spPr bwMode="auto">
              <a:xfrm>
                <a:off x="3298" y="3141"/>
                <a:ext cx="66" cy="66"/>
              </a:xfrm>
              <a:custGeom>
                <a:avLst/>
                <a:gdLst>
                  <a:gd name="T0" fmla="*/ 28 w 32"/>
                  <a:gd name="T1" fmla="*/ 24 h 32"/>
                  <a:gd name="T2" fmla="*/ 10 w 32"/>
                  <a:gd name="T3" fmla="*/ 29 h 32"/>
                  <a:gd name="T4" fmla="*/ 9 w 32"/>
                  <a:gd name="T5" fmla="*/ 28 h 32"/>
                  <a:gd name="T6" fmla="*/ 7 w 32"/>
                  <a:gd name="T7" fmla="*/ 27 h 32"/>
                  <a:gd name="T8" fmla="*/ 4 w 32"/>
                  <a:gd name="T9" fmla="*/ 8 h 32"/>
                  <a:gd name="T10" fmla="*/ 23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5" y="30"/>
                      <a:pt x="17" y="32"/>
                      <a:pt x="10" y="29"/>
                    </a:cubicBezTo>
                    <a:cubicBezTo>
                      <a:pt x="10" y="29"/>
                      <a:pt x="9" y="29"/>
                      <a:pt x="9" y="28"/>
                    </a:cubicBezTo>
                    <a:cubicBezTo>
                      <a:pt x="8" y="28"/>
                      <a:pt x="8" y="28"/>
                      <a:pt x="7" y="27"/>
                    </a:cubicBezTo>
                    <a:cubicBezTo>
                      <a:pt x="2" y="23"/>
                      <a:pt x="0" y="15"/>
                      <a:pt x="4" y="8"/>
                    </a:cubicBezTo>
                    <a:cubicBezTo>
                      <a:pt x="8" y="2"/>
                      <a:pt x="16" y="0"/>
                      <a:pt x="23" y="3"/>
                    </a:cubicBezTo>
                    <a:cubicBezTo>
                      <a:pt x="23" y="3"/>
                      <a:pt x="24" y="4"/>
                      <a:pt x="24" y="4"/>
                    </a:cubicBezTo>
                    <a:cubicBezTo>
                      <a:pt x="24" y="4"/>
                      <a:pt x="25" y="5"/>
                      <a:pt x="25" y="5"/>
                    </a:cubicBezTo>
                    <a:cubicBezTo>
                      <a:pt x="31" y="9"/>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6" name="ïṥlïde">
                <a:extLst>
                  <a:ext uri="{FF2B5EF4-FFF2-40B4-BE49-F238E27FC236}">
                    <a16:creationId xmlns:a16="http://schemas.microsoft.com/office/drawing/2014/main" id="{2F5565EA-9BC1-4C21-8C6D-AC005CC1EB12}"/>
                  </a:ext>
                </a:extLst>
              </p:cNvPr>
              <p:cNvSpPr/>
              <p:nvPr/>
            </p:nvSpPr>
            <p:spPr bwMode="auto">
              <a:xfrm>
                <a:off x="3312" y="3147"/>
                <a:ext cx="37" cy="54"/>
              </a:xfrm>
              <a:custGeom>
                <a:avLst/>
                <a:gdLst>
                  <a:gd name="T0" fmla="*/ 18 w 18"/>
                  <a:gd name="T1" fmla="*/ 2 h 26"/>
                  <a:gd name="T2" fmla="*/ 3 w 18"/>
                  <a:gd name="T3" fmla="*/ 26 h 26"/>
                  <a:gd name="T4" fmla="*/ 2 w 18"/>
                  <a:gd name="T5" fmla="*/ 25 h 26"/>
                  <a:gd name="T6" fmla="*/ 0 w 18"/>
                  <a:gd name="T7" fmla="*/ 24 h 26"/>
                  <a:gd name="T8" fmla="*/ 16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3" y="26"/>
                      <a:pt x="2" y="26"/>
                      <a:pt x="2" y="25"/>
                    </a:cubicBezTo>
                    <a:cubicBezTo>
                      <a:pt x="1" y="25"/>
                      <a:pt x="1" y="25"/>
                      <a:pt x="0" y="24"/>
                    </a:cubicBezTo>
                    <a:cubicBezTo>
                      <a:pt x="16" y="0"/>
                      <a:pt x="16" y="0"/>
                      <a:pt x="16" y="0"/>
                    </a:cubicBezTo>
                    <a:cubicBezTo>
                      <a:pt x="16" y="0"/>
                      <a:pt x="17"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7" name="îṩḷîḓê">
                <a:extLst>
                  <a:ext uri="{FF2B5EF4-FFF2-40B4-BE49-F238E27FC236}">
                    <a16:creationId xmlns:a16="http://schemas.microsoft.com/office/drawing/2014/main" id="{6FEC0512-9D86-432B-9C6B-40F22F2CF0D8}"/>
                  </a:ext>
                </a:extLst>
              </p:cNvPr>
              <p:cNvSpPr/>
              <p:nvPr/>
            </p:nvSpPr>
            <p:spPr bwMode="auto">
              <a:xfrm>
                <a:off x="3295" y="3137"/>
                <a:ext cx="50" cy="27"/>
              </a:xfrm>
              <a:custGeom>
                <a:avLst/>
                <a:gdLst>
                  <a:gd name="T0" fmla="*/ 17 w 24"/>
                  <a:gd name="T1" fmla="*/ 0 h 13"/>
                  <a:gd name="T2" fmla="*/ 0 w 24"/>
                  <a:gd name="T3" fmla="*/ 13 h 13"/>
                  <a:gd name="T4" fmla="*/ 4 w 24"/>
                  <a:gd name="T5" fmla="*/ 13 h 13"/>
                  <a:gd name="T6" fmla="*/ 5 w 24"/>
                  <a:gd name="T7" fmla="*/ 10 h 13"/>
                  <a:gd name="T8" fmla="*/ 6 w 24"/>
                  <a:gd name="T9" fmla="*/ 10 h 13"/>
                  <a:gd name="T10" fmla="*/ 9 w 24"/>
                  <a:gd name="T11" fmla="*/ 6 h 13"/>
                  <a:gd name="T12" fmla="*/ 17 w 24"/>
                  <a:gd name="T13" fmla="*/ 4 h 13"/>
                  <a:gd name="T14" fmla="*/ 24 w 24"/>
                  <a:gd name="T15" fmla="*/ 5 h 13"/>
                  <a:gd name="T16" fmla="*/ 24 w 24"/>
                  <a:gd name="T17" fmla="*/ 5 h 13"/>
                  <a:gd name="T18" fmla="*/ 24 w 24"/>
                  <a:gd name="T19" fmla="*/ 5 h 13"/>
                  <a:gd name="T20" fmla="*/ 24 w 24"/>
                  <a:gd name="T21" fmla="*/ 2 h 13"/>
                  <a:gd name="T22" fmla="*/ 17 w 24"/>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3">
                    <a:moveTo>
                      <a:pt x="17" y="0"/>
                    </a:moveTo>
                    <a:cubicBezTo>
                      <a:pt x="9" y="0"/>
                      <a:pt x="2" y="6"/>
                      <a:pt x="0" y="13"/>
                    </a:cubicBezTo>
                    <a:cubicBezTo>
                      <a:pt x="4" y="13"/>
                      <a:pt x="4" y="13"/>
                      <a:pt x="4" y="13"/>
                    </a:cubicBezTo>
                    <a:cubicBezTo>
                      <a:pt x="4" y="12"/>
                      <a:pt x="5" y="11"/>
                      <a:pt x="5" y="10"/>
                    </a:cubicBezTo>
                    <a:cubicBezTo>
                      <a:pt x="5" y="10"/>
                      <a:pt x="6" y="10"/>
                      <a:pt x="6" y="10"/>
                    </a:cubicBezTo>
                    <a:cubicBezTo>
                      <a:pt x="6" y="8"/>
                      <a:pt x="8" y="7"/>
                      <a:pt x="9" y="6"/>
                    </a:cubicBezTo>
                    <a:cubicBezTo>
                      <a:pt x="12" y="5"/>
                      <a:pt x="14" y="4"/>
                      <a:pt x="17" y="4"/>
                    </a:cubicBezTo>
                    <a:cubicBezTo>
                      <a:pt x="19" y="4"/>
                      <a:pt x="22" y="4"/>
                      <a:pt x="24" y="5"/>
                    </a:cubicBezTo>
                    <a:cubicBezTo>
                      <a:pt x="24" y="5"/>
                      <a:pt x="24" y="5"/>
                      <a:pt x="24" y="5"/>
                    </a:cubicBezTo>
                    <a:cubicBezTo>
                      <a:pt x="24" y="5"/>
                      <a:pt x="24" y="5"/>
                      <a:pt x="24" y="5"/>
                    </a:cubicBezTo>
                    <a:cubicBezTo>
                      <a:pt x="24" y="2"/>
                      <a:pt x="24" y="2"/>
                      <a:pt x="24" y="2"/>
                    </a:cubicBezTo>
                    <a:cubicBezTo>
                      <a:pt x="22" y="1"/>
                      <a:pt x="20" y="0"/>
                      <a:pt x="17" y="0"/>
                    </a:cubicBezTo>
                  </a:path>
                </a:pathLst>
              </a:custGeom>
              <a:solidFill>
                <a:srgbClr val="9AC5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28" name="ï$liḑê">
                <a:extLst>
                  <a:ext uri="{FF2B5EF4-FFF2-40B4-BE49-F238E27FC236}">
                    <a16:creationId xmlns:a16="http://schemas.microsoft.com/office/drawing/2014/main" id="{72DD0F89-F304-46F8-A434-3B1485D34A6F}"/>
                  </a:ext>
                </a:extLst>
              </p:cNvPr>
              <p:cNvSpPr/>
              <p:nvPr/>
            </p:nvSpPr>
            <p:spPr bwMode="auto">
              <a:xfrm>
                <a:off x="3304" y="3145"/>
                <a:ext cx="41" cy="19"/>
              </a:xfrm>
              <a:custGeom>
                <a:avLst/>
                <a:gdLst>
                  <a:gd name="T0" fmla="*/ 20 w 20"/>
                  <a:gd name="T1" fmla="*/ 7 h 9"/>
                  <a:gd name="T2" fmla="*/ 18 w 20"/>
                  <a:gd name="T3" fmla="*/ 9 h 9"/>
                  <a:gd name="T4" fmla="*/ 20 w 20"/>
                  <a:gd name="T5" fmla="*/ 9 h 9"/>
                  <a:gd name="T6" fmla="*/ 20 w 20"/>
                  <a:gd name="T7" fmla="*/ 7 h 9"/>
                  <a:gd name="T8" fmla="*/ 2 w 20"/>
                  <a:gd name="T9" fmla="*/ 6 h 9"/>
                  <a:gd name="T10" fmla="*/ 1 w 20"/>
                  <a:gd name="T11" fmla="*/ 6 h 9"/>
                  <a:gd name="T12" fmla="*/ 0 w 20"/>
                  <a:gd name="T13" fmla="*/ 9 h 9"/>
                  <a:gd name="T14" fmla="*/ 2 w 20"/>
                  <a:gd name="T15" fmla="*/ 9 h 9"/>
                  <a:gd name="T16" fmla="*/ 2 w 20"/>
                  <a:gd name="T17" fmla="*/ 7 h 9"/>
                  <a:gd name="T18" fmla="*/ 2 w 20"/>
                  <a:gd name="T19" fmla="*/ 6 h 9"/>
                  <a:gd name="T20" fmla="*/ 13 w 20"/>
                  <a:gd name="T21" fmla="*/ 0 h 9"/>
                  <a:gd name="T22" fmla="*/ 5 w 20"/>
                  <a:gd name="T23" fmla="*/ 2 h 9"/>
                  <a:gd name="T24" fmla="*/ 7 w 20"/>
                  <a:gd name="T25" fmla="*/ 2 h 9"/>
                  <a:gd name="T26" fmla="*/ 12 w 20"/>
                  <a:gd name="T27" fmla="*/ 7 h 9"/>
                  <a:gd name="T28" fmla="*/ 11 w 20"/>
                  <a:gd name="T29" fmla="*/ 9 h 9"/>
                  <a:gd name="T30" fmla="*/ 14 w 20"/>
                  <a:gd name="T31" fmla="*/ 9 h 9"/>
                  <a:gd name="T32" fmla="*/ 20 w 20"/>
                  <a:gd name="T33" fmla="*/ 1 h 9"/>
                  <a:gd name="T34" fmla="*/ 13 w 2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
                    <a:moveTo>
                      <a:pt x="20" y="7"/>
                    </a:moveTo>
                    <a:cubicBezTo>
                      <a:pt x="18" y="9"/>
                      <a:pt x="18" y="9"/>
                      <a:pt x="18" y="9"/>
                    </a:cubicBezTo>
                    <a:cubicBezTo>
                      <a:pt x="20" y="9"/>
                      <a:pt x="20" y="9"/>
                      <a:pt x="20" y="9"/>
                    </a:cubicBezTo>
                    <a:cubicBezTo>
                      <a:pt x="20" y="7"/>
                      <a:pt x="20" y="7"/>
                      <a:pt x="20" y="7"/>
                    </a:cubicBezTo>
                    <a:moveTo>
                      <a:pt x="2" y="6"/>
                    </a:moveTo>
                    <a:cubicBezTo>
                      <a:pt x="2" y="6"/>
                      <a:pt x="1" y="6"/>
                      <a:pt x="1" y="6"/>
                    </a:cubicBezTo>
                    <a:cubicBezTo>
                      <a:pt x="1" y="7"/>
                      <a:pt x="0" y="8"/>
                      <a:pt x="0" y="9"/>
                    </a:cubicBezTo>
                    <a:cubicBezTo>
                      <a:pt x="2" y="9"/>
                      <a:pt x="2" y="9"/>
                      <a:pt x="2" y="9"/>
                    </a:cubicBezTo>
                    <a:cubicBezTo>
                      <a:pt x="2" y="9"/>
                      <a:pt x="2" y="8"/>
                      <a:pt x="2" y="7"/>
                    </a:cubicBezTo>
                    <a:cubicBezTo>
                      <a:pt x="2" y="7"/>
                      <a:pt x="2" y="6"/>
                      <a:pt x="2" y="6"/>
                    </a:cubicBezTo>
                    <a:moveTo>
                      <a:pt x="13" y="0"/>
                    </a:moveTo>
                    <a:cubicBezTo>
                      <a:pt x="10" y="0"/>
                      <a:pt x="8" y="1"/>
                      <a:pt x="5" y="2"/>
                    </a:cubicBezTo>
                    <a:cubicBezTo>
                      <a:pt x="6" y="2"/>
                      <a:pt x="6" y="2"/>
                      <a:pt x="7" y="2"/>
                    </a:cubicBezTo>
                    <a:cubicBezTo>
                      <a:pt x="9" y="2"/>
                      <a:pt x="12" y="4"/>
                      <a:pt x="12" y="7"/>
                    </a:cubicBezTo>
                    <a:cubicBezTo>
                      <a:pt x="12" y="8"/>
                      <a:pt x="11" y="9"/>
                      <a:pt x="11" y="9"/>
                    </a:cubicBezTo>
                    <a:cubicBezTo>
                      <a:pt x="14" y="9"/>
                      <a:pt x="14" y="9"/>
                      <a:pt x="14" y="9"/>
                    </a:cubicBezTo>
                    <a:cubicBezTo>
                      <a:pt x="20" y="1"/>
                      <a:pt x="20" y="1"/>
                      <a:pt x="20" y="1"/>
                    </a:cubicBezTo>
                    <a:cubicBezTo>
                      <a:pt x="18" y="0"/>
                      <a:pt x="15" y="0"/>
                      <a:pt x="13" y="0"/>
                    </a:cubicBezTo>
                  </a:path>
                </a:pathLst>
              </a:custGeom>
              <a:solidFill>
                <a:srgbClr val="EABD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grpSp>
          <p:nvGrpSpPr>
            <p:cNvPr id="12" name="îṡḻiḑè">
              <a:extLst>
                <a:ext uri="{FF2B5EF4-FFF2-40B4-BE49-F238E27FC236}">
                  <a16:creationId xmlns:a16="http://schemas.microsoft.com/office/drawing/2014/main" id="{175BF008-DA28-4D4B-ADB9-252AF4EEA868}"/>
                </a:ext>
              </a:extLst>
            </p:cNvPr>
            <p:cNvGrpSpPr/>
            <p:nvPr/>
          </p:nvGrpSpPr>
          <p:grpSpPr bwMode="auto">
            <a:xfrm>
              <a:off x="3528384" y="1001724"/>
              <a:ext cx="5135001" cy="4827364"/>
              <a:chOff x="2281" y="631"/>
              <a:chExt cx="3120" cy="2933"/>
            </a:xfrm>
          </p:grpSpPr>
          <p:sp>
            <p:nvSpPr>
              <p:cNvPr id="128" name="îṧlîḋé">
                <a:extLst>
                  <a:ext uri="{FF2B5EF4-FFF2-40B4-BE49-F238E27FC236}">
                    <a16:creationId xmlns:a16="http://schemas.microsoft.com/office/drawing/2014/main" id="{BD40A99B-ABC4-4BB5-8CEA-3C351CA0F549}"/>
                  </a:ext>
                </a:extLst>
              </p:cNvPr>
              <p:cNvSpPr/>
              <p:nvPr/>
            </p:nvSpPr>
            <p:spPr bwMode="auto">
              <a:xfrm>
                <a:off x="3333" y="3147"/>
                <a:ext cx="12" cy="17"/>
              </a:xfrm>
              <a:custGeom>
                <a:avLst/>
                <a:gdLst>
                  <a:gd name="T0" fmla="*/ 6 w 6"/>
                  <a:gd name="T1" fmla="*/ 0 h 8"/>
                  <a:gd name="T2" fmla="*/ 6 w 6"/>
                  <a:gd name="T3" fmla="*/ 0 h 8"/>
                  <a:gd name="T4" fmla="*/ 0 w 6"/>
                  <a:gd name="T5" fmla="*/ 8 h 8"/>
                  <a:gd name="T6" fmla="*/ 4 w 6"/>
                  <a:gd name="T7" fmla="*/ 8 h 8"/>
                  <a:gd name="T8" fmla="*/ 6 w 6"/>
                  <a:gd name="T9" fmla="*/ 6 h 8"/>
                  <a:gd name="T10" fmla="*/ 6 w 6"/>
                  <a:gd name="T11" fmla="*/ 0 h 8"/>
                  <a:gd name="T12" fmla="*/ 6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6" y="0"/>
                    </a:moveTo>
                    <a:cubicBezTo>
                      <a:pt x="6" y="0"/>
                      <a:pt x="6" y="0"/>
                      <a:pt x="6" y="0"/>
                    </a:cubicBezTo>
                    <a:cubicBezTo>
                      <a:pt x="0" y="8"/>
                      <a:pt x="0" y="8"/>
                      <a:pt x="0" y="8"/>
                    </a:cubicBezTo>
                    <a:cubicBezTo>
                      <a:pt x="4" y="8"/>
                      <a:pt x="4" y="8"/>
                      <a:pt x="4" y="8"/>
                    </a:cubicBezTo>
                    <a:cubicBezTo>
                      <a:pt x="6" y="6"/>
                      <a:pt x="6" y="6"/>
                      <a:pt x="6" y="6"/>
                    </a:cubicBezTo>
                    <a:cubicBezTo>
                      <a:pt x="6" y="0"/>
                      <a:pt x="6" y="0"/>
                      <a:pt x="6" y="0"/>
                    </a:cubicBezTo>
                    <a:cubicBezTo>
                      <a:pt x="6" y="0"/>
                      <a:pt x="6" y="0"/>
                      <a:pt x="6" y="0"/>
                    </a:cubicBezTo>
                  </a:path>
                </a:pathLst>
              </a:custGeom>
              <a:solidFill>
                <a:srgbClr val="CD8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9" name="îSľïḑé">
                <a:extLst>
                  <a:ext uri="{FF2B5EF4-FFF2-40B4-BE49-F238E27FC236}">
                    <a16:creationId xmlns:a16="http://schemas.microsoft.com/office/drawing/2014/main" id="{F7873B48-98AE-461E-9490-AC8478214317}"/>
                  </a:ext>
                </a:extLst>
              </p:cNvPr>
              <p:cNvSpPr/>
              <p:nvPr/>
            </p:nvSpPr>
            <p:spPr bwMode="auto">
              <a:xfrm>
                <a:off x="3308" y="3149"/>
                <a:ext cx="6" cy="9"/>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0" y="2"/>
                      <a:pt x="0" y="4"/>
                    </a:cubicBezTo>
                    <a:cubicBezTo>
                      <a:pt x="1" y="2"/>
                      <a:pt x="2" y="1"/>
                      <a:pt x="3" y="0"/>
                    </a:cubicBezTo>
                  </a:path>
                </a:pathLst>
              </a:custGeom>
              <a:solidFill>
                <a:srgbClr val="C2D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0" name="íşḷíḍê">
                <a:extLst>
                  <a:ext uri="{FF2B5EF4-FFF2-40B4-BE49-F238E27FC236}">
                    <a16:creationId xmlns:a16="http://schemas.microsoft.com/office/drawing/2014/main" id="{5D5E7017-B8DA-4F70-A493-356A8E55D510}"/>
                  </a:ext>
                </a:extLst>
              </p:cNvPr>
              <p:cNvSpPr/>
              <p:nvPr/>
            </p:nvSpPr>
            <p:spPr bwMode="auto">
              <a:xfrm>
                <a:off x="3308" y="3149"/>
                <a:ext cx="21" cy="15"/>
              </a:xfrm>
              <a:custGeom>
                <a:avLst/>
                <a:gdLst>
                  <a:gd name="T0" fmla="*/ 5 w 10"/>
                  <a:gd name="T1" fmla="*/ 0 h 7"/>
                  <a:gd name="T2" fmla="*/ 3 w 10"/>
                  <a:gd name="T3" fmla="*/ 0 h 7"/>
                  <a:gd name="T4" fmla="*/ 0 w 10"/>
                  <a:gd name="T5" fmla="*/ 4 h 7"/>
                  <a:gd name="T6" fmla="*/ 0 w 10"/>
                  <a:gd name="T7" fmla="*/ 5 h 7"/>
                  <a:gd name="T8" fmla="*/ 0 w 10"/>
                  <a:gd name="T9" fmla="*/ 7 h 7"/>
                  <a:gd name="T10" fmla="*/ 9 w 10"/>
                  <a:gd name="T11" fmla="*/ 7 h 7"/>
                  <a:gd name="T12" fmla="*/ 10 w 10"/>
                  <a:gd name="T13" fmla="*/ 5 h 7"/>
                  <a:gd name="T14" fmla="*/ 5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5" y="0"/>
                    </a:moveTo>
                    <a:cubicBezTo>
                      <a:pt x="4" y="0"/>
                      <a:pt x="4" y="0"/>
                      <a:pt x="3" y="0"/>
                    </a:cubicBezTo>
                    <a:cubicBezTo>
                      <a:pt x="2" y="1"/>
                      <a:pt x="1" y="2"/>
                      <a:pt x="0" y="4"/>
                    </a:cubicBezTo>
                    <a:cubicBezTo>
                      <a:pt x="0" y="4"/>
                      <a:pt x="0" y="5"/>
                      <a:pt x="0" y="5"/>
                    </a:cubicBezTo>
                    <a:cubicBezTo>
                      <a:pt x="0" y="6"/>
                      <a:pt x="0" y="7"/>
                      <a:pt x="0" y="7"/>
                    </a:cubicBezTo>
                    <a:cubicBezTo>
                      <a:pt x="9" y="7"/>
                      <a:pt x="9" y="7"/>
                      <a:pt x="9" y="7"/>
                    </a:cubicBezTo>
                    <a:cubicBezTo>
                      <a:pt x="9" y="7"/>
                      <a:pt x="10" y="6"/>
                      <a:pt x="10" y="5"/>
                    </a:cubicBezTo>
                    <a:cubicBezTo>
                      <a:pt x="10" y="2"/>
                      <a:pt x="7" y="0"/>
                      <a:pt x="5" y="0"/>
                    </a:cubicBezTo>
                  </a:path>
                </a:pathLst>
              </a:custGeom>
              <a:solidFill>
                <a:srgbClr val="F2D7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1" name="íśḻíḓè">
                <a:extLst>
                  <a:ext uri="{FF2B5EF4-FFF2-40B4-BE49-F238E27FC236}">
                    <a16:creationId xmlns:a16="http://schemas.microsoft.com/office/drawing/2014/main" id="{15A81C4E-D52A-4B07-9876-32524ED298BB}"/>
                  </a:ext>
                </a:extLst>
              </p:cNvPr>
              <p:cNvSpPr/>
              <p:nvPr/>
            </p:nvSpPr>
            <p:spPr bwMode="auto">
              <a:xfrm>
                <a:off x="3298" y="3241"/>
                <a:ext cx="66" cy="66"/>
              </a:xfrm>
              <a:custGeom>
                <a:avLst/>
                <a:gdLst>
                  <a:gd name="T0" fmla="*/ 28 w 32"/>
                  <a:gd name="T1" fmla="*/ 24 h 32"/>
                  <a:gd name="T2" fmla="*/ 10 w 32"/>
                  <a:gd name="T3" fmla="*/ 29 h 32"/>
                  <a:gd name="T4" fmla="*/ 9 w 32"/>
                  <a:gd name="T5" fmla="*/ 28 h 32"/>
                  <a:gd name="T6" fmla="*/ 7 w 32"/>
                  <a:gd name="T7" fmla="*/ 27 h 32"/>
                  <a:gd name="T8" fmla="*/ 4 w 32"/>
                  <a:gd name="T9" fmla="*/ 8 h 32"/>
                  <a:gd name="T10" fmla="*/ 23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5" y="30"/>
                      <a:pt x="17" y="32"/>
                      <a:pt x="10" y="29"/>
                    </a:cubicBezTo>
                    <a:cubicBezTo>
                      <a:pt x="10" y="29"/>
                      <a:pt x="9" y="29"/>
                      <a:pt x="9" y="28"/>
                    </a:cubicBezTo>
                    <a:cubicBezTo>
                      <a:pt x="8" y="28"/>
                      <a:pt x="8" y="28"/>
                      <a:pt x="7" y="27"/>
                    </a:cubicBezTo>
                    <a:cubicBezTo>
                      <a:pt x="2" y="23"/>
                      <a:pt x="0" y="15"/>
                      <a:pt x="4" y="8"/>
                    </a:cubicBezTo>
                    <a:cubicBezTo>
                      <a:pt x="8" y="2"/>
                      <a:pt x="16" y="0"/>
                      <a:pt x="23" y="3"/>
                    </a:cubicBezTo>
                    <a:cubicBezTo>
                      <a:pt x="23" y="3"/>
                      <a:pt x="24" y="4"/>
                      <a:pt x="24" y="4"/>
                    </a:cubicBezTo>
                    <a:cubicBezTo>
                      <a:pt x="24" y="4"/>
                      <a:pt x="25" y="5"/>
                      <a:pt x="25" y="5"/>
                    </a:cubicBezTo>
                    <a:cubicBezTo>
                      <a:pt x="31" y="9"/>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2" name="íS1îdè">
                <a:extLst>
                  <a:ext uri="{FF2B5EF4-FFF2-40B4-BE49-F238E27FC236}">
                    <a16:creationId xmlns:a16="http://schemas.microsoft.com/office/drawing/2014/main" id="{A64E995C-167F-4460-831D-C1026DDD9BEA}"/>
                  </a:ext>
                </a:extLst>
              </p:cNvPr>
              <p:cNvSpPr/>
              <p:nvPr/>
            </p:nvSpPr>
            <p:spPr bwMode="auto">
              <a:xfrm>
                <a:off x="3312" y="3247"/>
                <a:ext cx="37" cy="54"/>
              </a:xfrm>
              <a:custGeom>
                <a:avLst/>
                <a:gdLst>
                  <a:gd name="T0" fmla="*/ 18 w 18"/>
                  <a:gd name="T1" fmla="*/ 2 h 26"/>
                  <a:gd name="T2" fmla="*/ 3 w 18"/>
                  <a:gd name="T3" fmla="*/ 26 h 26"/>
                  <a:gd name="T4" fmla="*/ 2 w 18"/>
                  <a:gd name="T5" fmla="*/ 25 h 26"/>
                  <a:gd name="T6" fmla="*/ 0 w 18"/>
                  <a:gd name="T7" fmla="*/ 24 h 26"/>
                  <a:gd name="T8" fmla="*/ 16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3" y="26"/>
                      <a:pt x="2" y="26"/>
                      <a:pt x="2" y="25"/>
                    </a:cubicBezTo>
                    <a:cubicBezTo>
                      <a:pt x="1" y="25"/>
                      <a:pt x="1" y="25"/>
                      <a:pt x="0" y="24"/>
                    </a:cubicBezTo>
                    <a:cubicBezTo>
                      <a:pt x="16" y="0"/>
                      <a:pt x="16" y="0"/>
                      <a:pt x="16" y="0"/>
                    </a:cubicBezTo>
                    <a:cubicBezTo>
                      <a:pt x="16" y="0"/>
                      <a:pt x="17"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3" name="ïsḻîďè">
                <a:extLst>
                  <a:ext uri="{FF2B5EF4-FFF2-40B4-BE49-F238E27FC236}">
                    <a16:creationId xmlns:a16="http://schemas.microsoft.com/office/drawing/2014/main" id="{3BA39898-7A03-46DD-BA18-C7E5FBEB0FD8}"/>
                  </a:ext>
                </a:extLst>
              </p:cNvPr>
              <p:cNvSpPr/>
              <p:nvPr/>
            </p:nvSpPr>
            <p:spPr bwMode="auto">
              <a:xfrm>
                <a:off x="3298" y="3340"/>
                <a:ext cx="66" cy="67"/>
              </a:xfrm>
              <a:custGeom>
                <a:avLst/>
                <a:gdLst>
                  <a:gd name="T0" fmla="*/ 28 w 32"/>
                  <a:gd name="T1" fmla="*/ 24 h 32"/>
                  <a:gd name="T2" fmla="*/ 10 w 32"/>
                  <a:gd name="T3" fmla="*/ 29 h 32"/>
                  <a:gd name="T4" fmla="*/ 9 w 32"/>
                  <a:gd name="T5" fmla="*/ 28 h 32"/>
                  <a:gd name="T6" fmla="*/ 7 w 32"/>
                  <a:gd name="T7" fmla="*/ 27 h 32"/>
                  <a:gd name="T8" fmla="*/ 4 w 32"/>
                  <a:gd name="T9" fmla="*/ 9 h 32"/>
                  <a:gd name="T10" fmla="*/ 23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5" y="30"/>
                      <a:pt x="17" y="32"/>
                      <a:pt x="10" y="29"/>
                    </a:cubicBezTo>
                    <a:cubicBezTo>
                      <a:pt x="10" y="29"/>
                      <a:pt x="9" y="29"/>
                      <a:pt x="9" y="28"/>
                    </a:cubicBezTo>
                    <a:cubicBezTo>
                      <a:pt x="8" y="28"/>
                      <a:pt x="8" y="28"/>
                      <a:pt x="7" y="27"/>
                    </a:cubicBezTo>
                    <a:cubicBezTo>
                      <a:pt x="2" y="23"/>
                      <a:pt x="0" y="15"/>
                      <a:pt x="4" y="9"/>
                    </a:cubicBezTo>
                    <a:cubicBezTo>
                      <a:pt x="8" y="2"/>
                      <a:pt x="16" y="0"/>
                      <a:pt x="23" y="3"/>
                    </a:cubicBezTo>
                    <a:cubicBezTo>
                      <a:pt x="23" y="4"/>
                      <a:pt x="24" y="4"/>
                      <a:pt x="24" y="4"/>
                    </a:cubicBezTo>
                    <a:cubicBezTo>
                      <a:pt x="24" y="4"/>
                      <a:pt x="25" y="5"/>
                      <a:pt x="25" y="5"/>
                    </a:cubicBezTo>
                    <a:cubicBezTo>
                      <a:pt x="31" y="10"/>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4" name="isľîḍe">
                <a:extLst>
                  <a:ext uri="{FF2B5EF4-FFF2-40B4-BE49-F238E27FC236}">
                    <a16:creationId xmlns:a16="http://schemas.microsoft.com/office/drawing/2014/main" id="{643C0728-65F2-4F34-98D8-DC93B4A531CA}"/>
                  </a:ext>
                </a:extLst>
              </p:cNvPr>
              <p:cNvSpPr/>
              <p:nvPr/>
            </p:nvSpPr>
            <p:spPr bwMode="auto">
              <a:xfrm>
                <a:off x="3312" y="3346"/>
                <a:ext cx="37" cy="54"/>
              </a:xfrm>
              <a:custGeom>
                <a:avLst/>
                <a:gdLst>
                  <a:gd name="T0" fmla="*/ 18 w 18"/>
                  <a:gd name="T1" fmla="*/ 2 h 26"/>
                  <a:gd name="T2" fmla="*/ 3 w 18"/>
                  <a:gd name="T3" fmla="*/ 26 h 26"/>
                  <a:gd name="T4" fmla="*/ 2 w 18"/>
                  <a:gd name="T5" fmla="*/ 25 h 26"/>
                  <a:gd name="T6" fmla="*/ 0 w 18"/>
                  <a:gd name="T7" fmla="*/ 24 h 26"/>
                  <a:gd name="T8" fmla="*/ 16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3" y="26"/>
                      <a:pt x="2" y="26"/>
                      <a:pt x="2" y="25"/>
                    </a:cubicBezTo>
                    <a:cubicBezTo>
                      <a:pt x="1" y="25"/>
                      <a:pt x="1" y="25"/>
                      <a:pt x="0" y="24"/>
                    </a:cubicBezTo>
                    <a:cubicBezTo>
                      <a:pt x="16" y="0"/>
                      <a:pt x="16" y="0"/>
                      <a:pt x="16" y="0"/>
                    </a:cubicBezTo>
                    <a:cubicBezTo>
                      <a:pt x="16" y="1"/>
                      <a:pt x="17"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5" name="îṣḷiḍê">
                <a:extLst>
                  <a:ext uri="{FF2B5EF4-FFF2-40B4-BE49-F238E27FC236}">
                    <a16:creationId xmlns:a16="http://schemas.microsoft.com/office/drawing/2014/main" id="{A23BBE4F-0AA1-4A34-ABF8-56654756B3A0}"/>
                  </a:ext>
                </a:extLst>
              </p:cNvPr>
              <p:cNvSpPr/>
              <p:nvPr/>
            </p:nvSpPr>
            <p:spPr bwMode="auto">
              <a:xfrm>
                <a:off x="3298" y="3440"/>
                <a:ext cx="66" cy="66"/>
              </a:xfrm>
              <a:custGeom>
                <a:avLst/>
                <a:gdLst>
                  <a:gd name="T0" fmla="*/ 28 w 32"/>
                  <a:gd name="T1" fmla="*/ 24 h 32"/>
                  <a:gd name="T2" fmla="*/ 10 w 32"/>
                  <a:gd name="T3" fmla="*/ 29 h 32"/>
                  <a:gd name="T4" fmla="*/ 9 w 32"/>
                  <a:gd name="T5" fmla="*/ 28 h 32"/>
                  <a:gd name="T6" fmla="*/ 7 w 32"/>
                  <a:gd name="T7" fmla="*/ 28 h 32"/>
                  <a:gd name="T8" fmla="*/ 4 w 32"/>
                  <a:gd name="T9" fmla="*/ 9 h 32"/>
                  <a:gd name="T10" fmla="*/ 23 w 32"/>
                  <a:gd name="T11" fmla="*/ 3 h 32"/>
                  <a:gd name="T12" fmla="*/ 24 w 32"/>
                  <a:gd name="T13" fmla="*/ 4 h 32"/>
                  <a:gd name="T14" fmla="*/ 25 w 32"/>
                  <a:gd name="T15" fmla="*/ 5 h 32"/>
                  <a:gd name="T16" fmla="*/ 28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4"/>
                    </a:moveTo>
                    <a:cubicBezTo>
                      <a:pt x="25" y="30"/>
                      <a:pt x="17" y="32"/>
                      <a:pt x="10" y="29"/>
                    </a:cubicBezTo>
                    <a:cubicBezTo>
                      <a:pt x="10" y="29"/>
                      <a:pt x="9" y="29"/>
                      <a:pt x="9" y="28"/>
                    </a:cubicBezTo>
                    <a:cubicBezTo>
                      <a:pt x="8" y="28"/>
                      <a:pt x="8" y="28"/>
                      <a:pt x="7" y="28"/>
                    </a:cubicBezTo>
                    <a:cubicBezTo>
                      <a:pt x="2" y="23"/>
                      <a:pt x="0" y="15"/>
                      <a:pt x="4" y="9"/>
                    </a:cubicBezTo>
                    <a:cubicBezTo>
                      <a:pt x="8" y="2"/>
                      <a:pt x="16" y="0"/>
                      <a:pt x="23" y="3"/>
                    </a:cubicBezTo>
                    <a:cubicBezTo>
                      <a:pt x="23" y="4"/>
                      <a:pt x="24" y="4"/>
                      <a:pt x="24" y="4"/>
                    </a:cubicBezTo>
                    <a:cubicBezTo>
                      <a:pt x="24" y="4"/>
                      <a:pt x="25" y="5"/>
                      <a:pt x="25" y="5"/>
                    </a:cubicBezTo>
                    <a:cubicBezTo>
                      <a:pt x="31" y="10"/>
                      <a:pt x="32" y="18"/>
                      <a:pt x="28" y="24"/>
                    </a:cubicBezTo>
                  </a:path>
                </a:pathLst>
              </a:custGeom>
              <a:solidFill>
                <a:srgbClr val="E5A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6" name="ïṥḷîḓè">
                <a:extLst>
                  <a:ext uri="{FF2B5EF4-FFF2-40B4-BE49-F238E27FC236}">
                    <a16:creationId xmlns:a16="http://schemas.microsoft.com/office/drawing/2014/main" id="{1F6D0227-7064-439E-8C08-58D9D49B7924}"/>
                  </a:ext>
                </a:extLst>
              </p:cNvPr>
              <p:cNvSpPr/>
              <p:nvPr/>
            </p:nvSpPr>
            <p:spPr bwMode="auto">
              <a:xfrm>
                <a:off x="3312" y="3446"/>
                <a:ext cx="37" cy="54"/>
              </a:xfrm>
              <a:custGeom>
                <a:avLst/>
                <a:gdLst>
                  <a:gd name="T0" fmla="*/ 18 w 18"/>
                  <a:gd name="T1" fmla="*/ 2 h 26"/>
                  <a:gd name="T2" fmla="*/ 3 w 18"/>
                  <a:gd name="T3" fmla="*/ 26 h 26"/>
                  <a:gd name="T4" fmla="*/ 2 w 18"/>
                  <a:gd name="T5" fmla="*/ 25 h 26"/>
                  <a:gd name="T6" fmla="*/ 0 w 18"/>
                  <a:gd name="T7" fmla="*/ 25 h 26"/>
                  <a:gd name="T8" fmla="*/ 16 w 18"/>
                  <a:gd name="T9" fmla="*/ 0 h 26"/>
                  <a:gd name="T10" fmla="*/ 17 w 18"/>
                  <a:gd name="T11" fmla="*/ 1 h 26"/>
                  <a:gd name="T12" fmla="*/ 18 w 1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8" y="2"/>
                    </a:moveTo>
                    <a:cubicBezTo>
                      <a:pt x="3" y="26"/>
                      <a:pt x="3" y="26"/>
                      <a:pt x="3" y="26"/>
                    </a:cubicBezTo>
                    <a:cubicBezTo>
                      <a:pt x="3" y="26"/>
                      <a:pt x="2" y="26"/>
                      <a:pt x="2" y="25"/>
                    </a:cubicBezTo>
                    <a:cubicBezTo>
                      <a:pt x="1" y="25"/>
                      <a:pt x="1" y="25"/>
                      <a:pt x="0" y="25"/>
                    </a:cubicBezTo>
                    <a:cubicBezTo>
                      <a:pt x="16" y="0"/>
                      <a:pt x="16" y="0"/>
                      <a:pt x="16" y="0"/>
                    </a:cubicBezTo>
                    <a:cubicBezTo>
                      <a:pt x="16" y="1"/>
                      <a:pt x="17" y="1"/>
                      <a:pt x="17" y="1"/>
                    </a:cubicBezTo>
                    <a:cubicBezTo>
                      <a:pt x="17" y="1"/>
                      <a:pt x="18" y="2"/>
                      <a:pt x="18" y="2"/>
                    </a:cubicBezTo>
                  </a:path>
                </a:pathLst>
              </a:custGeom>
              <a:solidFill>
                <a:srgbClr val="C173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7" name="ïṩ1ïḋe">
                <a:extLst>
                  <a:ext uri="{FF2B5EF4-FFF2-40B4-BE49-F238E27FC236}">
                    <a16:creationId xmlns:a16="http://schemas.microsoft.com/office/drawing/2014/main" id="{D9FE3A2A-AF64-4312-A30A-831DE1E2D5C1}"/>
                  </a:ext>
                </a:extLst>
              </p:cNvPr>
              <p:cNvSpPr/>
              <p:nvPr/>
            </p:nvSpPr>
            <p:spPr bwMode="auto">
              <a:xfrm>
                <a:off x="3106" y="3226"/>
                <a:ext cx="239" cy="23"/>
              </a:xfrm>
              <a:custGeom>
                <a:avLst/>
                <a:gdLst>
                  <a:gd name="T0" fmla="*/ 115 w 115"/>
                  <a:gd name="T1" fmla="*/ 0 h 11"/>
                  <a:gd name="T2" fmla="*/ 0 w 115"/>
                  <a:gd name="T3" fmla="*/ 0 h 11"/>
                  <a:gd name="T4" fmla="*/ 0 w 115"/>
                  <a:gd name="T5" fmla="*/ 9 h 11"/>
                  <a:gd name="T6" fmla="*/ 10 w 115"/>
                  <a:gd name="T7" fmla="*/ 6 h 11"/>
                  <a:gd name="T8" fmla="*/ 22 w 115"/>
                  <a:gd name="T9" fmla="*/ 11 h 11"/>
                  <a:gd name="T10" fmla="*/ 46 w 115"/>
                  <a:gd name="T11" fmla="*/ 11 h 11"/>
                  <a:gd name="T12" fmla="*/ 58 w 115"/>
                  <a:gd name="T13" fmla="*/ 6 h 11"/>
                  <a:gd name="T14" fmla="*/ 58 w 115"/>
                  <a:gd name="T15" fmla="*/ 2 h 11"/>
                  <a:gd name="T16" fmla="*/ 115 w 115"/>
                  <a:gd name="T17" fmla="*/ 2 h 11"/>
                  <a:gd name="T18" fmla="*/ 115 w 11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
                    <a:moveTo>
                      <a:pt x="115" y="0"/>
                    </a:moveTo>
                    <a:cubicBezTo>
                      <a:pt x="0" y="0"/>
                      <a:pt x="0" y="0"/>
                      <a:pt x="0" y="0"/>
                    </a:cubicBezTo>
                    <a:cubicBezTo>
                      <a:pt x="0" y="9"/>
                      <a:pt x="0" y="9"/>
                      <a:pt x="0" y="9"/>
                    </a:cubicBezTo>
                    <a:cubicBezTo>
                      <a:pt x="2" y="7"/>
                      <a:pt x="6" y="6"/>
                      <a:pt x="10" y="6"/>
                    </a:cubicBezTo>
                    <a:cubicBezTo>
                      <a:pt x="15" y="6"/>
                      <a:pt x="19" y="8"/>
                      <a:pt x="22" y="11"/>
                    </a:cubicBezTo>
                    <a:cubicBezTo>
                      <a:pt x="46" y="11"/>
                      <a:pt x="46" y="11"/>
                      <a:pt x="46" y="11"/>
                    </a:cubicBezTo>
                    <a:cubicBezTo>
                      <a:pt x="49" y="8"/>
                      <a:pt x="53" y="6"/>
                      <a:pt x="58" y="6"/>
                    </a:cubicBezTo>
                    <a:cubicBezTo>
                      <a:pt x="58" y="2"/>
                      <a:pt x="58" y="2"/>
                      <a:pt x="58" y="2"/>
                    </a:cubicBezTo>
                    <a:cubicBezTo>
                      <a:pt x="115" y="2"/>
                      <a:pt x="115" y="2"/>
                      <a:pt x="115" y="2"/>
                    </a:cubicBezTo>
                    <a:cubicBezTo>
                      <a:pt x="115" y="0"/>
                      <a:pt x="115" y="0"/>
                      <a:pt x="115" y="0"/>
                    </a:cubicBezTo>
                  </a:path>
                </a:pathLst>
              </a:custGeom>
              <a:solidFill>
                <a:srgbClr val="619C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8" name="îṧḻidé">
                <a:extLst>
                  <a:ext uri="{FF2B5EF4-FFF2-40B4-BE49-F238E27FC236}">
                    <a16:creationId xmlns:a16="http://schemas.microsoft.com/office/drawing/2014/main" id="{53EF432C-F09A-46FB-84D3-640796612521}"/>
                  </a:ext>
                </a:extLst>
              </p:cNvPr>
              <p:cNvSpPr/>
              <p:nvPr/>
            </p:nvSpPr>
            <p:spPr bwMode="auto">
              <a:xfrm>
                <a:off x="3106" y="3239"/>
                <a:ext cx="46" cy="10"/>
              </a:xfrm>
              <a:custGeom>
                <a:avLst/>
                <a:gdLst>
                  <a:gd name="T0" fmla="*/ 10 w 22"/>
                  <a:gd name="T1" fmla="*/ 0 h 5"/>
                  <a:gd name="T2" fmla="*/ 0 w 22"/>
                  <a:gd name="T3" fmla="*/ 3 h 5"/>
                  <a:gd name="T4" fmla="*/ 0 w 22"/>
                  <a:gd name="T5" fmla="*/ 5 h 5"/>
                  <a:gd name="T6" fmla="*/ 2 w 22"/>
                  <a:gd name="T7" fmla="*/ 5 h 5"/>
                  <a:gd name="T8" fmla="*/ 10 w 22"/>
                  <a:gd name="T9" fmla="*/ 3 h 5"/>
                  <a:gd name="T10" fmla="*/ 16 w 22"/>
                  <a:gd name="T11" fmla="*/ 4 h 5"/>
                  <a:gd name="T12" fmla="*/ 16 w 22"/>
                  <a:gd name="T13" fmla="*/ 4 h 5"/>
                  <a:gd name="T14" fmla="*/ 17 w 22"/>
                  <a:gd name="T15" fmla="*/ 5 h 5"/>
                  <a:gd name="T16" fmla="*/ 22 w 22"/>
                  <a:gd name="T17" fmla="*/ 5 h 5"/>
                  <a:gd name="T18" fmla="*/ 10 w 22"/>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
                    <a:moveTo>
                      <a:pt x="10" y="0"/>
                    </a:moveTo>
                    <a:cubicBezTo>
                      <a:pt x="6" y="0"/>
                      <a:pt x="2" y="1"/>
                      <a:pt x="0" y="3"/>
                    </a:cubicBezTo>
                    <a:cubicBezTo>
                      <a:pt x="0" y="5"/>
                      <a:pt x="0" y="5"/>
                      <a:pt x="0" y="5"/>
                    </a:cubicBezTo>
                    <a:cubicBezTo>
                      <a:pt x="2" y="5"/>
                      <a:pt x="2" y="5"/>
                      <a:pt x="2" y="5"/>
                    </a:cubicBezTo>
                    <a:cubicBezTo>
                      <a:pt x="5" y="4"/>
                      <a:pt x="7" y="3"/>
                      <a:pt x="10" y="3"/>
                    </a:cubicBezTo>
                    <a:cubicBezTo>
                      <a:pt x="12" y="3"/>
                      <a:pt x="14" y="3"/>
                      <a:pt x="16" y="4"/>
                    </a:cubicBezTo>
                    <a:cubicBezTo>
                      <a:pt x="16" y="4"/>
                      <a:pt x="16" y="4"/>
                      <a:pt x="16" y="4"/>
                    </a:cubicBezTo>
                    <a:cubicBezTo>
                      <a:pt x="16" y="4"/>
                      <a:pt x="17" y="5"/>
                      <a:pt x="17" y="5"/>
                    </a:cubicBezTo>
                    <a:cubicBezTo>
                      <a:pt x="22" y="5"/>
                      <a:pt x="22" y="5"/>
                      <a:pt x="22" y="5"/>
                    </a:cubicBezTo>
                    <a:cubicBezTo>
                      <a:pt x="19" y="2"/>
                      <a:pt x="15" y="0"/>
                      <a:pt x="10" y="0"/>
                    </a:cubicBezTo>
                  </a:path>
                </a:pathLst>
              </a:custGeom>
              <a:solidFill>
                <a:srgbClr val="74A9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9" name="îṥ1ídè">
                <a:extLst>
                  <a:ext uri="{FF2B5EF4-FFF2-40B4-BE49-F238E27FC236}">
                    <a16:creationId xmlns:a16="http://schemas.microsoft.com/office/drawing/2014/main" id="{52D2E174-9D2E-47FC-96FC-0B3512B177C3}"/>
                  </a:ext>
                </a:extLst>
              </p:cNvPr>
              <p:cNvSpPr/>
              <p:nvPr/>
            </p:nvSpPr>
            <p:spPr bwMode="auto">
              <a:xfrm>
                <a:off x="3110" y="3245"/>
                <a:ext cx="30" cy="4"/>
              </a:xfrm>
              <a:custGeom>
                <a:avLst/>
                <a:gdLst>
                  <a:gd name="T0" fmla="*/ 8 w 14"/>
                  <a:gd name="T1" fmla="*/ 0 h 2"/>
                  <a:gd name="T2" fmla="*/ 0 w 14"/>
                  <a:gd name="T3" fmla="*/ 2 h 2"/>
                  <a:gd name="T4" fmla="*/ 14 w 14"/>
                  <a:gd name="T5" fmla="*/ 2 h 2"/>
                  <a:gd name="T6" fmla="*/ 14 w 14"/>
                  <a:gd name="T7" fmla="*/ 1 h 2"/>
                  <a:gd name="T8" fmla="*/ 8 w 14"/>
                  <a:gd name="T9" fmla="*/ 0 h 2"/>
                </a:gdLst>
                <a:ahLst/>
                <a:cxnLst>
                  <a:cxn ang="0">
                    <a:pos x="T0" y="T1"/>
                  </a:cxn>
                  <a:cxn ang="0">
                    <a:pos x="T2" y="T3"/>
                  </a:cxn>
                  <a:cxn ang="0">
                    <a:pos x="T4" y="T5"/>
                  </a:cxn>
                  <a:cxn ang="0">
                    <a:pos x="T6" y="T7"/>
                  </a:cxn>
                  <a:cxn ang="0">
                    <a:pos x="T8" y="T9"/>
                  </a:cxn>
                </a:cxnLst>
                <a:rect l="0" t="0" r="r" b="b"/>
                <a:pathLst>
                  <a:path w="14" h="2">
                    <a:moveTo>
                      <a:pt x="8" y="0"/>
                    </a:moveTo>
                    <a:cubicBezTo>
                      <a:pt x="5" y="0"/>
                      <a:pt x="3" y="1"/>
                      <a:pt x="0" y="2"/>
                    </a:cubicBezTo>
                    <a:cubicBezTo>
                      <a:pt x="14" y="2"/>
                      <a:pt x="14" y="2"/>
                      <a:pt x="14" y="2"/>
                    </a:cubicBezTo>
                    <a:cubicBezTo>
                      <a:pt x="14" y="1"/>
                      <a:pt x="14" y="1"/>
                      <a:pt x="14" y="1"/>
                    </a:cubicBezTo>
                    <a:cubicBezTo>
                      <a:pt x="12" y="0"/>
                      <a:pt x="10" y="0"/>
                      <a:pt x="8" y="0"/>
                    </a:cubicBezTo>
                  </a:path>
                </a:pathLst>
              </a:custGeom>
              <a:solidFill>
                <a:srgbClr val="B0A2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0" name="íṣḻïḑe">
                <a:extLst>
                  <a:ext uri="{FF2B5EF4-FFF2-40B4-BE49-F238E27FC236}">
                    <a16:creationId xmlns:a16="http://schemas.microsoft.com/office/drawing/2014/main" id="{14ABB595-326D-46DC-8BF1-CEA57C4B0F33}"/>
                  </a:ext>
                </a:extLst>
              </p:cNvPr>
              <p:cNvSpPr/>
              <p:nvPr/>
            </p:nvSpPr>
            <p:spPr bwMode="auto">
              <a:xfrm>
                <a:off x="3140" y="3247"/>
                <a:ext cx="2" cy="2"/>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0" y="0"/>
                      <a:pt x="0" y="0"/>
                    </a:cubicBezTo>
                  </a:path>
                </a:pathLst>
              </a:custGeom>
              <a:solidFill>
                <a:srgbClr val="9A7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1" name="íśļiḓé">
                <a:extLst>
                  <a:ext uri="{FF2B5EF4-FFF2-40B4-BE49-F238E27FC236}">
                    <a16:creationId xmlns:a16="http://schemas.microsoft.com/office/drawing/2014/main" id="{DBE6B936-868C-47B8-9E0B-EA6C6D4F9C8D}"/>
                  </a:ext>
                </a:extLst>
              </p:cNvPr>
              <p:cNvSpPr/>
              <p:nvPr/>
            </p:nvSpPr>
            <p:spPr bwMode="auto">
              <a:xfrm>
                <a:off x="3202" y="3239"/>
                <a:ext cx="25" cy="10"/>
              </a:xfrm>
              <a:custGeom>
                <a:avLst/>
                <a:gdLst>
                  <a:gd name="T0" fmla="*/ 12 w 12"/>
                  <a:gd name="T1" fmla="*/ 0 h 5"/>
                  <a:gd name="T2" fmla="*/ 0 w 12"/>
                  <a:gd name="T3" fmla="*/ 5 h 5"/>
                  <a:gd name="T4" fmla="*/ 6 w 12"/>
                  <a:gd name="T5" fmla="*/ 5 h 5"/>
                  <a:gd name="T6" fmla="*/ 12 w 12"/>
                  <a:gd name="T7" fmla="*/ 3 h 5"/>
                  <a:gd name="T8" fmla="*/ 12 w 12"/>
                  <a:gd name="T9" fmla="*/ 0 h 5"/>
                </a:gdLst>
                <a:ahLst/>
                <a:cxnLst>
                  <a:cxn ang="0">
                    <a:pos x="T0" y="T1"/>
                  </a:cxn>
                  <a:cxn ang="0">
                    <a:pos x="T2" y="T3"/>
                  </a:cxn>
                  <a:cxn ang="0">
                    <a:pos x="T4" y="T5"/>
                  </a:cxn>
                  <a:cxn ang="0">
                    <a:pos x="T6" y="T7"/>
                  </a:cxn>
                  <a:cxn ang="0">
                    <a:pos x="T8" y="T9"/>
                  </a:cxn>
                </a:cxnLst>
                <a:rect l="0" t="0" r="r" b="b"/>
                <a:pathLst>
                  <a:path w="12" h="5">
                    <a:moveTo>
                      <a:pt x="12" y="0"/>
                    </a:moveTo>
                    <a:cubicBezTo>
                      <a:pt x="7" y="0"/>
                      <a:pt x="3" y="2"/>
                      <a:pt x="0" y="5"/>
                    </a:cubicBezTo>
                    <a:cubicBezTo>
                      <a:pt x="6" y="5"/>
                      <a:pt x="6" y="5"/>
                      <a:pt x="6" y="5"/>
                    </a:cubicBezTo>
                    <a:cubicBezTo>
                      <a:pt x="8" y="4"/>
                      <a:pt x="10" y="3"/>
                      <a:pt x="12" y="3"/>
                    </a:cubicBezTo>
                    <a:cubicBezTo>
                      <a:pt x="12" y="0"/>
                      <a:pt x="12" y="0"/>
                      <a:pt x="12" y="0"/>
                    </a:cubicBezTo>
                  </a:path>
                </a:pathLst>
              </a:custGeom>
              <a:solidFill>
                <a:srgbClr val="74A9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2" name="îśľîḓè">
                <a:extLst>
                  <a:ext uri="{FF2B5EF4-FFF2-40B4-BE49-F238E27FC236}">
                    <a16:creationId xmlns:a16="http://schemas.microsoft.com/office/drawing/2014/main" id="{8381EAED-A995-48F4-A7FB-FD4088E4273B}"/>
                  </a:ext>
                </a:extLst>
              </p:cNvPr>
              <p:cNvSpPr/>
              <p:nvPr/>
            </p:nvSpPr>
            <p:spPr bwMode="auto">
              <a:xfrm>
                <a:off x="3214" y="3245"/>
                <a:ext cx="13" cy="4"/>
              </a:xfrm>
              <a:custGeom>
                <a:avLst/>
                <a:gdLst>
                  <a:gd name="T0" fmla="*/ 6 w 6"/>
                  <a:gd name="T1" fmla="*/ 0 h 2"/>
                  <a:gd name="T2" fmla="*/ 0 w 6"/>
                  <a:gd name="T3" fmla="*/ 2 h 2"/>
                  <a:gd name="T4" fmla="*/ 2 w 6"/>
                  <a:gd name="T5" fmla="*/ 2 h 2"/>
                  <a:gd name="T6" fmla="*/ 6 w 6"/>
                  <a:gd name="T7" fmla="*/ 2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4" y="0"/>
                      <a:pt x="2" y="1"/>
                      <a:pt x="0" y="2"/>
                    </a:cubicBezTo>
                    <a:cubicBezTo>
                      <a:pt x="2" y="2"/>
                      <a:pt x="2" y="2"/>
                      <a:pt x="2" y="2"/>
                    </a:cubicBezTo>
                    <a:cubicBezTo>
                      <a:pt x="4" y="2"/>
                      <a:pt x="5" y="2"/>
                      <a:pt x="6" y="2"/>
                    </a:cubicBezTo>
                    <a:cubicBezTo>
                      <a:pt x="6" y="0"/>
                      <a:pt x="6" y="0"/>
                      <a:pt x="6" y="0"/>
                    </a:cubicBezTo>
                  </a:path>
                </a:pathLst>
              </a:custGeom>
              <a:solidFill>
                <a:srgbClr val="B0A2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3" name="í$ḻídé">
                <a:extLst>
                  <a:ext uri="{FF2B5EF4-FFF2-40B4-BE49-F238E27FC236}">
                    <a16:creationId xmlns:a16="http://schemas.microsoft.com/office/drawing/2014/main" id="{D89E686C-1382-4F60-A5EC-2E76D7113D66}"/>
                  </a:ext>
                </a:extLst>
              </p:cNvPr>
              <p:cNvSpPr/>
              <p:nvPr/>
            </p:nvSpPr>
            <p:spPr bwMode="auto">
              <a:xfrm>
                <a:off x="2684" y="3249"/>
                <a:ext cx="566" cy="315"/>
              </a:xfrm>
              <a:custGeom>
                <a:avLst/>
                <a:gdLst>
                  <a:gd name="T0" fmla="*/ 272 w 272"/>
                  <a:gd name="T1" fmla="*/ 14 h 152"/>
                  <a:gd name="T2" fmla="*/ 272 w 272"/>
                  <a:gd name="T3" fmla="*/ 138 h 152"/>
                  <a:gd name="T4" fmla="*/ 270 w 272"/>
                  <a:gd name="T5" fmla="*/ 144 h 152"/>
                  <a:gd name="T6" fmla="*/ 257 w 272"/>
                  <a:gd name="T7" fmla="*/ 152 h 152"/>
                  <a:gd name="T8" fmla="*/ 14 w 272"/>
                  <a:gd name="T9" fmla="*/ 152 h 152"/>
                  <a:gd name="T10" fmla="*/ 6 w 272"/>
                  <a:gd name="T11" fmla="*/ 149 h 152"/>
                  <a:gd name="T12" fmla="*/ 0 w 272"/>
                  <a:gd name="T13" fmla="*/ 138 h 152"/>
                  <a:gd name="T14" fmla="*/ 0 w 272"/>
                  <a:gd name="T15" fmla="*/ 14 h 152"/>
                  <a:gd name="T16" fmla="*/ 6 w 272"/>
                  <a:gd name="T17" fmla="*/ 3 h 152"/>
                  <a:gd name="T18" fmla="*/ 14 w 272"/>
                  <a:gd name="T19" fmla="*/ 0 h 152"/>
                  <a:gd name="T20" fmla="*/ 257 w 272"/>
                  <a:gd name="T21" fmla="*/ 0 h 152"/>
                  <a:gd name="T22" fmla="*/ 266 w 272"/>
                  <a:gd name="T23" fmla="*/ 3 h 152"/>
                  <a:gd name="T24" fmla="*/ 268 w 272"/>
                  <a:gd name="T25" fmla="*/ 5 h 152"/>
                  <a:gd name="T26" fmla="*/ 272 w 272"/>
                  <a:gd name="T27"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52">
                    <a:moveTo>
                      <a:pt x="272" y="14"/>
                    </a:moveTo>
                    <a:cubicBezTo>
                      <a:pt x="272" y="138"/>
                      <a:pt x="272" y="138"/>
                      <a:pt x="272" y="138"/>
                    </a:cubicBezTo>
                    <a:cubicBezTo>
                      <a:pt x="272" y="140"/>
                      <a:pt x="271" y="142"/>
                      <a:pt x="270" y="144"/>
                    </a:cubicBezTo>
                    <a:cubicBezTo>
                      <a:pt x="268" y="149"/>
                      <a:pt x="263" y="152"/>
                      <a:pt x="257" y="152"/>
                    </a:cubicBezTo>
                    <a:cubicBezTo>
                      <a:pt x="14" y="152"/>
                      <a:pt x="14" y="152"/>
                      <a:pt x="14" y="152"/>
                    </a:cubicBezTo>
                    <a:cubicBezTo>
                      <a:pt x="11" y="152"/>
                      <a:pt x="8" y="151"/>
                      <a:pt x="6" y="149"/>
                    </a:cubicBezTo>
                    <a:cubicBezTo>
                      <a:pt x="2" y="146"/>
                      <a:pt x="0" y="142"/>
                      <a:pt x="0" y="138"/>
                    </a:cubicBezTo>
                    <a:cubicBezTo>
                      <a:pt x="0" y="14"/>
                      <a:pt x="0" y="14"/>
                      <a:pt x="0" y="14"/>
                    </a:cubicBezTo>
                    <a:cubicBezTo>
                      <a:pt x="0" y="10"/>
                      <a:pt x="2" y="6"/>
                      <a:pt x="6" y="3"/>
                    </a:cubicBezTo>
                    <a:cubicBezTo>
                      <a:pt x="8" y="1"/>
                      <a:pt x="11" y="0"/>
                      <a:pt x="14" y="0"/>
                    </a:cubicBezTo>
                    <a:cubicBezTo>
                      <a:pt x="257" y="0"/>
                      <a:pt x="257" y="0"/>
                      <a:pt x="257" y="0"/>
                    </a:cubicBezTo>
                    <a:cubicBezTo>
                      <a:pt x="261" y="0"/>
                      <a:pt x="264" y="1"/>
                      <a:pt x="266" y="3"/>
                    </a:cubicBezTo>
                    <a:cubicBezTo>
                      <a:pt x="267" y="4"/>
                      <a:pt x="268" y="4"/>
                      <a:pt x="268" y="5"/>
                    </a:cubicBezTo>
                    <a:cubicBezTo>
                      <a:pt x="270" y="8"/>
                      <a:pt x="272" y="11"/>
                      <a:pt x="272" y="14"/>
                    </a:cubicBezTo>
                  </a:path>
                </a:pathLst>
              </a:custGeom>
              <a:solidFill>
                <a:srgbClr val="A3CC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4" name="iṣļíḍê">
                <a:extLst>
                  <a:ext uri="{FF2B5EF4-FFF2-40B4-BE49-F238E27FC236}">
                    <a16:creationId xmlns:a16="http://schemas.microsoft.com/office/drawing/2014/main" id="{30D05799-7B69-451D-A131-0EF566EF5E42}"/>
                  </a:ext>
                </a:extLst>
              </p:cNvPr>
              <p:cNvSpPr/>
              <p:nvPr/>
            </p:nvSpPr>
            <p:spPr bwMode="auto">
              <a:xfrm>
                <a:off x="2734" y="3276"/>
                <a:ext cx="34" cy="110"/>
              </a:xfrm>
              <a:custGeom>
                <a:avLst/>
                <a:gdLst>
                  <a:gd name="T0" fmla="*/ 0 w 16"/>
                  <a:gd name="T1" fmla="*/ 45 h 53"/>
                  <a:gd name="T2" fmla="*/ 0 w 16"/>
                  <a:gd name="T3" fmla="*/ 8 h 53"/>
                  <a:gd name="T4" fmla="*/ 7 w 16"/>
                  <a:gd name="T5" fmla="*/ 0 h 53"/>
                  <a:gd name="T6" fmla="*/ 8 w 16"/>
                  <a:gd name="T7" fmla="*/ 0 h 53"/>
                  <a:gd name="T8" fmla="*/ 16 w 16"/>
                  <a:gd name="T9" fmla="*/ 8 h 53"/>
                  <a:gd name="T10" fmla="*/ 16 w 16"/>
                  <a:gd name="T11" fmla="*/ 45 h 53"/>
                  <a:gd name="T12" fmla="*/ 8 w 16"/>
                  <a:gd name="T13" fmla="*/ 53 h 53"/>
                  <a:gd name="T14" fmla="*/ 7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3" y="0"/>
                      <a:pt x="7" y="0"/>
                    </a:cubicBezTo>
                    <a:cubicBezTo>
                      <a:pt x="8" y="0"/>
                      <a:pt x="8" y="0"/>
                      <a:pt x="8" y="0"/>
                    </a:cubicBezTo>
                    <a:cubicBezTo>
                      <a:pt x="12" y="0"/>
                      <a:pt x="16" y="4"/>
                      <a:pt x="16" y="8"/>
                    </a:cubicBezTo>
                    <a:cubicBezTo>
                      <a:pt x="16" y="45"/>
                      <a:pt x="16" y="45"/>
                      <a:pt x="16" y="45"/>
                    </a:cubicBezTo>
                    <a:cubicBezTo>
                      <a:pt x="16" y="49"/>
                      <a:pt x="12" y="53"/>
                      <a:pt x="8" y="53"/>
                    </a:cubicBezTo>
                    <a:cubicBezTo>
                      <a:pt x="7" y="53"/>
                      <a:pt x="7" y="53"/>
                      <a:pt x="7"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5" name="ïṥľíde">
                <a:extLst>
                  <a:ext uri="{FF2B5EF4-FFF2-40B4-BE49-F238E27FC236}">
                    <a16:creationId xmlns:a16="http://schemas.microsoft.com/office/drawing/2014/main" id="{AD20D2D4-3AFB-4A44-B7C6-EC34533300C3}"/>
                  </a:ext>
                </a:extLst>
              </p:cNvPr>
              <p:cNvSpPr/>
              <p:nvPr/>
            </p:nvSpPr>
            <p:spPr bwMode="auto">
              <a:xfrm>
                <a:off x="2734" y="3330"/>
                <a:ext cx="34"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2" y="26"/>
                      <a:pt x="11" y="27"/>
                      <a:pt x="9" y="27"/>
                    </a:cubicBezTo>
                    <a:cubicBezTo>
                      <a:pt x="8" y="27"/>
                      <a:pt x="8" y="27"/>
                      <a:pt x="8" y="27"/>
                    </a:cubicBezTo>
                    <a:cubicBezTo>
                      <a:pt x="7" y="27"/>
                      <a:pt x="7" y="27"/>
                      <a:pt x="7" y="27"/>
                    </a:cubicBezTo>
                    <a:cubicBezTo>
                      <a:pt x="5" y="27"/>
                      <a:pt x="3"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6" name="ísḻïḍê">
                <a:extLst>
                  <a:ext uri="{FF2B5EF4-FFF2-40B4-BE49-F238E27FC236}">
                    <a16:creationId xmlns:a16="http://schemas.microsoft.com/office/drawing/2014/main" id="{2531BFCE-86FE-4D9D-B933-65F81F829FA3}"/>
                  </a:ext>
                </a:extLst>
              </p:cNvPr>
              <p:cNvSpPr/>
              <p:nvPr/>
            </p:nvSpPr>
            <p:spPr bwMode="auto">
              <a:xfrm>
                <a:off x="2728" y="3272"/>
                <a:ext cx="44" cy="118"/>
              </a:xfrm>
              <a:custGeom>
                <a:avLst/>
                <a:gdLst>
                  <a:gd name="T0" fmla="*/ 5 w 21"/>
                  <a:gd name="T1" fmla="*/ 4 h 57"/>
                  <a:gd name="T2" fmla="*/ 10 w 21"/>
                  <a:gd name="T3" fmla="*/ 2 h 57"/>
                  <a:gd name="T4" fmla="*/ 11 w 21"/>
                  <a:gd name="T5" fmla="*/ 2 h 57"/>
                  <a:gd name="T6" fmla="*/ 19 w 21"/>
                  <a:gd name="T7" fmla="*/ 10 h 57"/>
                  <a:gd name="T8" fmla="*/ 19 w 21"/>
                  <a:gd name="T9" fmla="*/ 28 h 57"/>
                  <a:gd name="T10" fmla="*/ 19 w 21"/>
                  <a:gd name="T11" fmla="*/ 48 h 57"/>
                  <a:gd name="T12" fmla="*/ 17 w 21"/>
                  <a:gd name="T13" fmla="*/ 53 h 57"/>
                  <a:gd name="T14" fmla="*/ 12 w 21"/>
                  <a:gd name="T15" fmla="*/ 55 h 57"/>
                  <a:gd name="T16" fmla="*/ 11 w 21"/>
                  <a:gd name="T17" fmla="*/ 55 h 57"/>
                  <a:gd name="T18" fmla="*/ 11 w 21"/>
                  <a:gd name="T19" fmla="*/ 55 h 57"/>
                  <a:gd name="T20" fmla="*/ 10 w 21"/>
                  <a:gd name="T21" fmla="*/ 55 h 57"/>
                  <a:gd name="T22" fmla="*/ 10 w 21"/>
                  <a:gd name="T23" fmla="*/ 55 h 57"/>
                  <a:gd name="T24" fmla="*/ 10 w 21"/>
                  <a:gd name="T25" fmla="*/ 55 h 57"/>
                  <a:gd name="T26" fmla="*/ 5 w 21"/>
                  <a:gd name="T27" fmla="*/ 53 h 57"/>
                  <a:gd name="T28" fmla="*/ 3 w 21"/>
                  <a:gd name="T29" fmla="*/ 48 h 57"/>
                  <a:gd name="T30" fmla="*/ 3 w 21"/>
                  <a:gd name="T31" fmla="*/ 47 h 57"/>
                  <a:gd name="T32" fmla="*/ 3 w 21"/>
                  <a:gd name="T33" fmla="*/ 47 h 57"/>
                  <a:gd name="T34" fmla="*/ 3 w 21"/>
                  <a:gd name="T35" fmla="*/ 10 h 57"/>
                  <a:gd name="T36" fmla="*/ 3 w 21"/>
                  <a:gd name="T37" fmla="*/ 8 h 57"/>
                  <a:gd name="T38" fmla="*/ 3 w 21"/>
                  <a:gd name="T39" fmla="*/ 6 h 57"/>
                  <a:gd name="T40" fmla="*/ 5 w 21"/>
                  <a:gd name="T41" fmla="*/ 4 h 57"/>
                  <a:gd name="T42" fmla="*/ 13 w 21"/>
                  <a:gd name="T43" fmla="*/ 0 h 57"/>
                  <a:gd name="T44" fmla="*/ 9 w 21"/>
                  <a:gd name="T45" fmla="*/ 0 h 57"/>
                  <a:gd name="T46" fmla="*/ 0 w 21"/>
                  <a:gd name="T47" fmla="*/ 8 h 57"/>
                  <a:gd name="T48" fmla="*/ 0 w 21"/>
                  <a:gd name="T49" fmla="*/ 48 h 57"/>
                  <a:gd name="T50" fmla="*/ 9 w 21"/>
                  <a:gd name="T51" fmla="*/ 57 h 57"/>
                  <a:gd name="T52" fmla="*/ 13 w 21"/>
                  <a:gd name="T53" fmla="*/ 57 h 57"/>
                  <a:gd name="T54" fmla="*/ 21 w 21"/>
                  <a:gd name="T55" fmla="*/ 48 h 57"/>
                  <a:gd name="T56" fmla="*/ 21 w 21"/>
                  <a:gd name="T57" fmla="*/ 8 h 57"/>
                  <a:gd name="T58" fmla="*/ 13 w 21"/>
                  <a:gd name="T5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7">
                    <a:moveTo>
                      <a:pt x="5" y="4"/>
                    </a:moveTo>
                    <a:cubicBezTo>
                      <a:pt x="7" y="3"/>
                      <a:pt x="8" y="2"/>
                      <a:pt x="10" y="2"/>
                    </a:cubicBezTo>
                    <a:cubicBezTo>
                      <a:pt x="11" y="2"/>
                      <a:pt x="11" y="2"/>
                      <a:pt x="11" y="2"/>
                    </a:cubicBezTo>
                    <a:cubicBezTo>
                      <a:pt x="15" y="2"/>
                      <a:pt x="19" y="6"/>
                      <a:pt x="19" y="10"/>
                    </a:cubicBezTo>
                    <a:cubicBezTo>
                      <a:pt x="19" y="28"/>
                      <a:pt x="19" y="28"/>
                      <a:pt x="19" y="28"/>
                    </a:cubicBezTo>
                    <a:cubicBezTo>
                      <a:pt x="19" y="48"/>
                      <a:pt x="19" y="48"/>
                      <a:pt x="19" y="48"/>
                    </a:cubicBezTo>
                    <a:cubicBezTo>
                      <a:pt x="19" y="50"/>
                      <a:pt x="18" y="52"/>
                      <a:pt x="17" y="53"/>
                    </a:cubicBezTo>
                    <a:cubicBezTo>
                      <a:pt x="15" y="54"/>
                      <a:pt x="14" y="55"/>
                      <a:pt x="12" y="55"/>
                    </a:cubicBezTo>
                    <a:cubicBezTo>
                      <a:pt x="11" y="55"/>
                      <a:pt x="11" y="55"/>
                      <a:pt x="11" y="55"/>
                    </a:cubicBezTo>
                    <a:cubicBezTo>
                      <a:pt x="11" y="55"/>
                      <a:pt x="11" y="55"/>
                      <a:pt x="11" y="55"/>
                    </a:cubicBezTo>
                    <a:cubicBezTo>
                      <a:pt x="10" y="55"/>
                      <a:pt x="10" y="55"/>
                      <a:pt x="10" y="55"/>
                    </a:cubicBezTo>
                    <a:cubicBezTo>
                      <a:pt x="10" y="55"/>
                      <a:pt x="10" y="55"/>
                      <a:pt x="10" y="55"/>
                    </a:cubicBezTo>
                    <a:cubicBezTo>
                      <a:pt x="10" y="55"/>
                      <a:pt x="10" y="55"/>
                      <a:pt x="10" y="55"/>
                    </a:cubicBezTo>
                    <a:cubicBezTo>
                      <a:pt x="8" y="55"/>
                      <a:pt x="6" y="54"/>
                      <a:pt x="5" y="53"/>
                    </a:cubicBezTo>
                    <a:cubicBezTo>
                      <a:pt x="4"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moveTo>
                      <a:pt x="13" y="0"/>
                    </a:moveTo>
                    <a:cubicBezTo>
                      <a:pt x="9" y="0"/>
                      <a:pt x="9" y="0"/>
                      <a:pt x="9" y="0"/>
                    </a:cubicBezTo>
                    <a:cubicBezTo>
                      <a:pt x="4" y="0"/>
                      <a:pt x="0" y="4"/>
                      <a:pt x="0" y="8"/>
                    </a:cubicBezTo>
                    <a:cubicBezTo>
                      <a:pt x="0" y="48"/>
                      <a:pt x="0" y="48"/>
                      <a:pt x="0" y="48"/>
                    </a:cubicBezTo>
                    <a:cubicBezTo>
                      <a:pt x="0" y="53"/>
                      <a:pt x="4" y="57"/>
                      <a:pt x="9" y="57"/>
                    </a:cubicBezTo>
                    <a:cubicBezTo>
                      <a:pt x="13" y="57"/>
                      <a:pt x="13" y="57"/>
                      <a:pt x="13" y="57"/>
                    </a:cubicBezTo>
                    <a:cubicBezTo>
                      <a:pt x="17" y="57"/>
                      <a:pt x="21" y="53"/>
                      <a:pt x="21" y="48"/>
                    </a:cubicBezTo>
                    <a:cubicBezTo>
                      <a:pt x="21" y="8"/>
                      <a:pt x="21" y="8"/>
                      <a:pt x="21" y="8"/>
                    </a:cubicBezTo>
                    <a:cubicBezTo>
                      <a:pt x="21" y="4"/>
                      <a:pt x="17" y="0"/>
                      <a:pt x="13"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7" name="îś1íḑê">
                <a:extLst>
                  <a:ext uri="{FF2B5EF4-FFF2-40B4-BE49-F238E27FC236}">
                    <a16:creationId xmlns:a16="http://schemas.microsoft.com/office/drawing/2014/main" id="{573D66D0-0A27-427E-8A5E-6FEB756C4138}"/>
                  </a:ext>
                </a:extLst>
              </p:cNvPr>
              <p:cNvSpPr/>
              <p:nvPr/>
            </p:nvSpPr>
            <p:spPr bwMode="auto">
              <a:xfrm>
                <a:off x="2734" y="3276"/>
                <a:ext cx="34" cy="93"/>
              </a:xfrm>
              <a:custGeom>
                <a:avLst/>
                <a:gdLst>
                  <a:gd name="T0" fmla="*/ 8 w 16"/>
                  <a:gd name="T1" fmla="*/ 0 h 45"/>
                  <a:gd name="T2" fmla="*/ 7 w 16"/>
                  <a:gd name="T3" fmla="*/ 0 h 45"/>
                  <a:gd name="T4" fmla="*/ 2 w 16"/>
                  <a:gd name="T5" fmla="*/ 2 h 45"/>
                  <a:gd name="T6" fmla="*/ 2 w 16"/>
                  <a:gd name="T7" fmla="*/ 2 h 45"/>
                  <a:gd name="T8" fmla="*/ 2 w 16"/>
                  <a:gd name="T9" fmla="*/ 2 h 45"/>
                  <a:gd name="T10" fmla="*/ 4 w 16"/>
                  <a:gd name="T11" fmla="*/ 4 h 45"/>
                  <a:gd name="T12" fmla="*/ 4 w 16"/>
                  <a:gd name="T13" fmla="*/ 15 h 45"/>
                  <a:gd name="T14" fmla="*/ 2 w 16"/>
                  <a:gd name="T15" fmla="*/ 17 h 45"/>
                  <a:gd name="T16" fmla="*/ 2 w 16"/>
                  <a:gd name="T17" fmla="*/ 17 h 45"/>
                  <a:gd name="T18" fmla="*/ 0 w 16"/>
                  <a:gd name="T19" fmla="*/ 15 h 45"/>
                  <a:gd name="T20" fmla="*/ 0 w 16"/>
                  <a:gd name="T21" fmla="*/ 6 h 45"/>
                  <a:gd name="T22" fmla="*/ 0 w 16"/>
                  <a:gd name="T23" fmla="*/ 8 h 45"/>
                  <a:gd name="T24" fmla="*/ 0 w 16"/>
                  <a:gd name="T25" fmla="*/ 45 h 45"/>
                  <a:gd name="T26" fmla="*/ 0 w 16"/>
                  <a:gd name="T27" fmla="*/ 45 h 45"/>
                  <a:gd name="T28" fmla="*/ 0 w 16"/>
                  <a:gd name="T29" fmla="*/ 26 h 45"/>
                  <a:gd name="T30" fmla="*/ 16 w 16"/>
                  <a:gd name="T31" fmla="*/ 26 h 45"/>
                  <a:gd name="T32" fmla="*/ 16 w 16"/>
                  <a:gd name="T33" fmla="*/ 8 h 45"/>
                  <a:gd name="T34" fmla="*/ 8 w 1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5">
                    <a:moveTo>
                      <a:pt x="8" y="0"/>
                    </a:moveTo>
                    <a:cubicBezTo>
                      <a:pt x="7" y="0"/>
                      <a:pt x="7" y="0"/>
                      <a:pt x="7" y="0"/>
                    </a:cubicBezTo>
                    <a:cubicBezTo>
                      <a:pt x="5" y="0"/>
                      <a:pt x="4" y="1"/>
                      <a:pt x="2" y="2"/>
                    </a:cubicBezTo>
                    <a:cubicBezTo>
                      <a:pt x="2" y="2"/>
                      <a:pt x="2" y="2"/>
                      <a:pt x="2" y="2"/>
                    </a:cubicBezTo>
                    <a:cubicBezTo>
                      <a:pt x="2" y="2"/>
                      <a:pt x="2" y="2"/>
                      <a:pt x="2" y="2"/>
                    </a:cubicBezTo>
                    <a:cubicBezTo>
                      <a:pt x="4" y="2"/>
                      <a:pt x="4" y="3"/>
                      <a:pt x="4" y="4"/>
                    </a:cubicBezTo>
                    <a:cubicBezTo>
                      <a:pt x="4" y="15"/>
                      <a:pt x="4" y="15"/>
                      <a:pt x="4" y="15"/>
                    </a:cubicBezTo>
                    <a:cubicBezTo>
                      <a:pt x="4" y="16"/>
                      <a:pt x="4" y="17"/>
                      <a:pt x="2"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6" y="26"/>
                      <a:pt x="16" y="26"/>
                      <a:pt x="16" y="26"/>
                    </a:cubicBezTo>
                    <a:cubicBezTo>
                      <a:pt x="16" y="8"/>
                      <a:pt x="16" y="8"/>
                      <a:pt x="16" y="8"/>
                    </a:cubicBezTo>
                    <a:cubicBezTo>
                      <a:pt x="16" y="4"/>
                      <a:pt x="12"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8" name="isḷîdê">
                <a:extLst>
                  <a:ext uri="{FF2B5EF4-FFF2-40B4-BE49-F238E27FC236}">
                    <a16:creationId xmlns:a16="http://schemas.microsoft.com/office/drawing/2014/main" id="{F8C03094-93CC-4782-89EB-43096D3E1C19}"/>
                  </a:ext>
                </a:extLst>
              </p:cNvPr>
              <p:cNvSpPr/>
              <p:nvPr/>
            </p:nvSpPr>
            <p:spPr bwMode="auto">
              <a:xfrm>
                <a:off x="2734" y="3330"/>
                <a:ext cx="34" cy="56"/>
              </a:xfrm>
              <a:custGeom>
                <a:avLst/>
                <a:gdLst>
                  <a:gd name="T0" fmla="*/ 16 w 16"/>
                  <a:gd name="T1" fmla="*/ 0 h 27"/>
                  <a:gd name="T2" fmla="*/ 16 w 16"/>
                  <a:gd name="T3" fmla="*/ 0 h 27"/>
                  <a:gd name="T4" fmla="*/ 0 w 16"/>
                  <a:gd name="T5" fmla="*/ 0 h 27"/>
                  <a:gd name="T6" fmla="*/ 0 w 16"/>
                  <a:gd name="T7" fmla="*/ 19 h 27"/>
                  <a:gd name="T8" fmla="*/ 0 w 16"/>
                  <a:gd name="T9" fmla="*/ 20 h 27"/>
                  <a:gd name="T10" fmla="*/ 2 w 16"/>
                  <a:gd name="T11" fmla="*/ 25 h 27"/>
                  <a:gd name="T12" fmla="*/ 7 w 16"/>
                  <a:gd name="T13" fmla="*/ 27 h 27"/>
                  <a:gd name="T14" fmla="*/ 7 w 16"/>
                  <a:gd name="T15" fmla="*/ 27 h 27"/>
                  <a:gd name="T16" fmla="*/ 8 w 16"/>
                  <a:gd name="T17" fmla="*/ 27 h 27"/>
                  <a:gd name="T18" fmla="*/ 8 w 16"/>
                  <a:gd name="T19" fmla="*/ 27 h 27"/>
                  <a:gd name="T20" fmla="*/ 9 w 16"/>
                  <a:gd name="T21" fmla="*/ 27 h 27"/>
                  <a:gd name="T22" fmla="*/ 14 w 16"/>
                  <a:gd name="T23" fmla="*/ 25 h 27"/>
                  <a:gd name="T24" fmla="*/ 16 w 16"/>
                  <a:gd name="T25" fmla="*/ 20 h 27"/>
                  <a:gd name="T26" fmla="*/ 16 w 1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7">
                    <a:moveTo>
                      <a:pt x="16" y="0"/>
                    </a:moveTo>
                    <a:cubicBezTo>
                      <a:pt x="16" y="0"/>
                      <a:pt x="16" y="0"/>
                      <a:pt x="16" y="0"/>
                    </a:cubicBezTo>
                    <a:cubicBezTo>
                      <a:pt x="0" y="0"/>
                      <a:pt x="0" y="0"/>
                      <a:pt x="0" y="0"/>
                    </a:cubicBezTo>
                    <a:cubicBezTo>
                      <a:pt x="0" y="19"/>
                      <a:pt x="0" y="19"/>
                      <a:pt x="0" y="19"/>
                    </a:cubicBezTo>
                    <a:cubicBezTo>
                      <a:pt x="0" y="20"/>
                      <a:pt x="0" y="20"/>
                      <a:pt x="0" y="20"/>
                    </a:cubicBezTo>
                    <a:cubicBezTo>
                      <a:pt x="0" y="22"/>
                      <a:pt x="1" y="24"/>
                      <a:pt x="2" y="25"/>
                    </a:cubicBezTo>
                    <a:cubicBezTo>
                      <a:pt x="3" y="26"/>
                      <a:pt x="5" y="27"/>
                      <a:pt x="7" y="27"/>
                    </a:cubicBezTo>
                    <a:cubicBezTo>
                      <a:pt x="7" y="27"/>
                      <a:pt x="7" y="27"/>
                      <a:pt x="7" y="27"/>
                    </a:cubicBezTo>
                    <a:cubicBezTo>
                      <a:pt x="8" y="27"/>
                      <a:pt x="8" y="27"/>
                      <a:pt x="8" y="27"/>
                    </a:cubicBezTo>
                    <a:cubicBezTo>
                      <a:pt x="8" y="27"/>
                      <a:pt x="8" y="27"/>
                      <a:pt x="8" y="27"/>
                    </a:cubicBezTo>
                    <a:cubicBezTo>
                      <a:pt x="9" y="27"/>
                      <a:pt x="9" y="27"/>
                      <a:pt x="9" y="27"/>
                    </a:cubicBezTo>
                    <a:cubicBezTo>
                      <a:pt x="11" y="27"/>
                      <a:pt x="12" y="26"/>
                      <a:pt x="14" y="25"/>
                    </a:cubicBezTo>
                    <a:cubicBezTo>
                      <a:pt x="15" y="24"/>
                      <a:pt x="16" y="22"/>
                      <a:pt x="16" y="20"/>
                    </a:cubicBezTo>
                    <a:cubicBezTo>
                      <a:pt x="16" y="0"/>
                      <a:pt x="16" y="0"/>
                      <a:pt x="16"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9" name="ísľíḓê">
                <a:extLst>
                  <a:ext uri="{FF2B5EF4-FFF2-40B4-BE49-F238E27FC236}">
                    <a16:creationId xmlns:a16="http://schemas.microsoft.com/office/drawing/2014/main" id="{4992A762-3648-4980-9200-C4B383BAEE89}"/>
                  </a:ext>
                </a:extLst>
              </p:cNvPr>
              <p:cNvSpPr/>
              <p:nvPr/>
            </p:nvSpPr>
            <p:spPr bwMode="auto">
              <a:xfrm>
                <a:off x="2734" y="3280"/>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1"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0" name="îsḻîḍe">
                <a:extLst>
                  <a:ext uri="{FF2B5EF4-FFF2-40B4-BE49-F238E27FC236}">
                    <a16:creationId xmlns:a16="http://schemas.microsoft.com/office/drawing/2014/main" id="{08EFE147-7B97-4941-98B0-A74659B918DD}"/>
                  </a:ext>
                </a:extLst>
              </p:cNvPr>
              <p:cNvSpPr/>
              <p:nvPr/>
            </p:nvSpPr>
            <p:spPr bwMode="auto">
              <a:xfrm>
                <a:off x="2734" y="3280"/>
                <a:ext cx="9"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1" y="3"/>
                      <a:pt x="0" y="4"/>
                    </a:cubicBezTo>
                    <a:cubicBezTo>
                      <a:pt x="0" y="13"/>
                      <a:pt x="0" y="13"/>
                      <a:pt x="0" y="13"/>
                    </a:cubicBezTo>
                    <a:cubicBezTo>
                      <a:pt x="0" y="14"/>
                      <a:pt x="1" y="15"/>
                      <a:pt x="2" y="15"/>
                    </a:cubicBezTo>
                    <a:cubicBezTo>
                      <a:pt x="2" y="15"/>
                      <a:pt x="2" y="15"/>
                      <a:pt x="2" y="15"/>
                    </a:cubicBezTo>
                    <a:cubicBezTo>
                      <a:pt x="4" y="15"/>
                      <a:pt x="4" y="14"/>
                      <a:pt x="4" y="13"/>
                    </a:cubicBezTo>
                    <a:cubicBezTo>
                      <a:pt x="4" y="2"/>
                      <a:pt x="4" y="2"/>
                      <a:pt x="4" y="2"/>
                    </a:cubicBezTo>
                    <a:cubicBezTo>
                      <a:pt x="4" y="1"/>
                      <a:pt x="4"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1" name="is1iḋé">
                <a:extLst>
                  <a:ext uri="{FF2B5EF4-FFF2-40B4-BE49-F238E27FC236}">
                    <a16:creationId xmlns:a16="http://schemas.microsoft.com/office/drawing/2014/main" id="{2B2ED92B-7179-4173-8A67-AD732E4AAE39}"/>
                  </a:ext>
                </a:extLst>
              </p:cNvPr>
              <p:cNvSpPr/>
              <p:nvPr/>
            </p:nvSpPr>
            <p:spPr bwMode="auto">
              <a:xfrm>
                <a:off x="2807" y="3276"/>
                <a:ext cx="31" cy="110"/>
              </a:xfrm>
              <a:custGeom>
                <a:avLst/>
                <a:gdLst>
                  <a:gd name="T0" fmla="*/ 0 w 15"/>
                  <a:gd name="T1" fmla="*/ 45 h 53"/>
                  <a:gd name="T2" fmla="*/ 0 w 15"/>
                  <a:gd name="T3" fmla="*/ 8 h 53"/>
                  <a:gd name="T4" fmla="*/ 7 w 15"/>
                  <a:gd name="T5" fmla="*/ 0 h 53"/>
                  <a:gd name="T6" fmla="*/ 8 w 15"/>
                  <a:gd name="T7" fmla="*/ 0 h 53"/>
                  <a:gd name="T8" fmla="*/ 15 w 15"/>
                  <a:gd name="T9" fmla="*/ 8 h 53"/>
                  <a:gd name="T10" fmla="*/ 15 w 15"/>
                  <a:gd name="T11" fmla="*/ 45 h 53"/>
                  <a:gd name="T12" fmla="*/ 8 w 15"/>
                  <a:gd name="T13" fmla="*/ 53 h 53"/>
                  <a:gd name="T14" fmla="*/ 7 w 15"/>
                  <a:gd name="T15" fmla="*/ 53 h 53"/>
                  <a:gd name="T16" fmla="*/ 0 w 15"/>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
                    <a:moveTo>
                      <a:pt x="0" y="45"/>
                    </a:moveTo>
                    <a:cubicBezTo>
                      <a:pt x="0" y="8"/>
                      <a:pt x="0" y="8"/>
                      <a:pt x="0" y="8"/>
                    </a:cubicBezTo>
                    <a:cubicBezTo>
                      <a:pt x="0" y="4"/>
                      <a:pt x="3" y="0"/>
                      <a:pt x="7" y="0"/>
                    </a:cubicBezTo>
                    <a:cubicBezTo>
                      <a:pt x="8" y="0"/>
                      <a:pt x="8" y="0"/>
                      <a:pt x="8" y="0"/>
                    </a:cubicBezTo>
                    <a:cubicBezTo>
                      <a:pt x="12" y="0"/>
                      <a:pt x="15" y="4"/>
                      <a:pt x="15" y="8"/>
                    </a:cubicBezTo>
                    <a:cubicBezTo>
                      <a:pt x="15" y="45"/>
                      <a:pt x="15" y="45"/>
                      <a:pt x="15" y="45"/>
                    </a:cubicBezTo>
                    <a:cubicBezTo>
                      <a:pt x="15" y="49"/>
                      <a:pt x="12" y="53"/>
                      <a:pt x="8" y="53"/>
                    </a:cubicBezTo>
                    <a:cubicBezTo>
                      <a:pt x="7" y="53"/>
                      <a:pt x="7" y="53"/>
                      <a:pt x="7"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2" name="îṩḷiḓê">
                <a:extLst>
                  <a:ext uri="{FF2B5EF4-FFF2-40B4-BE49-F238E27FC236}">
                    <a16:creationId xmlns:a16="http://schemas.microsoft.com/office/drawing/2014/main" id="{6B05CC2B-B248-46B6-AF36-0BF3679E17C6}"/>
                  </a:ext>
                </a:extLst>
              </p:cNvPr>
              <p:cNvSpPr/>
              <p:nvPr/>
            </p:nvSpPr>
            <p:spPr bwMode="auto">
              <a:xfrm>
                <a:off x="2807" y="3330"/>
                <a:ext cx="31" cy="56"/>
              </a:xfrm>
              <a:custGeom>
                <a:avLst/>
                <a:gdLst>
                  <a:gd name="T0" fmla="*/ 15 w 15"/>
                  <a:gd name="T1" fmla="*/ 0 h 27"/>
                  <a:gd name="T2" fmla="*/ 15 w 15"/>
                  <a:gd name="T3" fmla="*/ 20 h 27"/>
                  <a:gd name="T4" fmla="*/ 13 w 15"/>
                  <a:gd name="T5" fmla="*/ 25 h 27"/>
                  <a:gd name="T6" fmla="*/ 9 w 15"/>
                  <a:gd name="T7" fmla="*/ 27 h 27"/>
                  <a:gd name="T8" fmla="*/ 7 w 15"/>
                  <a:gd name="T9" fmla="*/ 27 h 27"/>
                  <a:gd name="T10" fmla="*/ 6 w 15"/>
                  <a:gd name="T11" fmla="*/ 27 h 27"/>
                  <a:gd name="T12" fmla="*/ 2 w 15"/>
                  <a:gd name="T13" fmla="*/ 25 h 27"/>
                  <a:gd name="T14" fmla="*/ 0 w 15"/>
                  <a:gd name="T15" fmla="*/ 20 h 27"/>
                  <a:gd name="T16" fmla="*/ 0 w 15"/>
                  <a:gd name="T17" fmla="*/ 0 h 27"/>
                  <a:gd name="T18" fmla="*/ 15 w 1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15" y="0"/>
                    </a:moveTo>
                    <a:cubicBezTo>
                      <a:pt x="15" y="20"/>
                      <a:pt x="15" y="20"/>
                      <a:pt x="15" y="20"/>
                    </a:cubicBezTo>
                    <a:cubicBezTo>
                      <a:pt x="15" y="22"/>
                      <a:pt x="14" y="24"/>
                      <a:pt x="13" y="25"/>
                    </a:cubicBezTo>
                    <a:cubicBezTo>
                      <a:pt x="12" y="26"/>
                      <a:pt x="10" y="27"/>
                      <a:pt x="9" y="27"/>
                    </a:cubicBezTo>
                    <a:cubicBezTo>
                      <a:pt x="7" y="27"/>
                      <a:pt x="7" y="27"/>
                      <a:pt x="7" y="27"/>
                    </a:cubicBezTo>
                    <a:cubicBezTo>
                      <a:pt x="6" y="27"/>
                      <a:pt x="6" y="27"/>
                      <a:pt x="6" y="27"/>
                    </a:cubicBezTo>
                    <a:cubicBezTo>
                      <a:pt x="5" y="27"/>
                      <a:pt x="3" y="26"/>
                      <a:pt x="2" y="25"/>
                    </a:cubicBezTo>
                    <a:cubicBezTo>
                      <a:pt x="0" y="24"/>
                      <a:pt x="0" y="22"/>
                      <a:pt x="0" y="20"/>
                    </a:cubicBezTo>
                    <a:cubicBezTo>
                      <a:pt x="0" y="0"/>
                      <a:pt x="0" y="0"/>
                      <a:pt x="0" y="0"/>
                    </a:cubicBezTo>
                    <a:cubicBezTo>
                      <a:pt x="15" y="0"/>
                      <a:pt x="15" y="0"/>
                      <a:pt x="15"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3" name="îṣ1ïdè">
                <a:extLst>
                  <a:ext uri="{FF2B5EF4-FFF2-40B4-BE49-F238E27FC236}">
                    <a16:creationId xmlns:a16="http://schemas.microsoft.com/office/drawing/2014/main" id="{1DB0D60C-CB85-4ADE-B9B1-E3D02F736578}"/>
                  </a:ext>
                </a:extLst>
              </p:cNvPr>
              <p:cNvSpPr/>
              <p:nvPr/>
            </p:nvSpPr>
            <p:spPr bwMode="auto">
              <a:xfrm>
                <a:off x="2801" y="3272"/>
                <a:ext cx="43" cy="118"/>
              </a:xfrm>
              <a:custGeom>
                <a:avLst/>
                <a:gdLst>
                  <a:gd name="T0" fmla="*/ 5 w 21"/>
                  <a:gd name="T1" fmla="*/ 4 h 57"/>
                  <a:gd name="T2" fmla="*/ 10 w 21"/>
                  <a:gd name="T3" fmla="*/ 2 h 57"/>
                  <a:gd name="T4" fmla="*/ 11 w 21"/>
                  <a:gd name="T5" fmla="*/ 2 h 57"/>
                  <a:gd name="T6" fmla="*/ 18 w 21"/>
                  <a:gd name="T7" fmla="*/ 10 h 57"/>
                  <a:gd name="T8" fmla="*/ 18 w 21"/>
                  <a:gd name="T9" fmla="*/ 28 h 57"/>
                  <a:gd name="T10" fmla="*/ 18 w 21"/>
                  <a:gd name="T11" fmla="*/ 48 h 57"/>
                  <a:gd name="T12" fmla="*/ 16 w 21"/>
                  <a:gd name="T13" fmla="*/ 53 h 57"/>
                  <a:gd name="T14" fmla="*/ 12 w 21"/>
                  <a:gd name="T15" fmla="*/ 55 h 57"/>
                  <a:gd name="T16" fmla="*/ 11 w 21"/>
                  <a:gd name="T17" fmla="*/ 55 h 57"/>
                  <a:gd name="T18" fmla="*/ 11 w 21"/>
                  <a:gd name="T19" fmla="*/ 55 h 57"/>
                  <a:gd name="T20" fmla="*/ 10 w 21"/>
                  <a:gd name="T21" fmla="*/ 55 h 57"/>
                  <a:gd name="T22" fmla="*/ 10 w 21"/>
                  <a:gd name="T23" fmla="*/ 55 h 57"/>
                  <a:gd name="T24" fmla="*/ 9 w 21"/>
                  <a:gd name="T25" fmla="*/ 55 h 57"/>
                  <a:gd name="T26" fmla="*/ 5 w 21"/>
                  <a:gd name="T27" fmla="*/ 53 h 57"/>
                  <a:gd name="T28" fmla="*/ 3 w 21"/>
                  <a:gd name="T29" fmla="*/ 48 h 57"/>
                  <a:gd name="T30" fmla="*/ 3 w 21"/>
                  <a:gd name="T31" fmla="*/ 47 h 57"/>
                  <a:gd name="T32" fmla="*/ 3 w 21"/>
                  <a:gd name="T33" fmla="*/ 47 h 57"/>
                  <a:gd name="T34" fmla="*/ 3 w 21"/>
                  <a:gd name="T35" fmla="*/ 10 h 57"/>
                  <a:gd name="T36" fmla="*/ 3 w 21"/>
                  <a:gd name="T37" fmla="*/ 8 h 57"/>
                  <a:gd name="T38" fmla="*/ 3 w 21"/>
                  <a:gd name="T39" fmla="*/ 6 h 57"/>
                  <a:gd name="T40" fmla="*/ 5 w 21"/>
                  <a:gd name="T41" fmla="*/ 4 h 57"/>
                  <a:gd name="T42" fmla="*/ 12 w 21"/>
                  <a:gd name="T43" fmla="*/ 0 h 57"/>
                  <a:gd name="T44" fmla="*/ 9 w 21"/>
                  <a:gd name="T45" fmla="*/ 0 h 57"/>
                  <a:gd name="T46" fmla="*/ 0 w 21"/>
                  <a:gd name="T47" fmla="*/ 8 h 57"/>
                  <a:gd name="T48" fmla="*/ 0 w 21"/>
                  <a:gd name="T49" fmla="*/ 48 h 57"/>
                  <a:gd name="T50" fmla="*/ 9 w 21"/>
                  <a:gd name="T51" fmla="*/ 57 h 57"/>
                  <a:gd name="T52" fmla="*/ 12 w 21"/>
                  <a:gd name="T53" fmla="*/ 57 h 57"/>
                  <a:gd name="T54" fmla="*/ 21 w 21"/>
                  <a:gd name="T55" fmla="*/ 48 h 57"/>
                  <a:gd name="T56" fmla="*/ 21 w 21"/>
                  <a:gd name="T57" fmla="*/ 8 h 57"/>
                  <a:gd name="T58" fmla="*/ 12 w 21"/>
                  <a:gd name="T5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7">
                    <a:moveTo>
                      <a:pt x="5" y="4"/>
                    </a:moveTo>
                    <a:cubicBezTo>
                      <a:pt x="6" y="3"/>
                      <a:pt x="8" y="2"/>
                      <a:pt x="10" y="2"/>
                    </a:cubicBezTo>
                    <a:cubicBezTo>
                      <a:pt x="11" y="2"/>
                      <a:pt x="11" y="2"/>
                      <a:pt x="11" y="2"/>
                    </a:cubicBezTo>
                    <a:cubicBezTo>
                      <a:pt x="15" y="2"/>
                      <a:pt x="18" y="6"/>
                      <a:pt x="18" y="10"/>
                    </a:cubicBezTo>
                    <a:cubicBezTo>
                      <a:pt x="18" y="28"/>
                      <a:pt x="18" y="28"/>
                      <a:pt x="18" y="28"/>
                    </a:cubicBezTo>
                    <a:cubicBezTo>
                      <a:pt x="18" y="48"/>
                      <a:pt x="18" y="48"/>
                      <a:pt x="18" y="48"/>
                    </a:cubicBezTo>
                    <a:cubicBezTo>
                      <a:pt x="18" y="50"/>
                      <a:pt x="17" y="52"/>
                      <a:pt x="16" y="53"/>
                    </a:cubicBezTo>
                    <a:cubicBezTo>
                      <a:pt x="15" y="54"/>
                      <a:pt x="13" y="55"/>
                      <a:pt x="12" y="55"/>
                    </a:cubicBezTo>
                    <a:cubicBezTo>
                      <a:pt x="11" y="55"/>
                      <a:pt x="11" y="55"/>
                      <a:pt x="11" y="55"/>
                    </a:cubicBezTo>
                    <a:cubicBezTo>
                      <a:pt x="11" y="55"/>
                      <a:pt x="11" y="55"/>
                      <a:pt x="11" y="55"/>
                    </a:cubicBezTo>
                    <a:cubicBezTo>
                      <a:pt x="10" y="55"/>
                      <a:pt x="10" y="55"/>
                      <a:pt x="10" y="55"/>
                    </a:cubicBezTo>
                    <a:cubicBezTo>
                      <a:pt x="10" y="55"/>
                      <a:pt x="10" y="55"/>
                      <a:pt x="10" y="55"/>
                    </a:cubicBezTo>
                    <a:cubicBezTo>
                      <a:pt x="9" y="55"/>
                      <a:pt x="9" y="55"/>
                      <a:pt x="9" y="55"/>
                    </a:cubicBezTo>
                    <a:cubicBezTo>
                      <a:pt x="8" y="55"/>
                      <a:pt x="6" y="54"/>
                      <a:pt x="5" y="53"/>
                    </a:cubicBezTo>
                    <a:cubicBezTo>
                      <a:pt x="3"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moveTo>
                      <a:pt x="12" y="0"/>
                    </a:moveTo>
                    <a:cubicBezTo>
                      <a:pt x="9" y="0"/>
                      <a:pt x="9" y="0"/>
                      <a:pt x="9" y="0"/>
                    </a:cubicBezTo>
                    <a:cubicBezTo>
                      <a:pt x="4" y="0"/>
                      <a:pt x="0" y="4"/>
                      <a:pt x="0" y="8"/>
                    </a:cubicBezTo>
                    <a:cubicBezTo>
                      <a:pt x="0" y="48"/>
                      <a:pt x="0" y="48"/>
                      <a:pt x="0" y="48"/>
                    </a:cubicBezTo>
                    <a:cubicBezTo>
                      <a:pt x="0" y="53"/>
                      <a:pt x="4" y="57"/>
                      <a:pt x="9" y="57"/>
                    </a:cubicBezTo>
                    <a:cubicBezTo>
                      <a:pt x="12" y="57"/>
                      <a:pt x="12" y="57"/>
                      <a:pt x="12" y="57"/>
                    </a:cubicBezTo>
                    <a:cubicBezTo>
                      <a:pt x="17" y="57"/>
                      <a:pt x="21" y="53"/>
                      <a:pt x="21" y="48"/>
                    </a:cubicBezTo>
                    <a:cubicBezTo>
                      <a:pt x="21" y="8"/>
                      <a:pt x="21" y="8"/>
                      <a:pt x="21" y="8"/>
                    </a:cubicBezTo>
                    <a:cubicBezTo>
                      <a:pt x="21" y="4"/>
                      <a:pt x="17" y="0"/>
                      <a:pt x="12"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4" name="i$ľîde">
                <a:extLst>
                  <a:ext uri="{FF2B5EF4-FFF2-40B4-BE49-F238E27FC236}">
                    <a16:creationId xmlns:a16="http://schemas.microsoft.com/office/drawing/2014/main" id="{80FB9FE7-4A26-4025-B37C-45E95AEBF307}"/>
                  </a:ext>
                </a:extLst>
              </p:cNvPr>
              <p:cNvSpPr/>
              <p:nvPr/>
            </p:nvSpPr>
            <p:spPr bwMode="auto">
              <a:xfrm>
                <a:off x="2807" y="3276"/>
                <a:ext cx="31" cy="93"/>
              </a:xfrm>
              <a:custGeom>
                <a:avLst/>
                <a:gdLst>
                  <a:gd name="T0" fmla="*/ 8 w 15"/>
                  <a:gd name="T1" fmla="*/ 0 h 45"/>
                  <a:gd name="T2" fmla="*/ 7 w 15"/>
                  <a:gd name="T3" fmla="*/ 0 h 45"/>
                  <a:gd name="T4" fmla="*/ 2 w 15"/>
                  <a:gd name="T5" fmla="*/ 2 h 45"/>
                  <a:gd name="T6" fmla="*/ 2 w 15"/>
                  <a:gd name="T7" fmla="*/ 2 h 45"/>
                  <a:gd name="T8" fmla="*/ 2 w 15"/>
                  <a:gd name="T9" fmla="*/ 2 h 45"/>
                  <a:gd name="T10" fmla="*/ 4 w 15"/>
                  <a:gd name="T11" fmla="*/ 4 h 45"/>
                  <a:gd name="T12" fmla="*/ 4 w 15"/>
                  <a:gd name="T13" fmla="*/ 15 h 45"/>
                  <a:gd name="T14" fmla="*/ 2 w 15"/>
                  <a:gd name="T15" fmla="*/ 17 h 45"/>
                  <a:gd name="T16" fmla="*/ 2 w 15"/>
                  <a:gd name="T17" fmla="*/ 17 h 45"/>
                  <a:gd name="T18" fmla="*/ 0 w 15"/>
                  <a:gd name="T19" fmla="*/ 15 h 45"/>
                  <a:gd name="T20" fmla="*/ 0 w 15"/>
                  <a:gd name="T21" fmla="*/ 6 h 45"/>
                  <a:gd name="T22" fmla="*/ 0 w 15"/>
                  <a:gd name="T23" fmla="*/ 8 h 45"/>
                  <a:gd name="T24" fmla="*/ 0 w 15"/>
                  <a:gd name="T25" fmla="*/ 45 h 45"/>
                  <a:gd name="T26" fmla="*/ 0 w 15"/>
                  <a:gd name="T27" fmla="*/ 45 h 45"/>
                  <a:gd name="T28" fmla="*/ 0 w 15"/>
                  <a:gd name="T29" fmla="*/ 26 h 45"/>
                  <a:gd name="T30" fmla="*/ 15 w 15"/>
                  <a:gd name="T31" fmla="*/ 26 h 45"/>
                  <a:gd name="T32" fmla="*/ 15 w 15"/>
                  <a:gd name="T33" fmla="*/ 8 h 45"/>
                  <a:gd name="T34" fmla="*/ 8 w 15"/>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45">
                    <a:moveTo>
                      <a:pt x="8" y="0"/>
                    </a:moveTo>
                    <a:cubicBezTo>
                      <a:pt x="7" y="0"/>
                      <a:pt x="7" y="0"/>
                      <a:pt x="7" y="0"/>
                    </a:cubicBezTo>
                    <a:cubicBezTo>
                      <a:pt x="5" y="0"/>
                      <a:pt x="3" y="1"/>
                      <a:pt x="2" y="2"/>
                    </a:cubicBezTo>
                    <a:cubicBezTo>
                      <a:pt x="2" y="2"/>
                      <a:pt x="2" y="2"/>
                      <a:pt x="2" y="2"/>
                    </a:cubicBezTo>
                    <a:cubicBezTo>
                      <a:pt x="2" y="2"/>
                      <a:pt x="2" y="2"/>
                      <a:pt x="2" y="2"/>
                    </a:cubicBezTo>
                    <a:cubicBezTo>
                      <a:pt x="3" y="2"/>
                      <a:pt x="4" y="3"/>
                      <a:pt x="4" y="4"/>
                    </a:cubicBezTo>
                    <a:cubicBezTo>
                      <a:pt x="4" y="15"/>
                      <a:pt x="4" y="15"/>
                      <a:pt x="4" y="15"/>
                    </a:cubicBezTo>
                    <a:cubicBezTo>
                      <a:pt x="4" y="16"/>
                      <a:pt x="3" y="17"/>
                      <a:pt x="2"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5" y="26"/>
                      <a:pt x="15" y="26"/>
                      <a:pt x="15" y="26"/>
                    </a:cubicBezTo>
                    <a:cubicBezTo>
                      <a:pt x="15" y="8"/>
                      <a:pt x="15" y="8"/>
                      <a:pt x="15" y="8"/>
                    </a:cubicBezTo>
                    <a:cubicBezTo>
                      <a:pt x="15" y="4"/>
                      <a:pt x="12"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5" name="îşľïḍè">
                <a:extLst>
                  <a:ext uri="{FF2B5EF4-FFF2-40B4-BE49-F238E27FC236}">
                    <a16:creationId xmlns:a16="http://schemas.microsoft.com/office/drawing/2014/main" id="{7CEB8FBA-2778-4602-8011-600DA7BA9D37}"/>
                  </a:ext>
                </a:extLst>
              </p:cNvPr>
              <p:cNvSpPr/>
              <p:nvPr/>
            </p:nvSpPr>
            <p:spPr bwMode="auto">
              <a:xfrm>
                <a:off x="2807" y="3330"/>
                <a:ext cx="31" cy="56"/>
              </a:xfrm>
              <a:custGeom>
                <a:avLst/>
                <a:gdLst>
                  <a:gd name="T0" fmla="*/ 15 w 15"/>
                  <a:gd name="T1" fmla="*/ 0 h 27"/>
                  <a:gd name="T2" fmla="*/ 15 w 15"/>
                  <a:gd name="T3" fmla="*/ 0 h 27"/>
                  <a:gd name="T4" fmla="*/ 0 w 15"/>
                  <a:gd name="T5" fmla="*/ 0 h 27"/>
                  <a:gd name="T6" fmla="*/ 0 w 15"/>
                  <a:gd name="T7" fmla="*/ 19 h 27"/>
                  <a:gd name="T8" fmla="*/ 0 w 15"/>
                  <a:gd name="T9" fmla="*/ 20 h 27"/>
                  <a:gd name="T10" fmla="*/ 2 w 15"/>
                  <a:gd name="T11" fmla="*/ 25 h 27"/>
                  <a:gd name="T12" fmla="*/ 6 w 15"/>
                  <a:gd name="T13" fmla="*/ 27 h 27"/>
                  <a:gd name="T14" fmla="*/ 7 w 15"/>
                  <a:gd name="T15" fmla="*/ 27 h 27"/>
                  <a:gd name="T16" fmla="*/ 7 w 15"/>
                  <a:gd name="T17" fmla="*/ 27 h 27"/>
                  <a:gd name="T18" fmla="*/ 8 w 15"/>
                  <a:gd name="T19" fmla="*/ 27 h 27"/>
                  <a:gd name="T20" fmla="*/ 9 w 15"/>
                  <a:gd name="T21" fmla="*/ 27 h 27"/>
                  <a:gd name="T22" fmla="*/ 13 w 15"/>
                  <a:gd name="T23" fmla="*/ 25 h 27"/>
                  <a:gd name="T24" fmla="*/ 15 w 15"/>
                  <a:gd name="T25" fmla="*/ 20 h 27"/>
                  <a:gd name="T26" fmla="*/ 15 w 15"/>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15" y="0"/>
                    </a:moveTo>
                    <a:cubicBezTo>
                      <a:pt x="15" y="0"/>
                      <a:pt x="15" y="0"/>
                      <a:pt x="15" y="0"/>
                    </a:cubicBezTo>
                    <a:cubicBezTo>
                      <a:pt x="0" y="0"/>
                      <a:pt x="0" y="0"/>
                      <a:pt x="0" y="0"/>
                    </a:cubicBezTo>
                    <a:cubicBezTo>
                      <a:pt x="0" y="19"/>
                      <a:pt x="0" y="19"/>
                      <a:pt x="0" y="19"/>
                    </a:cubicBezTo>
                    <a:cubicBezTo>
                      <a:pt x="0" y="20"/>
                      <a:pt x="0" y="20"/>
                      <a:pt x="0" y="20"/>
                    </a:cubicBezTo>
                    <a:cubicBezTo>
                      <a:pt x="0" y="22"/>
                      <a:pt x="0" y="24"/>
                      <a:pt x="2" y="25"/>
                    </a:cubicBezTo>
                    <a:cubicBezTo>
                      <a:pt x="3" y="26"/>
                      <a:pt x="5" y="27"/>
                      <a:pt x="6" y="27"/>
                    </a:cubicBezTo>
                    <a:cubicBezTo>
                      <a:pt x="7" y="27"/>
                      <a:pt x="7" y="27"/>
                      <a:pt x="7" y="27"/>
                    </a:cubicBezTo>
                    <a:cubicBezTo>
                      <a:pt x="7" y="27"/>
                      <a:pt x="7" y="27"/>
                      <a:pt x="7" y="27"/>
                    </a:cubicBezTo>
                    <a:cubicBezTo>
                      <a:pt x="8" y="27"/>
                      <a:pt x="8" y="27"/>
                      <a:pt x="8" y="27"/>
                    </a:cubicBezTo>
                    <a:cubicBezTo>
                      <a:pt x="9" y="27"/>
                      <a:pt x="9" y="27"/>
                      <a:pt x="9" y="27"/>
                    </a:cubicBezTo>
                    <a:cubicBezTo>
                      <a:pt x="10" y="27"/>
                      <a:pt x="12" y="26"/>
                      <a:pt x="13" y="25"/>
                    </a:cubicBezTo>
                    <a:cubicBezTo>
                      <a:pt x="14" y="24"/>
                      <a:pt x="15" y="22"/>
                      <a:pt x="15" y="20"/>
                    </a:cubicBezTo>
                    <a:cubicBezTo>
                      <a:pt x="15" y="0"/>
                      <a:pt x="15" y="0"/>
                      <a:pt x="15"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6" name="išḻïḍè">
                <a:extLst>
                  <a:ext uri="{FF2B5EF4-FFF2-40B4-BE49-F238E27FC236}">
                    <a16:creationId xmlns:a16="http://schemas.microsoft.com/office/drawing/2014/main" id="{A7A9D265-EF9B-435B-93C0-619D6231DCD5}"/>
                  </a:ext>
                </a:extLst>
              </p:cNvPr>
              <p:cNvSpPr/>
              <p:nvPr/>
            </p:nvSpPr>
            <p:spPr bwMode="auto">
              <a:xfrm>
                <a:off x="2807" y="3280"/>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0"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7" name="îşḻiďé">
                <a:extLst>
                  <a:ext uri="{FF2B5EF4-FFF2-40B4-BE49-F238E27FC236}">
                    <a16:creationId xmlns:a16="http://schemas.microsoft.com/office/drawing/2014/main" id="{E4CF8D5D-E1B5-4594-8882-A26BD7CA83D3}"/>
                  </a:ext>
                </a:extLst>
              </p:cNvPr>
              <p:cNvSpPr/>
              <p:nvPr/>
            </p:nvSpPr>
            <p:spPr bwMode="auto">
              <a:xfrm>
                <a:off x="2807" y="3280"/>
                <a:ext cx="8"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0" y="3"/>
                      <a:pt x="0" y="4"/>
                    </a:cubicBezTo>
                    <a:cubicBezTo>
                      <a:pt x="0" y="13"/>
                      <a:pt x="0" y="13"/>
                      <a:pt x="0" y="13"/>
                    </a:cubicBezTo>
                    <a:cubicBezTo>
                      <a:pt x="0" y="14"/>
                      <a:pt x="1" y="15"/>
                      <a:pt x="2" y="15"/>
                    </a:cubicBezTo>
                    <a:cubicBezTo>
                      <a:pt x="2" y="15"/>
                      <a:pt x="2" y="15"/>
                      <a:pt x="2" y="15"/>
                    </a:cubicBezTo>
                    <a:cubicBezTo>
                      <a:pt x="3" y="15"/>
                      <a:pt x="4" y="14"/>
                      <a:pt x="4" y="13"/>
                    </a:cubicBezTo>
                    <a:cubicBezTo>
                      <a:pt x="4" y="2"/>
                      <a:pt x="4" y="2"/>
                      <a:pt x="4" y="2"/>
                    </a:cubicBezTo>
                    <a:cubicBezTo>
                      <a:pt x="4" y="1"/>
                      <a:pt x="3"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8" name="i$ľîďe">
                <a:extLst>
                  <a:ext uri="{FF2B5EF4-FFF2-40B4-BE49-F238E27FC236}">
                    <a16:creationId xmlns:a16="http://schemas.microsoft.com/office/drawing/2014/main" id="{0D986E4B-A472-4F30-841D-A79C0668A6CA}"/>
                  </a:ext>
                </a:extLst>
              </p:cNvPr>
              <p:cNvSpPr/>
              <p:nvPr/>
            </p:nvSpPr>
            <p:spPr bwMode="auto">
              <a:xfrm>
                <a:off x="2878" y="3276"/>
                <a:ext cx="33" cy="110"/>
              </a:xfrm>
              <a:custGeom>
                <a:avLst/>
                <a:gdLst>
                  <a:gd name="T0" fmla="*/ 0 w 16"/>
                  <a:gd name="T1" fmla="*/ 45 h 53"/>
                  <a:gd name="T2" fmla="*/ 0 w 16"/>
                  <a:gd name="T3" fmla="*/ 8 h 53"/>
                  <a:gd name="T4" fmla="*/ 8 w 16"/>
                  <a:gd name="T5" fmla="*/ 0 h 53"/>
                  <a:gd name="T6" fmla="*/ 8 w 16"/>
                  <a:gd name="T7" fmla="*/ 0 h 53"/>
                  <a:gd name="T8" fmla="*/ 16 w 16"/>
                  <a:gd name="T9" fmla="*/ 8 h 53"/>
                  <a:gd name="T10" fmla="*/ 16 w 16"/>
                  <a:gd name="T11" fmla="*/ 45 h 53"/>
                  <a:gd name="T12" fmla="*/ 8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4" y="0"/>
                      <a:pt x="8" y="0"/>
                    </a:cubicBezTo>
                    <a:cubicBezTo>
                      <a:pt x="8" y="0"/>
                      <a:pt x="8" y="0"/>
                      <a:pt x="8" y="0"/>
                    </a:cubicBezTo>
                    <a:cubicBezTo>
                      <a:pt x="13" y="0"/>
                      <a:pt x="16" y="4"/>
                      <a:pt x="16" y="8"/>
                    </a:cubicBezTo>
                    <a:cubicBezTo>
                      <a:pt x="16" y="45"/>
                      <a:pt x="16" y="45"/>
                      <a:pt x="16" y="45"/>
                    </a:cubicBezTo>
                    <a:cubicBezTo>
                      <a:pt x="16" y="49"/>
                      <a:pt x="13" y="53"/>
                      <a:pt x="8" y="53"/>
                    </a:cubicBezTo>
                    <a:cubicBezTo>
                      <a:pt x="8" y="53"/>
                      <a:pt x="8" y="53"/>
                      <a:pt x="8" y="53"/>
                    </a:cubicBezTo>
                    <a:cubicBezTo>
                      <a:pt x="4"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9" name="ïṧ1îḑe">
                <a:extLst>
                  <a:ext uri="{FF2B5EF4-FFF2-40B4-BE49-F238E27FC236}">
                    <a16:creationId xmlns:a16="http://schemas.microsoft.com/office/drawing/2014/main" id="{B792B3A9-9526-416C-A6B8-6AD778360EC2}"/>
                  </a:ext>
                </a:extLst>
              </p:cNvPr>
              <p:cNvSpPr/>
              <p:nvPr/>
            </p:nvSpPr>
            <p:spPr bwMode="auto">
              <a:xfrm>
                <a:off x="2878" y="3330"/>
                <a:ext cx="33"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3" y="26"/>
                      <a:pt x="11" y="27"/>
                      <a:pt x="9" y="27"/>
                    </a:cubicBezTo>
                    <a:cubicBezTo>
                      <a:pt x="8" y="27"/>
                      <a:pt x="8" y="27"/>
                      <a:pt x="8" y="27"/>
                    </a:cubicBezTo>
                    <a:cubicBezTo>
                      <a:pt x="7" y="27"/>
                      <a:pt x="7" y="27"/>
                      <a:pt x="7" y="27"/>
                    </a:cubicBezTo>
                    <a:cubicBezTo>
                      <a:pt x="5" y="27"/>
                      <a:pt x="4"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0" name="ïṣḻiḍe">
                <a:extLst>
                  <a:ext uri="{FF2B5EF4-FFF2-40B4-BE49-F238E27FC236}">
                    <a16:creationId xmlns:a16="http://schemas.microsoft.com/office/drawing/2014/main" id="{CFCAC5E6-491D-45D2-93B7-3EED68E99AA8}"/>
                  </a:ext>
                </a:extLst>
              </p:cNvPr>
              <p:cNvSpPr/>
              <p:nvPr/>
            </p:nvSpPr>
            <p:spPr bwMode="auto">
              <a:xfrm>
                <a:off x="2874" y="3272"/>
                <a:ext cx="43" cy="118"/>
              </a:xfrm>
              <a:custGeom>
                <a:avLst/>
                <a:gdLst>
                  <a:gd name="T0" fmla="*/ 5 w 21"/>
                  <a:gd name="T1" fmla="*/ 4 h 57"/>
                  <a:gd name="T2" fmla="*/ 10 w 21"/>
                  <a:gd name="T3" fmla="*/ 2 h 57"/>
                  <a:gd name="T4" fmla="*/ 10 w 21"/>
                  <a:gd name="T5" fmla="*/ 2 h 57"/>
                  <a:gd name="T6" fmla="*/ 18 w 21"/>
                  <a:gd name="T7" fmla="*/ 10 h 57"/>
                  <a:gd name="T8" fmla="*/ 18 w 21"/>
                  <a:gd name="T9" fmla="*/ 28 h 57"/>
                  <a:gd name="T10" fmla="*/ 18 w 21"/>
                  <a:gd name="T11" fmla="*/ 48 h 57"/>
                  <a:gd name="T12" fmla="*/ 16 w 21"/>
                  <a:gd name="T13" fmla="*/ 53 h 57"/>
                  <a:gd name="T14" fmla="*/ 11 w 21"/>
                  <a:gd name="T15" fmla="*/ 55 h 57"/>
                  <a:gd name="T16" fmla="*/ 10 w 21"/>
                  <a:gd name="T17" fmla="*/ 55 h 57"/>
                  <a:gd name="T18" fmla="*/ 10 w 21"/>
                  <a:gd name="T19" fmla="*/ 55 h 57"/>
                  <a:gd name="T20" fmla="*/ 10 w 21"/>
                  <a:gd name="T21" fmla="*/ 55 h 57"/>
                  <a:gd name="T22" fmla="*/ 10 w 21"/>
                  <a:gd name="T23" fmla="*/ 55 h 57"/>
                  <a:gd name="T24" fmla="*/ 9 w 21"/>
                  <a:gd name="T25" fmla="*/ 55 h 57"/>
                  <a:gd name="T26" fmla="*/ 4 w 21"/>
                  <a:gd name="T27" fmla="*/ 53 h 57"/>
                  <a:gd name="T28" fmla="*/ 2 w 21"/>
                  <a:gd name="T29" fmla="*/ 48 h 57"/>
                  <a:gd name="T30" fmla="*/ 2 w 21"/>
                  <a:gd name="T31" fmla="*/ 47 h 57"/>
                  <a:gd name="T32" fmla="*/ 2 w 21"/>
                  <a:gd name="T33" fmla="*/ 47 h 57"/>
                  <a:gd name="T34" fmla="*/ 2 w 21"/>
                  <a:gd name="T35" fmla="*/ 10 h 57"/>
                  <a:gd name="T36" fmla="*/ 3 w 21"/>
                  <a:gd name="T37" fmla="*/ 8 h 57"/>
                  <a:gd name="T38" fmla="*/ 3 w 21"/>
                  <a:gd name="T39" fmla="*/ 6 h 57"/>
                  <a:gd name="T40" fmla="*/ 5 w 21"/>
                  <a:gd name="T41" fmla="*/ 4 h 57"/>
                  <a:gd name="T42" fmla="*/ 12 w 21"/>
                  <a:gd name="T43" fmla="*/ 0 h 57"/>
                  <a:gd name="T44" fmla="*/ 8 w 21"/>
                  <a:gd name="T45" fmla="*/ 0 h 57"/>
                  <a:gd name="T46" fmla="*/ 0 w 21"/>
                  <a:gd name="T47" fmla="*/ 8 h 57"/>
                  <a:gd name="T48" fmla="*/ 0 w 21"/>
                  <a:gd name="T49" fmla="*/ 48 h 57"/>
                  <a:gd name="T50" fmla="*/ 8 w 21"/>
                  <a:gd name="T51" fmla="*/ 57 h 57"/>
                  <a:gd name="T52" fmla="*/ 12 w 21"/>
                  <a:gd name="T53" fmla="*/ 57 h 57"/>
                  <a:gd name="T54" fmla="*/ 21 w 21"/>
                  <a:gd name="T55" fmla="*/ 48 h 57"/>
                  <a:gd name="T56" fmla="*/ 21 w 21"/>
                  <a:gd name="T57" fmla="*/ 8 h 57"/>
                  <a:gd name="T58" fmla="*/ 12 w 21"/>
                  <a:gd name="T5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7">
                    <a:moveTo>
                      <a:pt x="5" y="4"/>
                    </a:moveTo>
                    <a:cubicBezTo>
                      <a:pt x="6" y="3"/>
                      <a:pt x="8" y="2"/>
                      <a:pt x="10" y="2"/>
                    </a:cubicBezTo>
                    <a:cubicBezTo>
                      <a:pt x="10" y="2"/>
                      <a:pt x="10" y="2"/>
                      <a:pt x="10" y="2"/>
                    </a:cubicBezTo>
                    <a:cubicBezTo>
                      <a:pt x="15" y="2"/>
                      <a:pt x="18" y="6"/>
                      <a:pt x="18" y="10"/>
                    </a:cubicBezTo>
                    <a:cubicBezTo>
                      <a:pt x="18" y="28"/>
                      <a:pt x="18" y="28"/>
                      <a:pt x="18" y="28"/>
                    </a:cubicBezTo>
                    <a:cubicBezTo>
                      <a:pt x="18" y="48"/>
                      <a:pt x="18" y="48"/>
                      <a:pt x="18" y="48"/>
                    </a:cubicBezTo>
                    <a:cubicBezTo>
                      <a:pt x="18" y="50"/>
                      <a:pt x="17" y="52"/>
                      <a:pt x="16" y="53"/>
                    </a:cubicBezTo>
                    <a:cubicBezTo>
                      <a:pt x="15" y="54"/>
                      <a:pt x="13" y="55"/>
                      <a:pt x="11" y="55"/>
                    </a:cubicBezTo>
                    <a:cubicBezTo>
                      <a:pt x="10" y="55"/>
                      <a:pt x="10" y="55"/>
                      <a:pt x="10" y="55"/>
                    </a:cubicBezTo>
                    <a:cubicBezTo>
                      <a:pt x="10" y="55"/>
                      <a:pt x="10" y="55"/>
                      <a:pt x="10" y="55"/>
                    </a:cubicBezTo>
                    <a:cubicBezTo>
                      <a:pt x="10" y="55"/>
                      <a:pt x="10" y="55"/>
                      <a:pt x="10" y="55"/>
                    </a:cubicBezTo>
                    <a:cubicBezTo>
                      <a:pt x="10" y="55"/>
                      <a:pt x="10" y="55"/>
                      <a:pt x="10" y="55"/>
                    </a:cubicBezTo>
                    <a:cubicBezTo>
                      <a:pt x="9" y="55"/>
                      <a:pt x="9" y="55"/>
                      <a:pt x="9" y="55"/>
                    </a:cubicBezTo>
                    <a:cubicBezTo>
                      <a:pt x="7" y="55"/>
                      <a:pt x="6" y="54"/>
                      <a:pt x="4" y="53"/>
                    </a:cubicBezTo>
                    <a:cubicBezTo>
                      <a:pt x="3" y="52"/>
                      <a:pt x="2" y="50"/>
                      <a:pt x="2" y="48"/>
                    </a:cubicBezTo>
                    <a:cubicBezTo>
                      <a:pt x="2" y="47"/>
                      <a:pt x="2" y="47"/>
                      <a:pt x="2" y="47"/>
                    </a:cubicBezTo>
                    <a:cubicBezTo>
                      <a:pt x="2" y="47"/>
                      <a:pt x="2" y="47"/>
                      <a:pt x="2" y="47"/>
                    </a:cubicBezTo>
                    <a:cubicBezTo>
                      <a:pt x="2" y="10"/>
                      <a:pt x="2" y="10"/>
                      <a:pt x="2" y="10"/>
                    </a:cubicBezTo>
                    <a:cubicBezTo>
                      <a:pt x="2" y="9"/>
                      <a:pt x="2" y="8"/>
                      <a:pt x="3" y="8"/>
                    </a:cubicBezTo>
                    <a:cubicBezTo>
                      <a:pt x="3" y="6"/>
                      <a:pt x="3" y="6"/>
                      <a:pt x="3" y="6"/>
                    </a:cubicBezTo>
                    <a:cubicBezTo>
                      <a:pt x="3" y="5"/>
                      <a:pt x="3" y="4"/>
                      <a:pt x="5" y="4"/>
                    </a:cubicBezTo>
                    <a:moveTo>
                      <a:pt x="12" y="0"/>
                    </a:moveTo>
                    <a:cubicBezTo>
                      <a:pt x="8" y="0"/>
                      <a:pt x="8" y="0"/>
                      <a:pt x="8" y="0"/>
                    </a:cubicBezTo>
                    <a:cubicBezTo>
                      <a:pt x="4" y="0"/>
                      <a:pt x="0" y="4"/>
                      <a:pt x="0" y="8"/>
                    </a:cubicBezTo>
                    <a:cubicBezTo>
                      <a:pt x="0" y="48"/>
                      <a:pt x="0" y="48"/>
                      <a:pt x="0" y="48"/>
                    </a:cubicBezTo>
                    <a:cubicBezTo>
                      <a:pt x="0" y="53"/>
                      <a:pt x="4" y="57"/>
                      <a:pt x="8" y="57"/>
                    </a:cubicBezTo>
                    <a:cubicBezTo>
                      <a:pt x="12" y="57"/>
                      <a:pt x="12" y="57"/>
                      <a:pt x="12" y="57"/>
                    </a:cubicBezTo>
                    <a:cubicBezTo>
                      <a:pt x="17" y="57"/>
                      <a:pt x="21" y="53"/>
                      <a:pt x="21" y="48"/>
                    </a:cubicBezTo>
                    <a:cubicBezTo>
                      <a:pt x="21" y="8"/>
                      <a:pt x="21" y="8"/>
                      <a:pt x="21" y="8"/>
                    </a:cubicBezTo>
                    <a:cubicBezTo>
                      <a:pt x="21" y="4"/>
                      <a:pt x="17" y="0"/>
                      <a:pt x="12"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1" name="iṣ1ídê">
                <a:extLst>
                  <a:ext uri="{FF2B5EF4-FFF2-40B4-BE49-F238E27FC236}">
                    <a16:creationId xmlns:a16="http://schemas.microsoft.com/office/drawing/2014/main" id="{4DBE7C86-96B4-40A6-A4A3-C0A8B5BBAE98}"/>
                  </a:ext>
                </a:extLst>
              </p:cNvPr>
              <p:cNvSpPr/>
              <p:nvPr/>
            </p:nvSpPr>
            <p:spPr bwMode="auto">
              <a:xfrm>
                <a:off x="2878" y="3276"/>
                <a:ext cx="33" cy="93"/>
              </a:xfrm>
              <a:custGeom>
                <a:avLst/>
                <a:gdLst>
                  <a:gd name="T0" fmla="*/ 8 w 16"/>
                  <a:gd name="T1" fmla="*/ 0 h 45"/>
                  <a:gd name="T2" fmla="*/ 8 w 16"/>
                  <a:gd name="T3" fmla="*/ 0 h 45"/>
                  <a:gd name="T4" fmla="*/ 3 w 16"/>
                  <a:gd name="T5" fmla="*/ 2 h 45"/>
                  <a:gd name="T6" fmla="*/ 3 w 16"/>
                  <a:gd name="T7" fmla="*/ 2 h 45"/>
                  <a:gd name="T8" fmla="*/ 3 w 16"/>
                  <a:gd name="T9" fmla="*/ 2 h 45"/>
                  <a:gd name="T10" fmla="*/ 5 w 16"/>
                  <a:gd name="T11" fmla="*/ 4 h 45"/>
                  <a:gd name="T12" fmla="*/ 5 w 16"/>
                  <a:gd name="T13" fmla="*/ 15 h 45"/>
                  <a:gd name="T14" fmla="*/ 3 w 16"/>
                  <a:gd name="T15" fmla="*/ 17 h 45"/>
                  <a:gd name="T16" fmla="*/ 3 w 16"/>
                  <a:gd name="T17" fmla="*/ 17 h 45"/>
                  <a:gd name="T18" fmla="*/ 1 w 16"/>
                  <a:gd name="T19" fmla="*/ 15 h 45"/>
                  <a:gd name="T20" fmla="*/ 1 w 16"/>
                  <a:gd name="T21" fmla="*/ 6 h 45"/>
                  <a:gd name="T22" fmla="*/ 0 w 16"/>
                  <a:gd name="T23" fmla="*/ 8 h 45"/>
                  <a:gd name="T24" fmla="*/ 0 w 16"/>
                  <a:gd name="T25" fmla="*/ 45 h 45"/>
                  <a:gd name="T26" fmla="*/ 0 w 16"/>
                  <a:gd name="T27" fmla="*/ 45 h 45"/>
                  <a:gd name="T28" fmla="*/ 0 w 16"/>
                  <a:gd name="T29" fmla="*/ 26 h 45"/>
                  <a:gd name="T30" fmla="*/ 16 w 16"/>
                  <a:gd name="T31" fmla="*/ 26 h 45"/>
                  <a:gd name="T32" fmla="*/ 16 w 16"/>
                  <a:gd name="T33" fmla="*/ 8 h 45"/>
                  <a:gd name="T34" fmla="*/ 8 w 1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5">
                    <a:moveTo>
                      <a:pt x="8" y="0"/>
                    </a:moveTo>
                    <a:cubicBezTo>
                      <a:pt x="8" y="0"/>
                      <a:pt x="8" y="0"/>
                      <a:pt x="8" y="0"/>
                    </a:cubicBezTo>
                    <a:cubicBezTo>
                      <a:pt x="6" y="0"/>
                      <a:pt x="4" y="1"/>
                      <a:pt x="3" y="2"/>
                    </a:cubicBezTo>
                    <a:cubicBezTo>
                      <a:pt x="3" y="2"/>
                      <a:pt x="3" y="2"/>
                      <a:pt x="3" y="2"/>
                    </a:cubicBezTo>
                    <a:cubicBezTo>
                      <a:pt x="3" y="2"/>
                      <a:pt x="3" y="2"/>
                      <a:pt x="3" y="2"/>
                    </a:cubicBezTo>
                    <a:cubicBezTo>
                      <a:pt x="4" y="2"/>
                      <a:pt x="5" y="3"/>
                      <a:pt x="5" y="4"/>
                    </a:cubicBezTo>
                    <a:cubicBezTo>
                      <a:pt x="5" y="15"/>
                      <a:pt x="5" y="15"/>
                      <a:pt x="5" y="15"/>
                    </a:cubicBezTo>
                    <a:cubicBezTo>
                      <a:pt x="5" y="16"/>
                      <a:pt x="4" y="17"/>
                      <a:pt x="3" y="17"/>
                    </a:cubicBezTo>
                    <a:cubicBezTo>
                      <a:pt x="3" y="17"/>
                      <a:pt x="3" y="17"/>
                      <a:pt x="3" y="17"/>
                    </a:cubicBezTo>
                    <a:cubicBezTo>
                      <a:pt x="2" y="17"/>
                      <a:pt x="1" y="16"/>
                      <a:pt x="1" y="15"/>
                    </a:cubicBezTo>
                    <a:cubicBezTo>
                      <a:pt x="1" y="6"/>
                      <a:pt x="1" y="6"/>
                      <a:pt x="1" y="6"/>
                    </a:cubicBezTo>
                    <a:cubicBezTo>
                      <a:pt x="0" y="6"/>
                      <a:pt x="0" y="7"/>
                      <a:pt x="0" y="8"/>
                    </a:cubicBezTo>
                    <a:cubicBezTo>
                      <a:pt x="0" y="45"/>
                      <a:pt x="0" y="45"/>
                      <a:pt x="0" y="45"/>
                    </a:cubicBezTo>
                    <a:cubicBezTo>
                      <a:pt x="0" y="45"/>
                      <a:pt x="0" y="45"/>
                      <a:pt x="0" y="45"/>
                    </a:cubicBezTo>
                    <a:cubicBezTo>
                      <a:pt x="0" y="26"/>
                      <a:pt x="0" y="26"/>
                      <a:pt x="0" y="26"/>
                    </a:cubicBezTo>
                    <a:cubicBezTo>
                      <a:pt x="16" y="26"/>
                      <a:pt x="16" y="26"/>
                      <a:pt x="16" y="26"/>
                    </a:cubicBezTo>
                    <a:cubicBezTo>
                      <a:pt x="16" y="8"/>
                      <a:pt x="16" y="8"/>
                      <a:pt x="16" y="8"/>
                    </a:cubicBezTo>
                    <a:cubicBezTo>
                      <a:pt x="16" y="4"/>
                      <a:pt x="13"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2" name="ïŝlîḋe">
                <a:extLst>
                  <a:ext uri="{FF2B5EF4-FFF2-40B4-BE49-F238E27FC236}">
                    <a16:creationId xmlns:a16="http://schemas.microsoft.com/office/drawing/2014/main" id="{E519745C-42CE-41D7-AAAB-FB3628D5772C}"/>
                  </a:ext>
                </a:extLst>
              </p:cNvPr>
              <p:cNvSpPr/>
              <p:nvPr/>
            </p:nvSpPr>
            <p:spPr bwMode="auto">
              <a:xfrm>
                <a:off x="2878" y="3330"/>
                <a:ext cx="33" cy="56"/>
              </a:xfrm>
              <a:custGeom>
                <a:avLst/>
                <a:gdLst>
                  <a:gd name="T0" fmla="*/ 16 w 16"/>
                  <a:gd name="T1" fmla="*/ 0 h 27"/>
                  <a:gd name="T2" fmla="*/ 16 w 16"/>
                  <a:gd name="T3" fmla="*/ 0 h 27"/>
                  <a:gd name="T4" fmla="*/ 0 w 16"/>
                  <a:gd name="T5" fmla="*/ 0 h 27"/>
                  <a:gd name="T6" fmla="*/ 0 w 16"/>
                  <a:gd name="T7" fmla="*/ 19 h 27"/>
                  <a:gd name="T8" fmla="*/ 0 w 16"/>
                  <a:gd name="T9" fmla="*/ 20 h 27"/>
                  <a:gd name="T10" fmla="*/ 2 w 16"/>
                  <a:gd name="T11" fmla="*/ 25 h 27"/>
                  <a:gd name="T12" fmla="*/ 7 w 16"/>
                  <a:gd name="T13" fmla="*/ 27 h 27"/>
                  <a:gd name="T14" fmla="*/ 8 w 16"/>
                  <a:gd name="T15" fmla="*/ 27 h 27"/>
                  <a:gd name="T16" fmla="*/ 8 w 16"/>
                  <a:gd name="T17" fmla="*/ 27 h 27"/>
                  <a:gd name="T18" fmla="*/ 8 w 16"/>
                  <a:gd name="T19" fmla="*/ 27 h 27"/>
                  <a:gd name="T20" fmla="*/ 9 w 16"/>
                  <a:gd name="T21" fmla="*/ 27 h 27"/>
                  <a:gd name="T22" fmla="*/ 14 w 16"/>
                  <a:gd name="T23" fmla="*/ 25 h 27"/>
                  <a:gd name="T24" fmla="*/ 16 w 16"/>
                  <a:gd name="T25" fmla="*/ 20 h 27"/>
                  <a:gd name="T26" fmla="*/ 16 w 1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7">
                    <a:moveTo>
                      <a:pt x="16" y="0"/>
                    </a:moveTo>
                    <a:cubicBezTo>
                      <a:pt x="16" y="0"/>
                      <a:pt x="16" y="0"/>
                      <a:pt x="16" y="0"/>
                    </a:cubicBezTo>
                    <a:cubicBezTo>
                      <a:pt x="0" y="0"/>
                      <a:pt x="0" y="0"/>
                      <a:pt x="0" y="0"/>
                    </a:cubicBezTo>
                    <a:cubicBezTo>
                      <a:pt x="0" y="19"/>
                      <a:pt x="0" y="19"/>
                      <a:pt x="0" y="19"/>
                    </a:cubicBezTo>
                    <a:cubicBezTo>
                      <a:pt x="0" y="20"/>
                      <a:pt x="0" y="20"/>
                      <a:pt x="0" y="20"/>
                    </a:cubicBezTo>
                    <a:cubicBezTo>
                      <a:pt x="0" y="22"/>
                      <a:pt x="1" y="24"/>
                      <a:pt x="2" y="25"/>
                    </a:cubicBezTo>
                    <a:cubicBezTo>
                      <a:pt x="4" y="26"/>
                      <a:pt x="5" y="27"/>
                      <a:pt x="7" y="27"/>
                    </a:cubicBezTo>
                    <a:cubicBezTo>
                      <a:pt x="8" y="27"/>
                      <a:pt x="8" y="27"/>
                      <a:pt x="8" y="27"/>
                    </a:cubicBezTo>
                    <a:cubicBezTo>
                      <a:pt x="8" y="27"/>
                      <a:pt x="8" y="27"/>
                      <a:pt x="8" y="27"/>
                    </a:cubicBezTo>
                    <a:cubicBezTo>
                      <a:pt x="8" y="27"/>
                      <a:pt x="8" y="27"/>
                      <a:pt x="8" y="27"/>
                    </a:cubicBezTo>
                    <a:cubicBezTo>
                      <a:pt x="9" y="27"/>
                      <a:pt x="9" y="27"/>
                      <a:pt x="9" y="27"/>
                    </a:cubicBezTo>
                    <a:cubicBezTo>
                      <a:pt x="11" y="27"/>
                      <a:pt x="13" y="26"/>
                      <a:pt x="14" y="25"/>
                    </a:cubicBezTo>
                    <a:cubicBezTo>
                      <a:pt x="15" y="24"/>
                      <a:pt x="16" y="22"/>
                      <a:pt x="16" y="20"/>
                    </a:cubicBezTo>
                    <a:cubicBezTo>
                      <a:pt x="16" y="0"/>
                      <a:pt x="16" y="0"/>
                      <a:pt x="16"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3" name="íSlïḍê">
                <a:extLst>
                  <a:ext uri="{FF2B5EF4-FFF2-40B4-BE49-F238E27FC236}">
                    <a16:creationId xmlns:a16="http://schemas.microsoft.com/office/drawing/2014/main" id="{7AAC41FB-3953-4FCE-BFB9-DCF88DE46FF6}"/>
                  </a:ext>
                </a:extLst>
              </p:cNvPr>
              <p:cNvSpPr/>
              <p:nvPr/>
            </p:nvSpPr>
            <p:spPr bwMode="auto">
              <a:xfrm>
                <a:off x="2880" y="3280"/>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0" y="0"/>
                      <a:pt x="0" y="1"/>
                      <a:pt x="0" y="2"/>
                    </a:cubicBezTo>
                    <a:cubicBezTo>
                      <a:pt x="0" y="4"/>
                      <a:pt x="0" y="4"/>
                      <a:pt x="0" y="4"/>
                    </a:cubicBezTo>
                    <a:cubicBezTo>
                      <a:pt x="0"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4" name="îS1íḋé">
                <a:extLst>
                  <a:ext uri="{FF2B5EF4-FFF2-40B4-BE49-F238E27FC236}">
                    <a16:creationId xmlns:a16="http://schemas.microsoft.com/office/drawing/2014/main" id="{F04E3669-9455-4FFA-9140-8B076AA9EFED}"/>
                  </a:ext>
                </a:extLst>
              </p:cNvPr>
              <p:cNvSpPr/>
              <p:nvPr/>
            </p:nvSpPr>
            <p:spPr bwMode="auto">
              <a:xfrm>
                <a:off x="2880" y="3280"/>
                <a:ext cx="8"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0" y="3"/>
                      <a:pt x="0" y="4"/>
                    </a:cubicBezTo>
                    <a:cubicBezTo>
                      <a:pt x="0" y="13"/>
                      <a:pt x="0" y="13"/>
                      <a:pt x="0" y="13"/>
                    </a:cubicBezTo>
                    <a:cubicBezTo>
                      <a:pt x="0" y="14"/>
                      <a:pt x="1" y="15"/>
                      <a:pt x="2" y="15"/>
                    </a:cubicBezTo>
                    <a:cubicBezTo>
                      <a:pt x="2" y="15"/>
                      <a:pt x="2" y="15"/>
                      <a:pt x="2" y="15"/>
                    </a:cubicBezTo>
                    <a:cubicBezTo>
                      <a:pt x="3" y="15"/>
                      <a:pt x="4" y="14"/>
                      <a:pt x="4" y="13"/>
                    </a:cubicBezTo>
                    <a:cubicBezTo>
                      <a:pt x="4" y="2"/>
                      <a:pt x="4" y="2"/>
                      <a:pt x="4" y="2"/>
                    </a:cubicBezTo>
                    <a:cubicBezTo>
                      <a:pt x="4" y="1"/>
                      <a:pt x="3"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5" name="íṩlîdê">
                <a:extLst>
                  <a:ext uri="{FF2B5EF4-FFF2-40B4-BE49-F238E27FC236}">
                    <a16:creationId xmlns:a16="http://schemas.microsoft.com/office/drawing/2014/main" id="{85D3F240-3FF7-4714-B5B4-F4A21B2609F7}"/>
                  </a:ext>
                </a:extLst>
              </p:cNvPr>
              <p:cNvSpPr/>
              <p:nvPr/>
            </p:nvSpPr>
            <p:spPr bwMode="auto">
              <a:xfrm>
                <a:off x="2950" y="3276"/>
                <a:ext cx="34" cy="110"/>
              </a:xfrm>
              <a:custGeom>
                <a:avLst/>
                <a:gdLst>
                  <a:gd name="T0" fmla="*/ 0 w 16"/>
                  <a:gd name="T1" fmla="*/ 45 h 53"/>
                  <a:gd name="T2" fmla="*/ 0 w 16"/>
                  <a:gd name="T3" fmla="*/ 8 h 53"/>
                  <a:gd name="T4" fmla="*/ 8 w 16"/>
                  <a:gd name="T5" fmla="*/ 0 h 53"/>
                  <a:gd name="T6" fmla="*/ 8 w 16"/>
                  <a:gd name="T7" fmla="*/ 0 h 53"/>
                  <a:gd name="T8" fmla="*/ 16 w 16"/>
                  <a:gd name="T9" fmla="*/ 8 h 53"/>
                  <a:gd name="T10" fmla="*/ 16 w 16"/>
                  <a:gd name="T11" fmla="*/ 45 h 53"/>
                  <a:gd name="T12" fmla="*/ 8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3" y="0"/>
                      <a:pt x="8" y="0"/>
                    </a:cubicBezTo>
                    <a:cubicBezTo>
                      <a:pt x="8" y="0"/>
                      <a:pt x="8" y="0"/>
                      <a:pt x="8" y="0"/>
                    </a:cubicBezTo>
                    <a:cubicBezTo>
                      <a:pt x="12" y="0"/>
                      <a:pt x="16" y="4"/>
                      <a:pt x="16" y="8"/>
                    </a:cubicBezTo>
                    <a:cubicBezTo>
                      <a:pt x="16" y="45"/>
                      <a:pt x="16" y="45"/>
                      <a:pt x="16" y="45"/>
                    </a:cubicBezTo>
                    <a:cubicBezTo>
                      <a:pt x="16" y="49"/>
                      <a:pt x="12" y="53"/>
                      <a:pt x="8" y="53"/>
                    </a:cubicBezTo>
                    <a:cubicBezTo>
                      <a:pt x="8" y="53"/>
                      <a:pt x="8" y="53"/>
                      <a:pt x="8"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6" name="íṩľîďè">
                <a:extLst>
                  <a:ext uri="{FF2B5EF4-FFF2-40B4-BE49-F238E27FC236}">
                    <a16:creationId xmlns:a16="http://schemas.microsoft.com/office/drawing/2014/main" id="{A8065EEA-A576-4C2A-81F5-1803E80CA8AD}"/>
                  </a:ext>
                </a:extLst>
              </p:cNvPr>
              <p:cNvSpPr/>
              <p:nvPr/>
            </p:nvSpPr>
            <p:spPr bwMode="auto">
              <a:xfrm>
                <a:off x="2950" y="3330"/>
                <a:ext cx="34"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2" y="26"/>
                      <a:pt x="11" y="27"/>
                      <a:pt x="9" y="27"/>
                    </a:cubicBezTo>
                    <a:cubicBezTo>
                      <a:pt x="8" y="27"/>
                      <a:pt x="8" y="27"/>
                      <a:pt x="8" y="27"/>
                    </a:cubicBezTo>
                    <a:cubicBezTo>
                      <a:pt x="7" y="27"/>
                      <a:pt x="7" y="27"/>
                      <a:pt x="7" y="27"/>
                    </a:cubicBezTo>
                    <a:cubicBezTo>
                      <a:pt x="5" y="27"/>
                      <a:pt x="3"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7" name="îŝ1íḓe">
                <a:extLst>
                  <a:ext uri="{FF2B5EF4-FFF2-40B4-BE49-F238E27FC236}">
                    <a16:creationId xmlns:a16="http://schemas.microsoft.com/office/drawing/2014/main" id="{706FFB54-FE5D-43B3-9B20-C6FB9F59C696}"/>
                  </a:ext>
                </a:extLst>
              </p:cNvPr>
              <p:cNvSpPr/>
              <p:nvPr/>
            </p:nvSpPr>
            <p:spPr bwMode="auto">
              <a:xfrm>
                <a:off x="2944" y="3272"/>
                <a:ext cx="23" cy="118"/>
              </a:xfrm>
              <a:custGeom>
                <a:avLst/>
                <a:gdLst>
                  <a:gd name="T0" fmla="*/ 1 w 11"/>
                  <a:gd name="T1" fmla="*/ 51 h 57"/>
                  <a:gd name="T2" fmla="*/ 9 w 11"/>
                  <a:gd name="T3" fmla="*/ 57 h 57"/>
                  <a:gd name="T4" fmla="*/ 11 w 11"/>
                  <a:gd name="T5" fmla="*/ 57 h 57"/>
                  <a:gd name="T6" fmla="*/ 11 w 11"/>
                  <a:gd name="T7" fmla="*/ 55 h 57"/>
                  <a:gd name="T8" fmla="*/ 11 w 11"/>
                  <a:gd name="T9" fmla="*/ 55 h 57"/>
                  <a:gd name="T10" fmla="*/ 11 w 11"/>
                  <a:gd name="T11" fmla="*/ 55 h 57"/>
                  <a:gd name="T12" fmla="*/ 10 w 11"/>
                  <a:gd name="T13" fmla="*/ 55 h 57"/>
                  <a:gd name="T14" fmla="*/ 5 w 11"/>
                  <a:gd name="T15" fmla="*/ 53 h 57"/>
                  <a:gd name="T16" fmla="*/ 4 w 11"/>
                  <a:gd name="T17" fmla="*/ 51 h 57"/>
                  <a:gd name="T18" fmla="*/ 2 w 11"/>
                  <a:gd name="T19" fmla="*/ 51 h 57"/>
                  <a:gd name="T20" fmla="*/ 1 w 11"/>
                  <a:gd name="T21" fmla="*/ 51 h 57"/>
                  <a:gd name="T22" fmla="*/ 6 w 11"/>
                  <a:gd name="T23" fmla="*/ 0 h 57"/>
                  <a:gd name="T24" fmla="*/ 0 w 11"/>
                  <a:gd name="T25" fmla="*/ 8 h 57"/>
                  <a:gd name="T26" fmla="*/ 0 w 11"/>
                  <a:gd name="T27" fmla="*/ 36 h 57"/>
                  <a:gd name="T28" fmla="*/ 2 w 11"/>
                  <a:gd name="T29" fmla="*/ 36 h 57"/>
                  <a:gd name="T30" fmla="*/ 3 w 11"/>
                  <a:gd name="T31" fmla="*/ 36 h 57"/>
                  <a:gd name="T32" fmla="*/ 3 w 11"/>
                  <a:gd name="T33" fmla="*/ 10 h 57"/>
                  <a:gd name="T34" fmla="*/ 3 w 11"/>
                  <a:gd name="T35" fmla="*/ 8 h 57"/>
                  <a:gd name="T36" fmla="*/ 3 w 11"/>
                  <a:gd name="T37" fmla="*/ 6 h 57"/>
                  <a:gd name="T38" fmla="*/ 5 w 11"/>
                  <a:gd name="T39" fmla="*/ 4 h 57"/>
                  <a:gd name="T40" fmla="*/ 6 w 11"/>
                  <a:gd name="T41" fmla="*/ 4 h 57"/>
                  <a:gd name="T42" fmla="*/ 6 w 11"/>
                  <a:gd name="T43" fmla="*/ 3 h 57"/>
                  <a:gd name="T44" fmla="*/ 6 w 11"/>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7">
                    <a:moveTo>
                      <a:pt x="1" y="51"/>
                    </a:moveTo>
                    <a:cubicBezTo>
                      <a:pt x="2" y="54"/>
                      <a:pt x="5" y="57"/>
                      <a:pt x="9" y="57"/>
                    </a:cubicBezTo>
                    <a:cubicBezTo>
                      <a:pt x="11" y="57"/>
                      <a:pt x="11" y="57"/>
                      <a:pt x="11" y="57"/>
                    </a:cubicBezTo>
                    <a:cubicBezTo>
                      <a:pt x="11" y="55"/>
                      <a:pt x="11" y="55"/>
                      <a:pt x="11" y="55"/>
                    </a:cubicBezTo>
                    <a:cubicBezTo>
                      <a:pt x="11" y="55"/>
                      <a:pt x="11" y="55"/>
                      <a:pt x="11" y="55"/>
                    </a:cubicBezTo>
                    <a:cubicBezTo>
                      <a:pt x="11" y="55"/>
                      <a:pt x="11" y="55"/>
                      <a:pt x="11" y="55"/>
                    </a:cubicBezTo>
                    <a:cubicBezTo>
                      <a:pt x="10" y="55"/>
                      <a:pt x="10" y="55"/>
                      <a:pt x="10" y="55"/>
                    </a:cubicBezTo>
                    <a:cubicBezTo>
                      <a:pt x="8" y="55"/>
                      <a:pt x="6" y="54"/>
                      <a:pt x="5" y="53"/>
                    </a:cubicBezTo>
                    <a:cubicBezTo>
                      <a:pt x="4" y="52"/>
                      <a:pt x="4" y="51"/>
                      <a:pt x="4" y="51"/>
                    </a:cubicBezTo>
                    <a:cubicBezTo>
                      <a:pt x="2" y="51"/>
                      <a:pt x="2" y="51"/>
                      <a:pt x="2" y="51"/>
                    </a:cubicBezTo>
                    <a:cubicBezTo>
                      <a:pt x="1" y="51"/>
                      <a:pt x="1" y="51"/>
                      <a:pt x="1" y="51"/>
                    </a:cubicBezTo>
                    <a:moveTo>
                      <a:pt x="6" y="0"/>
                    </a:moveTo>
                    <a:cubicBezTo>
                      <a:pt x="3" y="1"/>
                      <a:pt x="0" y="5"/>
                      <a:pt x="0" y="8"/>
                    </a:cubicBezTo>
                    <a:cubicBezTo>
                      <a:pt x="0" y="36"/>
                      <a:pt x="0" y="36"/>
                      <a:pt x="0" y="36"/>
                    </a:cubicBezTo>
                    <a:cubicBezTo>
                      <a:pt x="1" y="36"/>
                      <a:pt x="1" y="36"/>
                      <a:pt x="2" y="36"/>
                    </a:cubicBezTo>
                    <a:cubicBezTo>
                      <a:pt x="3" y="36"/>
                      <a:pt x="3" y="36"/>
                      <a:pt x="3" y="36"/>
                    </a:cubicBezTo>
                    <a:cubicBezTo>
                      <a:pt x="3" y="10"/>
                      <a:pt x="3" y="10"/>
                      <a:pt x="3" y="10"/>
                    </a:cubicBezTo>
                    <a:cubicBezTo>
                      <a:pt x="3" y="9"/>
                      <a:pt x="3" y="8"/>
                      <a:pt x="3" y="8"/>
                    </a:cubicBezTo>
                    <a:cubicBezTo>
                      <a:pt x="3" y="6"/>
                      <a:pt x="3" y="6"/>
                      <a:pt x="3" y="6"/>
                    </a:cubicBezTo>
                    <a:cubicBezTo>
                      <a:pt x="3" y="5"/>
                      <a:pt x="4" y="4"/>
                      <a:pt x="5" y="4"/>
                    </a:cubicBezTo>
                    <a:cubicBezTo>
                      <a:pt x="6" y="4"/>
                      <a:pt x="6" y="4"/>
                      <a:pt x="6" y="4"/>
                    </a:cubicBezTo>
                    <a:cubicBezTo>
                      <a:pt x="6" y="3"/>
                      <a:pt x="6" y="3"/>
                      <a:pt x="6" y="3"/>
                    </a:cubicBezTo>
                    <a:cubicBezTo>
                      <a:pt x="6" y="0"/>
                      <a:pt x="6" y="0"/>
                      <a:pt x="6"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8" name="ïSļïdé">
                <a:extLst>
                  <a:ext uri="{FF2B5EF4-FFF2-40B4-BE49-F238E27FC236}">
                    <a16:creationId xmlns:a16="http://schemas.microsoft.com/office/drawing/2014/main" id="{B96D8115-38D5-4BBC-A337-DB07B43C31C1}"/>
                  </a:ext>
                </a:extLst>
              </p:cNvPr>
              <p:cNvSpPr/>
              <p:nvPr/>
            </p:nvSpPr>
            <p:spPr bwMode="auto">
              <a:xfrm>
                <a:off x="2950" y="3280"/>
                <a:ext cx="7" cy="66"/>
              </a:xfrm>
              <a:custGeom>
                <a:avLst/>
                <a:gdLst>
                  <a:gd name="T0" fmla="*/ 0 w 3"/>
                  <a:gd name="T1" fmla="*/ 4 h 32"/>
                  <a:gd name="T2" fmla="*/ 0 w 3"/>
                  <a:gd name="T3" fmla="*/ 6 h 32"/>
                  <a:gd name="T4" fmla="*/ 0 w 3"/>
                  <a:gd name="T5" fmla="*/ 32 h 32"/>
                  <a:gd name="T6" fmla="*/ 0 w 3"/>
                  <a:gd name="T7" fmla="*/ 24 h 32"/>
                  <a:gd name="T8" fmla="*/ 3 w 3"/>
                  <a:gd name="T9" fmla="*/ 24 h 32"/>
                  <a:gd name="T10" fmla="*/ 3 w 3"/>
                  <a:gd name="T11" fmla="*/ 15 h 32"/>
                  <a:gd name="T12" fmla="*/ 2 w 3"/>
                  <a:gd name="T13" fmla="*/ 15 h 32"/>
                  <a:gd name="T14" fmla="*/ 2 w 3"/>
                  <a:gd name="T15" fmla="*/ 15 h 32"/>
                  <a:gd name="T16" fmla="*/ 0 w 3"/>
                  <a:gd name="T17" fmla="*/ 13 h 32"/>
                  <a:gd name="T18" fmla="*/ 0 w 3"/>
                  <a:gd name="T19" fmla="*/ 4 h 32"/>
                  <a:gd name="T20" fmla="*/ 3 w 3"/>
                  <a:gd name="T21" fmla="*/ 0 h 32"/>
                  <a:gd name="T22" fmla="*/ 2 w 3"/>
                  <a:gd name="T23" fmla="*/ 0 h 32"/>
                  <a:gd name="T24" fmla="*/ 2 w 3"/>
                  <a:gd name="T25" fmla="*/ 0 h 32"/>
                  <a:gd name="T26" fmla="*/ 2 w 3"/>
                  <a:gd name="T27" fmla="*/ 0 h 32"/>
                  <a:gd name="T28" fmla="*/ 3 w 3"/>
                  <a:gd name="T29" fmla="*/ 0 h 32"/>
                  <a:gd name="T30" fmla="*/ 3 w 3"/>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2">
                    <a:moveTo>
                      <a:pt x="0" y="4"/>
                    </a:moveTo>
                    <a:cubicBezTo>
                      <a:pt x="0" y="4"/>
                      <a:pt x="0" y="5"/>
                      <a:pt x="0" y="6"/>
                    </a:cubicBezTo>
                    <a:cubicBezTo>
                      <a:pt x="0" y="32"/>
                      <a:pt x="0" y="32"/>
                      <a:pt x="0" y="32"/>
                    </a:cubicBezTo>
                    <a:cubicBezTo>
                      <a:pt x="0" y="24"/>
                      <a:pt x="0" y="24"/>
                      <a:pt x="0" y="24"/>
                    </a:cubicBezTo>
                    <a:cubicBezTo>
                      <a:pt x="3" y="24"/>
                      <a:pt x="3" y="24"/>
                      <a:pt x="3" y="24"/>
                    </a:cubicBezTo>
                    <a:cubicBezTo>
                      <a:pt x="3" y="15"/>
                      <a:pt x="3" y="15"/>
                      <a:pt x="3" y="15"/>
                    </a:cubicBezTo>
                    <a:cubicBezTo>
                      <a:pt x="3" y="15"/>
                      <a:pt x="3" y="15"/>
                      <a:pt x="2" y="15"/>
                    </a:cubicBezTo>
                    <a:cubicBezTo>
                      <a:pt x="2" y="15"/>
                      <a:pt x="2" y="15"/>
                      <a:pt x="2" y="15"/>
                    </a:cubicBezTo>
                    <a:cubicBezTo>
                      <a:pt x="1" y="15"/>
                      <a:pt x="0" y="14"/>
                      <a:pt x="0" y="13"/>
                    </a:cubicBezTo>
                    <a:cubicBezTo>
                      <a:pt x="0" y="4"/>
                      <a:pt x="0" y="4"/>
                      <a:pt x="0" y="4"/>
                    </a:cubicBezTo>
                    <a:moveTo>
                      <a:pt x="3" y="0"/>
                    </a:moveTo>
                    <a:cubicBezTo>
                      <a:pt x="3" y="0"/>
                      <a:pt x="3" y="0"/>
                      <a:pt x="2" y="0"/>
                    </a:cubicBezTo>
                    <a:cubicBezTo>
                      <a:pt x="2" y="0"/>
                      <a:pt x="2" y="0"/>
                      <a:pt x="2" y="0"/>
                    </a:cubicBezTo>
                    <a:cubicBezTo>
                      <a:pt x="2" y="0"/>
                      <a:pt x="2" y="0"/>
                      <a:pt x="2" y="0"/>
                    </a:cubicBezTo>
                    <a:cubicBezTo>
                      <a:pt x="3" y="0"/>
                      <a:pt x="3" y="0"/>
                      <a:pt x="3" y="0"/>
                    </a:cubicBezTo>
                    <a:cubicBezTo>
                      <a:pt x="3" y="0"/>
                      <a:pt x="3" y="0"/>
                      <a:pt x="3"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9" name="ïşliḍè">
                <a:extLst>
                  <a:ext uri="{FF2B5EF4-FFF2-40B4-BE49-F238E27FC236}">
                    <a16:creationId xmlns:a16="http://schemas.microsoft.com/office/drawing/2014/main" id="{4A673B31-B5AE-4CCF-A8FE-150C311A993F}"/>
                  </a:ext>
                </a:extLst>
              </p:cNvPr>
              <p:cNvSpPr/>
              <p:nvPr/>
            </p:nvSpPr>
            <p:spPr bwMode="auto">
              <a:xfrm>
                <a:off x="2950" y="3330"/>
                <a:ext cx="17" cy="56"/>
              </a:xfrm>
              <a:custGeom>
                <a:avLst/>
                <a:gdLst>
                  <a:gd name="T0" fmla="*/ 8 w 8"/>
                  <a:gd name="T1" fmla="*/ 23 h 27"/>
                  <a:gd name="T2" fmla="*/ 1 w 8"/>
                  <a:gd name="T3" fmla="*/ 23 h 27"/>
                  <a:gd name="T4" fmla="*/ 2 w 8"/>
                  <a:gd name="T5" fmla="*/ 25 h 27"/>
                  <a:gd name="T6" fmla="*/ 7 w 8"/>
                  <a:gd name="T7" fmla="*/ 27 h 27"/>
                  <a:gd name="T8" fmla="*/ 8 w 8"/>
                  <a:gd name="T9" fmla="*/ 27 h 27"/>
                  <a:gd name="T10" fmla="*/ 8 w 8"/>
                  <a:gd name="T11" fmla="*/ 27 h 27"/>
                  <a:gd name="T12" fmla="*/ 8 w 8"/>
                  <a:gd name="T13" fmla="*/ 27 h 27"/>
                  <a:gd name="T14" fmla="*/ 8 w 8"/>
                  <a:gd name="T15" fmla="*/ 23 h 27"/>
                  <a:gd name="T16" fmla="*/ 3 w 8"/>
                  <a:gd name="T17" fmla="*/ 0 h 27"/>
                  <a:gd name="T18" fmla="*/ 0 w 8"/>
                  <a:gd name="T19" fmla="*/ 0 h 27"/>
                  <a:gd name="T20" fmla="*/ 0 w 8"/>
                  <a:gd name="T21" fmla="*/ 8 h 27"/>
                  <a:gd name="T22" fmla="*/ 3 w 8"/>
                  <a:gd name="T23" fmla="*/ 8 h 27"/>
                  <a:gd name="T24" fmla="*/ 3 w 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7">
                    <a:moveTo>
                      <a:pt x="8" y="23"/>
                    </a:moveTo>
                    <a:cubicBezTo>
                      <a:pt x="1" y="23"/>
                      <a:pt x="1" y="23"/>
                      <a:pt x="1" y="23"/>
                    </a:cubicBezTo>
                    <a:cubicBezTo>
                      <a:pt x="1" y="23"/>
                      <a:pt x="1" y="24"/>
                      <a:pt x="2" y="25"/>
                    </a:cubicBezTo>
                    <a:cubicBezTo>
                      <a:pt x="3" y="26"/>
                      <a:pt x="5" y="27"/>
                      <a:pt x="7" y="27"/>
                    </a:cubicBezTo>
                    <a:cubicBezTo>
                      <a:pt x="8" y="27"/>
                      <a:pt x="8" y="27"/>
                      <a:pt x="8" y="27"/>
                    </a:cubicBezTo>
                    <a:cubicBezTo>
                      <a:pt x="8" y="27"/>
                      <a:pt x="8" y="27"/>
                      <a:pt x="8" y="27"/>
                    </a:cubicBezTo>
                    <a:cubicBezTo>
                      <a:pt x="8" y="27"/>
                      <a:pt x="8" y="27"/>
                      <a:pt x="8" y="27"/>
                    </a:cubicBezTo>
                    <a:cubicBezTo>
                      <a:pt x="8" y="23"/>
                      <a:pt x="8" y="23"/>
                      <a:pt x="8" y="23"/>
                    </a:cubicBezTo>
                    <a:moveTo>
                      <a:pt x="3" y="0"/>
                    </a:moveTo>
                    <a:cubicBezTo>
                      <a:pt x="0" y="0"/>
                      <a:pt x="0" y="0"/>
                      <a:pt x="0" y="0"/>
                    </a:cubicBezTo>
                    <a:cubicBezTo>
                      <a:pt x="0" y="8"/>
                      <a:pt x="0" y="8"/>
                      <a:pt x="0" y="8"/>
                    </a:cubicBezTo>
                    <a:cubicBezTo>
                      <a:pt x="3" y="8"/>
                      <a:pt x="3" y="8"/>
                      <a:pt x="3" y="8"/>
                    </a:cubicBezTo>
                    <a:cubicBezTo>
                      <a:pt x="3" y="0"/>
                      <a:pt x="3" y="0"/>
                      <a:pt x="3"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0" name="išľídé">
                <a:extLst>
                  <a:ext uri="{FF2B5EF4-FFF2-40B4-BE49-F238E27FC236}">
                    <a16:creationId xmlns:a16="http://schemas.microsoft.com/office/drawing/2014/main" id="{7C43F3C0-8247-4C9A-A58C-18FBDE80E301}"/>
                  </a:ext>
                </a:extLst>
              </p:cNvPr>
              <p:cNvSpPr/>
              <p:nvPr/>
            </p:nvSpPr>
            <p:spPr bwMode="auto">
              <a:xfrm>
                <a:off x="2950" y="3280"/>
                <a:ext cx="5"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1"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1" name="î$ḷíḋé">
                <a:extLst>
                  <a:ext uri="{FF2B5EF4-FFF2-40B4-BE49-F238E27FC236}">
                    <a16:creationId xmlns:a16="http://schemas.microsoft.com/office/drawing/2014/main" id="{941B9DF8-B9E6-44D7-A359-200D73B8ED5A}"/>
                  </a:ext>
                </a:extLst>
              </p:cNvPr>
              <p:cNvSpPr/>
              <p:nvPr/>
            </p:nvSpPr>
            <p:spPr bwMode="auto">
              <a:xfrm>
                <a:off x="2950" y="3280"/>
                <a:ext cx="7" cy="31"/>
              </a:xfrm>
              <a:custGeom>
                <a:avLst/>
                <a:gdLst>
                  <a:gd name="T0" fmla="*/ 2 w 3"/>
                  <a:gd name="T1" fmla="*/ 0 h 15"/>
                  <a:gd name="T2" fmla="*/ 2 w 3"/>
                  <a:gd name="T3" fmla="*/ 0 h 15"/>
                  <a:gd name="T4" fmla="*/ 2 w 3"/>
                  <a:gd name="T5" fmla="*/ 0 h 15"/>
                  <a:gd name="T6" fmla="*/ 0 w 3"/>
                  <a:gd name="T7" fmla="*/ 4 h 15"/>
                  <a:gd name="T8" fmla="*/ 0 w 3"/>
                  <a:gd name="T9" fmla="*/ 13 h 15"/>
                  <a:gd name="T10" fmla="*/ 2 w 3"/>
                  <a:gd name="T11" fmla="*/ 15 h 15"/>
                  <a:gd name="T12" fmla="*/ 2 w 3"/>
                  <a:gd name="T13" fmla="*/ 15 h 15"/>
                  <a:gd name="T14" fmla="*/ 3 w 3"/>
                  <a:gd name="T15" fmla="*/ 15 h 15"/>
                  <a:gd name="T16" fmla="*/ 3 w 3"/>
                  <a:gd name="T17" fmla="*/ 0 h 15"/>
                  <a:gd name="T18" fmla="*/ 2 w 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0"/>
                    </a:moveTo>
                    <a:cubicBezTo>
                      <a:pt x="2" y="0"/>
                      <a:pt x="2" y="0"/>
                      <a:pt x="2" y="0"/>
                    </a:cubicBezTo>
                    <a:cubicBezTo>
                      <a:pt x="2" y="0"/>
                      <a:pt x="2" y="0"/>
                      <a:pt x="2" y="0"/>
                    </a:cubicBezTo>
                    <a:cubicBezTo>
                      <a:pt x="1" y="1"/>
                      <a:pt x="1" y="3"/>
                      <a:pt x="0" y="4"/>
                    </a:cubicBezTo>
                    <a:cubicBezTo>
                      <a:pt x="0" y="13"/>
                      <a:pt x="0" y="13"/>
                      <a:pt x="0" y="13"/>
                    </a:cubicBezTo>
                    <a:cubicBezTo>
                      <a:pt x="0" y="14"/>
                      <a:pt x="1" y="15"/>
                      <a:pt x="2" y="15"/>
                    </a:cubicBezTo>
                    <a:cubicBezTo>
                      <a:pt x="2" y="15"/>
                      <a:pt x="2" y="15"/>
                      <a:pt x="2" y="15"/>
                    </a:cubicBezTo>
                    <a:cubicBezTo>
                      <a:pt x="3" y="15"/>
                      <a:pt x="3" y="15"/>
                      <a:pt x="3" y="15"/>
                    </a:cubicBezTo>
                    <a:cubicBezTo>
                      <a:pt x="3" y="0"/>
                      <a:pt x="3" y="0"/>
                      <a:pt x="3" y="0"/>
                    </a:cubicBezTo>
                    <a:cubicBezTo>
                      <a:pt x="3" y="0"/>
                      <a:pt x="3"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2" name="îš1ïḋé">
                <a:extLst>
                  <a:ext uri="{FF2B5EF4-FFF2-40B4-BE49-F238E27FC236}">
                    <a16:creationId xmlns:a16="http://schemas.microsoft.com/office/drawing/2014/main" id="{CB8E2EDA-4B4C-49BA-98BF-44983082D82B}"/>
                  </a:ext>
                </a:extLst>
              </p:cNvPr>
              <p:cNvSpPr/>
              <p:nvPr/>
            </p:nvSpPr>
            <p:spPr bwMode="auto">
              <a:xfrm>
                <a:off x="3023" y="3276"/>
                <a:ext cx="31" cy="110"/>
              </a:xfrm>
              <a:custGeom>
                <a:avLst/>
                <a:gdLst>
                  <a:gd name="T0" fmla="*/ 0 w 15"/>
                  <a:gd name="T1" fmla="*/ 45 h 53"/>
                  <a:gd name="T2" fmla="*/ 0 w 15"/>
                  <a:gd name="T3" fmla="*/ 8 h 53"/>
                  <a:gd name="T4" fmla="*/ 7 w 15"/>
                  <a:gd name="T5" fmla="*/ 0 h 53"/>
                  <a:gd name="T6" fmla="*/ 8 w 15"/>
                  <a:gd name="T7" fmla="*/ 0 h 53"/>
                  <a:gd name="T8" fmla="*/ 15 w 15"/>
                  <a:gd name="T9" fmla="*/ 8 h 53"/>
                  <a:gd name="T10" fmla="*/ 15 w 15"/>
                  <a:gd name="T11" fmla="*/ 45 h 53"/>
                  <a:gd name="T12" fmla="*/ 8 w 15"/>
                  <a:gd name="T13" fmla="*/ 53 h 53"/>
                  <a:gd name="T14" fmla="*/ 7 w 15"/>
                  <a:gd name="T15" fmla="*/ 53 h 53"/>
                  <a:gd name="T16" fmla="*/ 0 w 15"/>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
                    <a:moveTo>
                      <a:pt x="0" y="45"/>
                    </a:moveTo>
                    <a:cubicBezTo>
                      <a:pt x="0" y="8"/>
                      <a:pt x="0" y="8"/>
                      <a:pt x="0" y="8"/>
                    </a:cubicBezTo>
                    <a:cubicBezTo>
                      <a:pt x="0" y="4"/>
                      <a:pt x="3" y="0"/>
                      <a:pt x="7" y="0"/>
                    </a:cubicBezTo>
                    <a:cubicBezTo>
                      <a:pt x="8" y="0"/>
                      <a:pt x="8" y="0"/>
                      <a:pt x="8" y="0"/>
                    </a:cubicBezTo>
                    <a:cubicBezTo>
                      <a:pt x="12" y="0"/>
                      <a:pt x="15" y="4"/>
                      <a:pt x="15" y="8"/>
                    </a:cubicBezTo>
                    <a:cubicBezTo>
                      <a:pt x="15" y="45"/>
                      <a:pt x="15" y="45"/>
                      <a:pt x="15" y="45"/>
                    </a:cubicBezTo>
                    <a:cubicBezTo>
                      <a:pt x="15" y="49"/>
                      <a:pt x="12" y="53"/>
                      <a:pt x="8" y="53"/>
                    </a:cubicBezTo>
                    <a:cubicBezTo>
                      <a:pt x="7" y="53"/>
                      <a:pt x="7" y="53"/>
                      <a:pt x="7"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3" name="ï$liḍe">
                <a:extLst>
                  <a:ext uri="{FF2B5EF4-FFF2-40B4-BE49-F238E27FC236}">
                    <a16:creationId xmlns:a16="http://schemas.microsoft.com/office/drawing/2014/main" id="{8C2C3DD8-33F4-488A-8CB0-94517D83978B}"/>
                  </a:ext>
                </a:extLst>
              </p:cNvPr>
              <p:cNvSpPr/>
              <p:nvPr/>
            </p:nvSpPr>
            <p:spPr bwMode="auto">
              <a:xfrm>
                <a:off x="3023" y="3330"/>
                <a:ext cx="31" cy="56"/>
              </a:xfrm>
              <a:custGeom>
                <a:avLst/>
                <a:gdLst>
                  <a:gd name="T0" fmla="*/ 15 w 15"/>
                  <a:gd name="T1" fmla="*/ 0 h 27"/>
                  <a:gd name="T2" fmla="*/ 15 w 15"/>
                  <a:gd name="T3" fmla="*/ 20 h 27"/>
                  <a:gd name="T4" fmla="*/ 13 w 15"/>
                  <a:gd name="T5" fmla="*/ 25 h 27"/>
                  <a:gd name="T6" fmla="*/ 9 w 15"/>
                  <a:gd name="T7" fmla="*/ 27 h 27"/>
                  <a:gd name="T8" fmla="*/ 8 w 15"/>
                  <a:gd name="T9" fmla="*/ 27 h 27"/>
                  <a:gd name="T10" fmla="*/ 6 w 15"/>
                  <a:gd name="T11" fmla="*/ 27 h 27"/>
                  <a:gd name="T12" fmla="*/ 2 w 15"/>
                  <a:gd name="T13" fmla="*/ 25 h 27"/>
                  <a:gd name="T14" fmla="*/ 0 w 15"/>
                  <a:gd name="T15" fmla="*/ 20 h 27"/>
                  <a:gd name="T16" fmla="*/ 0 w 15"/>
                  <a:gd name="T17" fmla="*/ 0 h 27"/>
                  <a:gd name="T18" fmla="*/ 15 w 1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15" y="0"/>
                    </a:moveTo>
                    <a:cubicBezTo>
                      <a:pt x="15" y="20"/>
                      <a:pt x="15" y="20"/>
                      <a:pt x="15" y="20"/>
                    </a:cubicBezTo>
                    <a:cubicBezTo>
                      <a:pt x="15" y="22"/>
                      <a:pt x="15" y="24"/>
                      <a:pt x="13" y="25"/>
                    </a:cubicBezTo>
                    <a:cubicBezTo>
                      <a:pt x="12" y="26"/>
                      <a:pt x="10" y="27"/>
                      <a:pt x="9" y="27"/>
                    </a:cubicBezTo>
                    <a:cubicBezTo>
                      <a:pt x="8" y="27"/>
                      <a:pt x="8" y="27"/>
                      <a:pt x="8" y="27"/>
                    </a:cubicBezTo>
                    <a:cubicBezTo>
                      <a:pt x="6" y="27"/>
                      <a:pt x="6" y="27"/>
                      <a:pt x="6" y="27"/>
                    </a:cubicBezTo>
                    <a:cubicBezTo>
                      <a:pt x="5" y="27"/>
                      <a:pt x="3" y="26"/>
                      <a:pt x="2" y="25"/>
                    </a:cubicBezTo>
                    <a:cubicBezTo>
                      <a:pt x="1" y="24"/>
                      <a:pt x="0" y="22"/>
                      <a:pt x="0" y="20"/>
                    </a:cubicBezTo>
                    <a:cubicBezTo>
                      <a:pt x="0" y="0"/>
                      <a:pt x="0" y="0"/>
                      <a:pt x="0" y="0"/>
                    </a:cubicBezTo>
                    <a:cubicBezTo>
                      <a:pt x="15" y="0"/>
                      <a:pt x="15" y="0"/>
                      <a:pt x="15"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4" name="ïṩľîḓe">
                <a:extLst>
                  <a:ext uri="{FF2B5EF4-FFF2-40B4-BE49-F238E27FC236}">
                    <a16:creationId xmlns:a16="http://schemas.microsoft.com/office/drawing/2014/main" id="{66174B1A-0195-460F-9D6A-E47927A4FB98}"/>
                  </a:ext>
                </a:extLst>
              </p:cNvPr>
              <p:cNvSpPr/>
              <p:nvPr/>
            </p:nvSpPr>
            <p:spPr bwMode="auto">
              <a:xfrm>
                <a:off x="3094" y="3276"/>
                <a:ext cx="33" cy="110"/>
              </a:xfrm>
              <a:custGeom>
                <a:avLst/>
                <a:gdLst>
                  <a:gd name="T0" fmla="*/ 0 w 16"/>
                  <a:gd name="T1" fmla="*/ 45 h 53"/>
                  <a:gd name="T2" fmla="*/ 0 w 16"/>
                  <a:gd name="T3" fmla="*/ 8 h 53"/>
                  <a:gd name="T4" fmla="*/ 8 w 16"/>
                  <a:gd name="T5" fmla="*/ 0 h 53"/>
                  <a:gd name="T6" fmla="*/ 9 w 16"/>
                  <a:gd name="T7" fmla="*/ 0 h 53"/>
                  <a:gd name="T8" fmla="*/ 16 w 16"/>
                  <a:gd name="T9" fmla="*/ 8 h 53"/>
                  <a:gd name="T10" fmla="*/ 16 w 16"/>
                  <a:gd name="T11" fmla="*/ 45 h 53"/>
                  <a:gd name="T12" fmla="*/ 9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4" y="0"/>
                      <a:pt x="8" y="0"/>
                    </a:cubicBezTo>
                    <a:cubicBezTo>
                      <a:pt x="9" y="0"/>
                      <a:pt x="9" y="0"/>
                      <a:pt x="9" y="0"/>
                    </a:cubicBezTo>
                    <a:cubicBezTo>
                      <a:pt x="13" y="0"/>
                      <a:pt x="16" y="4"/>
                      <a:pt x="16" y="8"/>
                    </a:cubicBezTo>
                    <a:cubicBezTo>
                      <a:pt x="16" y="45"/>
                      <a:pt x="16" y="45"/>
                      <a:pt x="16" y="45"/>
                    </a:cubicBezTo>
                    <a:cubicBezTo>
                      <a:pt x="16" y="49"/>
                      <a:pt x="13" y="53"/>
                      <a:pt x="9" y="53"/>
                    </a:cubicBezTo>
                    <a:cubicBezTo>
                      <a:pt x="8" y="53"/>
                      <a:pt x="8" y="53"/>
                      <a:pt x="8" y="53"/>
                    </a:cubicBezTo>
                    <a:cubicBezTo>
                      <a:pt x="4"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5" name="îṡ1iḑê">
                <a:extLst>
                  <a:ext uri="{FF2B5EF4-FFF2-40B4-BE49-F238E27FC236}">
                    <a16:creationId xmlns:a16="http://schemas.microsoft.com/office/drawing/2014/main" id="{637CEBC2-C07E-4205-A846-D2F2B1E2D013}"/>
                  </a:ext>
                </a:extLst>
              </p:cNvPr>
              <p:cNvSpPr/>
              <p:nvPr/>
            </p:nvSpPr>
            <p:spPr bwMode="auto">
              <a:xfrm>
                <a:off x="3094" y="3330"/>
                <a:ext cx="33"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3" y="26"/>
                      <a:pt x="11" y="27"/>
                      <a:pt x="9" y="27"/>
                    </a:cubicBezTo>
                    <a:cubicBezTo>
                      <a:pt x="8" y="27"/>
                      <a:pt x="8" y="27"/>
                      <a:pt x="8" y="27"/>
                    </a:cubicBezTo>
                    <a:cubicBezTo>
                      <a:pt x="7" y="27"/>
                      <a:pt x="7" y="27"/>
                      <a:pt x="7" y="27"/>
                    </a:cubicBezTo>
                    <a:cubicBezTo>
                      <a:pt x="5" y="27"/>
                      <a:pt x="4"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6" name="ïsļîďé">
                <a:extLst>
                  <a:ext uri="{FF2B5EF4-FFF2-40B4-BE49-F238E27FC236}">
                    <a16:creationId xmlns:a16="http://schemas.microsoft.com/office/drawing/2014/main" id="{24D7606B-08E7-44FD-AF07-75C4881BE550}"/>
                  </a:ext>
                </a:extLst>
              </p:cNvPr>
              <p:cNvSpPr/>
              <p:nvPr/>
            </p:nvSpPr>
            <p:spPr bwMode="auto">
              <a:xfrm>
                <a:off x="3106" y="3272"/>
                <a:ext cx="27" cy="74"/>
              </a:xfrm>
              <a:custGeom>
                <a:avLst/>
                <a:gdLst>
                  <a:gd name="T0" fmla="*/ 4 w 13"/>
                  <a:gd name="T1" fmla="*/ 0 h 36"/>
                  <a:gd name="T2" fmla="*/ 0 w 13"/>
                  <a:gd name="T3" fmla="*/ 0 h 36"/>
                  <a:gd name="T4" fmla="*/ 0 w 13"/>
                  <a:gd name="T5" fmla="*/ 0 h 36"/>
                  <a:gd name="T6" fmla="*/ 0 w 13"/>
                  <a:gd name="T7" fmla="*/ 3 h 36"/>
                  <a:gd name="T8" fmla="*/ 2 w 13"/>
                  <a:gd name="T9" fmla="*/ 2 h 36"/>
                  <a:gd name="T10" fmla="*/ 3 w 13"/>
                  <a:gd name="T11" fmla="*/ 2 h 36"/>
                  <a:gd name="T12" fmla="*/ 10 w 13"/>
                  <a:gd name="T13" fmla="*/ 10 h 36"/>
                  <a:gd name="T14" fmla="*/ 10 w 13"/>
                  <a:gd name="T15" fmla="*/ 28 h 36"/>
                  <a:gd name="T16" fmla="*/ 10 w 13"/>
                  <a:gd name="T17" fmla="*/ 36 h 36"/>
                  <a:gd name="T18" fmla="*/ 13 w 13"/>
                  <a:gd name="T19" fmla="*/ 36 h 36"/>
                  <a:gd name="T20" fmla="*/ 13 w 13"/>
                  <a:gd name="T21" fmla="*/ 8 h 36"/>
                  <a:gd name="T22" fmla="*/ 4 w 13"/>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6">
                    <a:moveTo>
                      <a:pt x="4" y="0"/>
                    </a:moveTo>
                    <a:cubicBezTo>
                      <a:pt x="0" y="0"/>
                      <a:pt x="0" y="0"/>
                      <a:pt x="0" y="0"/>
                    </a:cubicBezTo>
                    <a:cubicBezTo>
                      <a:pt x="0" y="0"/>
                      <a:pt x="0" y="0"/>
                      <a:pt x="0" y="0"/>
                    </a:cubicBezTo>
                    <a:cubicBezTo>
                      <a:pt x="0" y="3"/>
                      <a:pt x="0" y="3"/>
                      <a:pt x="0" y="3"/>
                    </a:cubicBezTo>
                    <a:cubicBezTo>
                      <a:pt x="0" y="2"/>
                      <a:pt x="1" y="2"/>
                      <a:pt x="2" y="2"/>
                    </a:cubicBezTo>
                    <a:cubicBezTo>
                      <a:pt x="3" y="2"/>
                      <a:pt x="3" y="2"/>
                      <a:pt x="3" y="2"/>
                    </a:cubicBezTo>
                    <a:cubicBezTo>
                      <a:pt x="7" y="2"/>
                      <a:pt x="10" y="6"/>
                      <a:pt x="10" y="10"/>
                    </a:cubicBezTo>
                    <a:cubicBezTo>
                      <a:pt x="10" y="28"/>
                      <a:pt x="10" y="28"/>
                      <a:pt x="10" y="28"/>
                    </a:cubicBezTo>
                    <a:cubicBezTo>
                      <a:pt x="10" y="36"/>
                      <a:pt x="10" y="36"/>
                      <a:pt x="10" y="36"/>
                    </a:cubicBezTo>
                    <a:cubicBezTo>
                      <a:pt x="13" y="36"/>
                      <a:pt x="13" y="36"/>
                      <a:pt x="13" y="36"/>
                    </a:cubicBezTo>
                    <a:cubicBezTo>
                      <a:pt x="13" y="8"/>
                      <a:pt x="13" y="8"/>
                      <a:pt x="13" y="8"/>
                    </a:cubicBezTo>
                    <a:cubicBezTo>
                      <a:pt x="13" y="4"/>
                      <a:pt x="9" y="0"/>
                      <a:pt x="4"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7" name="íṡḷïḋe">
                <a:extLst>
                  <a:ext uri="{FF2B5EF4-FFF2-40B4-BE49-F238E27FC236}">
                    <a16:creationId xmlns:a16="http://schemas.microsoft.com/office/drawing/2014/main" id="{024E31B8-3726-43DD-A9AA-3071518170E6}"/>
                  </a:ext>
                </a:extLst>
              </p:cNvPr>
              <p:cNvSpPr/>
              <p:nvPr/>
            </p:nvSpPr>
            <p:spPr bwMode="auto">
              <a:xfrm>
                <a:off x="3106" y="3276"/>
                <a:ext cx="21" cy="54"/>
              </a:xfrm>
              <a:custGeom>
                <a:avLst/>
                <a:gdLst>
                  <a:gd name="T0" fmla="*/ 3 w 10"/>
                  <a:gd name="T1" fmla="*/ 0 h 26"/>
                  <a:gd name="T2" fmla="*/ 2 w 10"/>
                  <a:gd name="T3" fmla="*/ 0 h 26"/>
                  <a:gd name="T4" fmla="*/ 0 w 10"/>
                  <a:gd name="T5" fmla="*/ 1 h 26"/>
                  <a:gd name="T6" fmla="*/ 0 w 10"/>
                  <a:gd name="T7" fmla="*/ 26 h 26"/>
                  <a:gd name="T8" fmla="*/ 10 w 10"/>
                  <a:gd name="T9" fmla="*/ 26 h 26"/>
                  <a:gd name="T10" fmla="*/ 10 w 10"/>
                  <a:gd name="T11" fmla="*/ 8 h 26"/>
                  <a:gd name="T12" fmla="*/ 3 w 1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3" y="0"/>
                    </a:moveTo>
                    <a:cubicBezTo>
                      <a:pt x="2" y="0"/>
                      <a:pt x="2" y="0"/>
                      <a:pt x="2" y="0"/>
                    </a:cubicBezTo>
                    <a:cubicBezTo>
                      <a:pt x="1" y="0"/>
                      <a:pt x="0" y="0"/>
                      <a:pt x="0" y="1"/>
                    </a:cubicBezTo>
                    <a:cubicBezTo>
                      <a:pt x="0" y="26"/>
                      <a:pt x="0" y="26"/>
                      <a:pt x="0" y="26"/>
                    </a:cubicBezTo>
                    <a:cubicBezTo>
                      <a:pt x="10" y="26"/>
                      <a:pt x="10" y="26"/>
                      <a:pt x="10" y="26"/>
                    </a:cubicBezTo>
                    <a:cubicBezTo>
                      <a:pt x="10" y="8"/>
                      <a:pt x="10" y="8"/>
                      <a:pt x="10" y="8"/>
                    </a:cubicBezTo>
                    <a:cubicBezTo>
                      <a:pt x="10" y="4"/>
                      <a:pt x="7" y="0"/>
                      <a:pt x="3"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8" name="íSḷîḋe">
                <a:extLst>
                  <a:ext uri="{FF2B5EF4-FFF2-40B4-BE49-F238E27FC236}">
                    <a16:creationId xmlns:a16="http://schemas.microsoft.com/office/drawing/2014/main" id="{42753B94-33C9-4F83-8D0B-ED2518173BF3}"/>
                  </a:ext>
                </a:extLst>
              </p:cNvPr>
              <p:cNvSpPr/>
              <p:nvPr/>
            </p:nvSpPr>
            <p:spPr bwMode="auto">
              <a:xfrm>
                <a:off x="3106" y="3330"/>
                <a:ext cx="21" cy="16"/>
              </a:xfrm>
              <a:custGeom>
                <a:avLst/>
                <a:gdLst>
                  <a:gd name="T0" fmla="*/ 21 w 21"/>
                  <a:gd name="T1" fmla="*/ 0 h 16"/>
                  <a:gd name="T2" fmla="*/ 21 w 21"/>
                  <a:gd name="T3" fmla="*/ 0 h 16"/>
                  <a:gd name="T4" fmla="*/ 0 w 21"/>
                  <a:gd name="T5" fmla="*/ 0 h 16"/>
                  <a:gd name="T6" fmla="*/ 0 w 21"/>
                  <a:gd name="T7" fmla="*/ 16 h 16"/>
                  <a:gd name="T8" fmla="*/ 2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lnTo>
                      <a:pt x="0" y="0"/>
                    </a:lnTo>
                    <a:lnTo>
                      <a:pt x="0" y="16"/>
                    </a:lnTo>
                    <a:lnTo>
                      <a:pt x="21" y="16"/>
                    </a:lnTo>
                    <a:lnTo>
                      <a:pt x="21" y="0"/>
                    </a:lnTo>
                    <a:close/>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9" name="iSľiḑé">
                <a:extLst>
                  <a:ext uri="{FF2B5EF4-FFF2-40B4-BE49-F238E27FC236}">
                    <a16:creationId xmlns:a16="http://schemas.microsoft.com/office/drawing/2014/main" id="{D5632F47-650C-4116-85C2-FD87A1000ED4}"/>
                  </a:ext>
                </a:extLst>
              </p:cNvPr>
              <p:cNvSpPr/>
              <p:nvPr/>
            </p:nvSpPr>
            <p:spPr bwMode="auto">
              <a:xfrm>
                <a:off x="3106" y="3330"/>
                <a:ext cx="21" cy="16"/>
              </a:xfrm>
              <a:custGeom>
                <a:avLst/>
                <a:gdLst>
                  <a:gd name="T0" fmla="*/ 21 w 21"/>
                  <a:gd name="T1" fmla="*/ 0 h 16"/>
                  <a:gd name="T2" fmla="*/ 21 w 21"/>
                  <a:gd name="T3" fmla="*/ 0 h 16"/>
                  <a:gd name="T4" fmla="*/ 0 w 21"/>
                  <a:gd name="T5" fmla="*/ 0 h 16"/>
                  <a:gd name="T6" fmla="*/ 0 w 21"/>
                  <a:gd name="T7" fmla="*/ 16 h 16"/>
                  <a:gd name="T8" fmla="*/ 2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lnTo>
                      <a:pt x="0" y="0"/>
                    </a:lnTo>
                    <a:lnTo>
                      <a:pt x="0" y="16"/>
                    </a:lnTo>
                    <a:lnTo>
                      <a:pt x="21" y="16"/>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0" name="išļîďê">
                <a:extLst>
                  <a:ext uri="{FF2B5EF4-FFF2-40B4-BE49-F238E27FC236}">
                    <a16:creationId xmlns:a16="http://schemas.microsoft.com/office/drawing/2014/main" id="{6002A407-54B8-4BE9-AC10-792381457BD7}"/>
                  </a:ext>
                </a:extLst>
              </p:cNvPr>
              <p:cNvSpPr/>
              <p:nvPr/>
            </p:nvSpPr>
            <p:spPr bwMode="auto">
              <a:xfrm>
                <a:off x="3096" y="3378"/>
                <a:ext cx="35" cy="12"/>
              </a:xfrm>
              <a:custGeom>
                <a:avLst/>
                <a:gdLst>
                  <a:gd name="T0" fmla="*/ 17 w 17"/>
                  <a:gd name="T1" fmla="*/ 0 h 6"/>
                  <a:gd name="T2" fmla="*/ 15 w 17"/>
                  <a:gd name="T3" fmla="*/ 0 h 6"/>
                  <a:gd name="T4" fmla="*/ 13 w 17"/>
                  <a:gd name="T5" fmla="*/ 2 h 6"/>
                  <a:gd name="T6" fmla="*/ 8 w 17"/>
                  <a:gd name="T7" fmla="*/ 4 h 6"/>
                  <a:gd name="T8" fmla="*/ 8 w 17"/>
                  <a:gd name="T9" fmla="*/ 4 h 6"/>
                  <a:gd name="T10" fmla="*/ 8 w 17"/>
                  <a:gd name="T11" fmla="*/ 4 h 6"/>
                  <a:gd name="T12" fmla="*/ 7 w 17"/>
                  <a:gd name="T13" fmla="*/ 4 h 6"/>
                  <a:gd name="T14" fmla="*/ 7 w 17"/>
                  <a:gd name="T15" fmla="*/ 4 h 6"/>
                  <a:gd name="T16" fmla="*/ 6 w 17"/>
                  <a:gd name="T17" fmla="*/ 4 h 6"/>
                  <a:gd name="T18" fmla="*/ 1 w 17"/>
                  <a:gd name="T19" fmla="*/ 2 h 6"/>
                  <a:gd name="T20" fmla="*/ 0 w 17"/>
                  <a:gd name="T21" fmla="*/ 0 h 6"/>
                  <a:gd name="T22" fmla="*/ 0 w 17"/>
                  <a:gd name="T23" fmla="*/ 4 h 6"/>
                  <a:gd name="T24" fmla="*/ 5 w 17"/>
                  <a:gd name="T25" fmla="*/ 6 h 6"/>
                  <a:gd name="T26" fmla="*/ 9 w 17"/>
                  <a:gd name="T27" fmla="*/ 6 h 6"/>
                  <a:gd name="T28" fmla="*/ 17 w 17"/>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6">
                    <a:moveTo>
                      <a:pt x="17" y="0"/>
                    </a:moveTo>
                    <a:cubicBezTo>
                      <a:pt x="15" y="0"/>
                      <a:pt x="15" y="0"/>
                      <a:pt x="15" y="0"/>
                    </a:cubicBezTo>
                    <a:cubicBezTo>
                      <a:pt x="14" y="0"/>
                      <a:pt x="14" y="1"/>
                      <a:pt x="13" y="2"/>
                    </a:cubicBezTo>
                    <a:cubicBezTo>
                      <a:pt x="12" y="3"/>
                      <a:pt x="10" y="4"/>
                      <a:pt x="8" y="4"/>
                    </a:cubicBezTo>
                    <a:cubicBezTo>
                      <a:pt x="8" y="4"/>
                      <a:pt x="8" y="4"/>
                      <a:pt x="8" y="4"/>
                    </a:cubicBezTo>
                    <a:cubicBezTo>
                      <a:pt x="8" y="4"/>
                      <a:pt x="8" y="4"/>
                      <a:pt x="8" y="4"/>
                    </a:cubicBezTo>
                    <a:cubicBezTo>
                      <a:pt x="7" y="4"/>
                      <a:pt x="7" y="4"/>
                      <a:pt x="7" y="4"/>
                    </a:cubicBezTo>
                    <a:cubicBezTo>
                      <a:pt x="7" y="4"/>
                      <a:pt x="7" y="4"/>
                      <a:pt x="7" y="4"/>
                    </a:cubicBezTo>
                    <a:cubicBezTo>
                      <a:pt x="6" y="4"/>
                      <a:pt x="6" y="4"/>
                      <a:pt x="6" y="4"/>
                    </a:cubicBezTo>
                    <a:cubicBezTo>
                      <a:pt x="4" y="4"/>
                      <a:pt x="3" y="3"/>
                      <a:pt x="1" y="2"/>
                    </a:cubicBezTo>
                    <a:cubicBezTo>
                      <a:pt x="1" y="1"/>
                      <a:pt x="0" y="0"/>
                      <a:pt x="0" y="0"/>
                    </a:cubicBezTo>
                    <a:cubicBezTo>
                      <a:pt x="0" y="4"/>
                      <a:pt x="0" y="4"/>
                      <a:pt x="0" y="4"/>
                    </a:cubicBezTo>
                    <a:cubicBezTo>
                      <a:pt x="1" y="5"/>
                      <a:pt x="3" y="6"/>
                      <a:pt x="5" y="6"/>
                    </a:cubicBezTo>
                    <a:cubicBezTo>
                      <a:pt x="9" y="6"/>
                      <a:pt x="9" y="6"/>
                      <a:pt x="9" y="6"/>
                    </a:cubicBezTo>
                    <a:cubicBezTo>
                      <a:pt x="13" y="6"/>
                      <a:pt x="16" y="3"/>
                      <a:pt x="17"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1" name="îṣľiďe">
                <a:extLst>
                  <a:ext uri="{FF2B5EF4-FFF2-40B4-BE49-F238E27FC236}">
                    <a16:creationId xmlns:a16="http://schemas.microsoft.com/office/drawing/2014/main" id="{B3CF20B1-73CF-4F58-B403-C53C301719AB}"/>
                  </a:ext>
                </a:extLst>
              </p:cNvPr>
              <p:cNvSpPr/>
              <p:nvPr/>
            </p:nvSpPr>
            <p:spPr bwMode="auto">
              <a:xfrm>
                <a:off x="3096" y="3378"/>
                <a:ext cx="31" cy="8"/>
              </a:xfrm>
              <a:custGeom>
                <a:avLst/>
                <a:gdLst>
                  <a:gd name="T0" fmla="*/ 15 w 15"/>
                  <a:gd name="T1" fmla="*/ 0 h 4"/>
                  <a:gd name="T2" fmla="*/ 0 w 15"/>
                  <a:gd name="T3" fmla="*/ 0 h 4"/>
                  <a:gd name="T4" fmla="*/ 0 w 15"/>
                  <a:gd name="T5" fmla="*/ 0 h 4"/>
                  <a:gd name="T6" fmla="*/ 1 w 15"/>
                  <a:gd name="T7" fmla="*/ 2 h 4"/>
                  <a:gd name="T8" fmla="*/ 6 w 15"/>
                  <a:gd name="T9" fmla="*/ 4 h 4"/>
                  <a:gd name="T10" fmla="*/ 7 w 15"/>
                  <a:gd name="T11" fmla="*/ 4 h 4"/>
                  <a:gd name="T12" fmla="*/ 7 w 15"/>
                  <a:gd name="T13" fmla="*/ 4 h 4"/>
                  <a:gd name="T14" fmla="*/ 8 w 15"/>
                  <a:gd name="T15" fmla="*/ 4 h 4"/>
                  <a:gd name="T16" fmla="*/ 8 w 15"/>
                  <a:gd name="T17" fmla="*/ 4 h 4"/>
                  <a:gd name="T18" fmla="*/ 13 w 15"/>
                  <a:gd name="T19" fmla="*/ 2 h 4"/>
                  <a:gd name="T20" fmla="*/ 15 w 1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
                    <a:moveTo>
                      <a:pt x="15" y="0"/>
                    </a:moveTo>
                    <a:cubicBezTo>
                      <a:pt x="0" y="0"/>
                      <a:pt x="0" y="0"/>
                      <a:pt x="0" y="0"/>
                    </a:cubicBezTo>
                    <a:cubicBezTo>
                      <a:pt x="0" y="0"/>
                      <a:pt x="0" y="0"/>
                      <a:pt x="0" y="0"/>
                    </a:cubicBezTo>
                    <a:cubicBezTo>
                      <a:pt x="0" y="0"/>
                      <a:pt x="1" y="1"/>
                      <a:pt x="1" y="2"/>
                    </a:cubicBezTo>
                    <a:cubicBezTo>
                      <a:pt x="3" y="3"/>
                      <a:pt x="4" y="4"/>
                      <a:pt x="6" y="4"/>
                    </a:cubicBezTo>
                    <a:cubicBezTo>
                      <a:pt x="7" y="4"/>
                      <a:pt x="7" y="4"/>
                      <a:pt x="7" y="4"/>
                    </a:cubicBezTo>
                    <a:cubicBezTo>
                      <a:pt x="7" y="4"/>
                      <a:pt x="7" y="4"/>
                      <a:pt x="7" y="4"/>
                    </a:cubicBezTo>
                    <a:cubicBezTo>
                      <a:pt x="8" y="4"/>
                      <a:pt x="8" y="4"/>
                      <a:pt x="8" y="4"/>
                    </a:cubicBezTo>
                    <a:cubicBezTo>
                      <a:pt x="8" y="4"/>
                      <a:pt x="8" y="4"/>
                      <a:pt x="8" y="4"/>
                    </a:cubicBezTo>
                    <a:cubicBezTo>
                      <a:pt x="10" y="4"/>
                      <a:pt x="12" y="3"/>
                      <a:pt x="13" y="2"/>
                    </a:cubicBezTo>
                    <a:cubicBezTo>
                      <a:pt x="14" y="1"/>
                      <a:pt x="14" y="0"/>
                      <a:pt x="15"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2" name="iśľïḑe">
                <a:extLst>
                  <a:ext uri="{FF2B5EF4-FFF2-40B4-BE49-F238E27FC236}">
                    <a16:creationId xmlns:a16="http://schemas.microsoft.com/office/drawing/2014/main" id="{A613DD0A-5589-46A5-994C-613864C123D8}"/>
                  </a:ext>
                </a:extLst>
              </p:cNvPr>
              <p:cNvSpPr/>
              <p:nvPr/>
            </p:nvSpPr>
            <p:spPr bwMode="auto">
              <a:xfrm>
                <a:off x="3167" y="3276"/>
                <a:ext cx="33" cy="110"/>
              </a:xfrm>
              <a:custGeom>
                <a:avLst/>
                <a:gdLst>
                  <a:gd name="T0" fmla="*/ 0 w 16"/>
                  <a:gd name="T1" fmla="*/ 45 h 53"/>
                  <a:gd name="T2" fmla="*/ 0 w 16"/>
                  <a:gd name="T3" fmla="*/ 8 h 53"/>
                  <a:gd name="T4" fmla="*/ 8 w 16"/>
                  <a:gd name="T5" fmla="*/ 0 h 53"/>
                  <a:gd name="T6" fmla="*/ 8 w 16"/>
                  <a:gd name="T7" fmla="*/ 0 h 53"/>
                  <a:gd name="T8" fmla="*/ 16 w 16"/>
                  <a:gd name="T9" fmla="*/ 8 h 53"/>
                  <a:gd name="T10" fmla="*/ 16 w 16"/>
                  <a:gd name="T11" fmla="*/ 45 h 53"/>
                  <a:gd name="T12" fmla="*/ 8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4" y="0"/>
                      <a:pt x="8" y="0"/>
                    </a:cubicBezTo>
                    <a:cubicBezTo>
                      <a:pt x="8" y="0"/>
                      <a:pt x="8" y="0"/>
                      <a:pt x="8" y="0"/>
                    </a:cubicBezTo>
                    <a:cubicBezTo>
                      <a:pt x="12" y="0"/>
                      <a:pt x="16" y="4"/>
                      <a:pt x="16" y="8"/>
                    </a:cubicBezTo>
                    <a:cubicBezTo>
                      <a:pt x="16" y="45"/>
                      <a:pt x="16" y="45"/>
                      <a:pt x="16" y="45"/>
                    </a:cubicBezTo>
                    <a:cubicBezTo>
                      <a:pt x="16" y="49"/>
                      <a:pt x="12" y="53"/>
                      <a:pt x="8" y="53"/>
                    </a:cubicBezTo>
                    <a:cubicBezTo>
                      <a:pt x="8" y="53"/>
                      <a:pt x="8" y="53"/>
                      <a:pt x="8" y="53"/>
                    </a:cubicBezTo>
                    <a:cubicBezTo>
                      <a:pt x="4"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3" name="îSliḍé">
                <a:extLst>
                  <a:ext uri="{FF2B5EF4-FFF2-40B4-BE49-F238E27FC236}">
                    <a16:creationId xmlns:a16="http://schemas.microsoft.com/office/drawing/2014/main" id="{10B61E0A-9EB9-48EA-A286-F4C12DB8F5A7}"/>
                  </a:ext>
                </a:extLst>
              </p:cNvPr>
              <p:cNvSpPr/>
              <p:nvPr/>
            </p:nvSpPr>
            <p:spPr bwMode="auto">
              <a:xfrm>
                <a:off x="3167" y="3330"/>
                <a:ext cx="33"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3" y="26"/>
                      <a:pt x="11" y="27"/>
                      <a:pt x="9" y="27"/>
                    </a:cubicBezTo>
                    <a:cubicBezTo>
                      <a:pt x="8" y="27"/>
                      <a:pt x="8" y="27"/>
                      <a:pt x="8" y="27"/>
                    </a:cubicBezTo>
                    <a:cubicBezTo>
                      <a:pt x="7" y="27"/>
                      <a:pt x="7" y="27"/>
                      <a:pt x="7" y="27"/>
                    </a:cubicBezTo>
                    <a:cubicBezTo>
                      <a:pt x="5" y="27"/>
                      <a:pt x="3"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4" name="íş1ïḓè">
                <a:extLst>
                  <a:ext uri="{FF2B5EF4-FFF2-40B4-BE49-F238E27FC236}">
                    <a16:creationId xmlns:a16="http://schemas.microsoft.com/office/drawing/2014/main" id="{92308B6C-0CA8-4A36-A987-9732CFE7D63A}"/>
                  </a:ext>
                </a:extLst>
              </p:cNvPr>
              <p:cNvSpPr/>
              <p:nvPr/>
            </p:nvSpPr>
            <p:spPr bwMode="auto">
              <a:xfrm>
                <a:off x="3160" y="3272"/>
                <a:ext cx="44" cy="118"/>
              </a:xfrm>
              <a:custGeom>
                <a:avLst/>
                <a:gdLst>
                  <a:gd name="T0" fmla="*/ 13 w 21"/>
                  <a:gd name="T1" fmla="*/ 0 h 57"/>
                  <a:gd name="T2" fmla="*/ 9 w 21"/>
                  <a:gd name="T3" fmla="*/ 0 h 57"/>
                  <a:gd name="T4" fmla="*/ 0 w 21"/>
                  <a:gd name="T5" fmla="*/ 8 h 57"/>
                  <a:gd name="T6" fmla="*/ 0 w 21"/>
                  <a:gd name="T7" fmla="*/ 48 h 57"/>
                  <a:gd name="T8" fmla="*/ 9 w 21"/>
                  <a:gd name="T9" fmla="*/ 57 h 57"/>
                  <a:gd name="T10" fmla="*/ 13 w 21"/>
                  <a:gd name="T11" fmla="*/ 57 h 57"/>
                  <a:gd name="T12" fmla="*/ 16 w 21"/>
                  <a:gd name="T13" fmla="*/ 56 h 57"/>
                  <a:gd name="T14" fmla="*/ 16 w 21"/>
                  <a:gd name="T15" fmla="*/ 53 h 57"/>
                  <a:gd name="T16" fmla="*/ 12 w 21"/>
                  <a:gd name="T17" fmla="*/ 55 h 57"/>
                  <a:gd name="T18" fmla="*/ 11 w 21"/>
                  <a:gd name="T19" fmla="*/ 55 h 57"/>
                  <a:gd name="T20" fmla="*/ 11 w 21"/>
                  <a:gd name="T21" fmla="*/ 55 h 57"/>
                  <a:gd name="T22" fmla="*/ 11 w 21"/>
                  <a:gd name="T23" fmla="*/ 55 h 57"/>
                  <a:gd name="T24" fmla="*/ 11 w 21"/>
                  <a:gd name="T25" fmla="*/ 55 h 57"/>
                  <a:gd name="T26" fmla="*/ 10 w 21"/>
                  <a:gd name="T27" fmla="*/ 55 h 57"/>
                  <a:gd name="T28" fmla="*/ 5 w 21"/>
                  <a:gd name="T29" fmla="*/ 53 h 57"/>
                  <a:gd name="T30" fmla="*/ 3 w 21"/>
                  <a:gd name="T31" fmla="*/ 48 h 57"/>
                  <a:gd name="T32" fmla="*/ 3 w 21"/>
                  <a:gd name="T33" fmla="*/ 47 h 57"/>
                  <a:gd name="T34" fmla="*/ 3 w 21"/>
                  <a:gd name="T35" fmla="*/ 47 h 57"/>
                  <a:gd name="T36" fmla="*/ 3 w 21"/>
                  <a:gd name="T37" fmla="*/ 10 h 57"/>
                  <a:gd name="T38" fmla="*/ 3 w 21"/>
                  <a:gd name="T39" fmla="*/ 8 h 57"/>
                  <a:gd name="T40" fmla="*/ 3 w 21"/>
                  <a:gd name="T41" fmla="*/ 6 h 57"/>
                  <a:gd name="T42" fmla="*/ 5 w 21"/>
                  <a:gd name="T43" fmla="*/ 4 h 57"/>
                  <a:gd name="T44" fmla="*/ 11 w 21"/>
                  <a:gd name="T45" fmla="*/ 2 h 57"/>
                  <a:gd name="T46" fmla="*/ 11 w 21"/>
                  <a:gd name="T47" fmla="*/ 2 h 57"/>
                  <a:gd name="T48" fmla="*/ 19 w 21"/>
                  <a:gd name="T49" fmla="*/ 10 h 57"/>
                  <a:gd name="T50" fmla="*/ 19 w 21"/>
                  <a:gd name="T51" fmla="*/ 16 h 57"/>
                  <a:gd name="T52" fmla="*/ 21 w 21"/>
                  <a:gd name="T53" fmla="*/ 12 h 57"/>
                  <a:gd name="T54" fmla="*/ 21 w 21"/>
                  <a:gd name="T55" fmla="*/ 8 h 57"/>
                  <a:gd name="T56" fmla="*/ 13 w 21"/>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57">
                    <a:moveTo>
                      <a:pt x="13" y="0"/>
                    </a:moveTo>
                    <a:cubicBezTo>
                      <a:pt x="9" y="0"/>
                      <a:pt x="9" y="0"/>
                      <a:pt x="9" y="0"/>
                    </a:cubicBezTo>
                    <a:cubicBezTo>
                      <a:pt x="4" y="0"/>
                      <a:pt x="0" y="4"/>
                      <a:pt x="0" y="8"/>
                    </a:cubicBezTo>
                    <a:cubicBezTo>
                      <a:pt x="0" y="48"/>
                      <a:pt x="0" y="48"/>
                      <a:pt x="0" y="48"/>
                    </a:cubicBezTo>
                    <a:cubicBezTo>
                      <a:pt x="0" y="53"/>
                      <a:pt x="4" y="57"/>
                      <a:pt x="9" y="57"/>
                    </a:cubicBezTo>
                    <a:cubicBezTo>
                      <a:pt x="13" y="57"/>
                      <a:pt x="13" y="57"/>
                      <a:pt x="13" y="57"/>
                    </a:cubicBezTo>
                    <a:cubicBezTo>
                      <a:pt x="14" y="57"/>
                      <a:pt x="15" y="57"/>
                      <a:pt x="16" y="56"/>
                    </a:cubicBezTo>
                    <a:cubicBezTo>
                      <a:pt x="16" y="53"/>
                      <a:pt x="16" y="53"/>
                      <a:pt x="16" y="53"/>
                    </a:cubicBezTo>
                    <a:cubicBezTo>
                      <a:pt x="15" y="54"/>
                      <a:pt x="13" y="55"/>
                      <a:pt x="12" y="55"/>
                    </a:cubicBezTo>
                    <a:cubicBezTo>
                      <a:pt x="11" y="55"/>
                      <a:pt x="11" y="55"/>
                      <a:pt x="11" y="55"/>
                    </a:cubicBezTo>
                    <a:cubicBezTo>
                      <a:pt x="11" y="55"/>
                      <a:pt x="11" y="55"/>
                      <a:pt x="11" y="55"/>
                    </a:cubicBezTo>
                    <a:cubicBezTo>
                      <a:pt x="11" y="55"/>
                      <a:pt x="11" y="55"/>
                      <a:pt x="11" y="55"/>
                    </a:cubicBezTo>
                    <a:cubicBezTo>
                      <a:pt x="11" y="55"/>
                      <a:pt x="11" y="55"/>
                      <a:pt x="11" y="55"/>
                    </a:cubicBezTo>
                    <a:cubicBezTo>
                      <a:pt x="10" y="55"/>
                      <a:pt x="10" y="55"/>
                      <a:pt x="10" y="55"/>
                    </a:cubicBezTo>
                    <a:cubicBezTo>
                      <a:pt x="8" y="55"/>
                      <a:pt x="6" y="54"/>
                      <a:pt x="5" y="53"/>
                    </a:cubicBezTo>
                    <a:cubicBezTo>
                      <a:pt x="4"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cubicBezTo>
                      <a:pt x="7" y="3"/>
                      <a:pt x="9" y="2"/>
                      <a:pt x="11" y="2"/>
                    </a:cubicBezTo>
                    <a:cubicBezTo>
                      <a:pt x="11" y="2"/>
                      <a:pt x="11" y="2"/>
                      <a:pt x="11" y="2"/>
                    </a:cubicBezTo>
                    <a:cubicBezTo>
                      <a:pt x="15" y="2"/>
                      <a:pt x="19" y="6"/>
                      <a:pt x="19" y="10"/>
                    </a:cubicBezTo>
                    <a:cubicBezTo>
                      <a:pt x="19" y="16"/>
                      <a:pt x="19" y="16"/>
                      <a:pt x="19" y="16"/>
                    </a:cubicBezTo>
                    <a:cubicBezTo>
                      <a:pt x="20" y="15"/>
                      <a:pt x="20" y="13"/>
                      <a:pt x="21" y="12"/>
                    </a:cubicBezTo>
                    <a:cubicBezTo>
                      <a:pt x="21" y="8"/>
                      <a:pt x="21" y="8"/>
                      <a:pt x="21" y="8"/>
                    </a:cubicBezTo>
                    <a:cubicBezTo>
                      <a:pt x="21" y="4"/>
                      <a:pt x="18" y="0"/>
                      <a:pt x="13"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5" name="îṧļïḍê">
                <a:extLst>
                  <a:ext uri="{FF2B5EF4-FFF2-40B4-BE49-F238E27FC236}">
                    <a16:creationId xmlns:a16="http://schemas.microsoft.com/office/drawing/2014/main" id="{1B9C9ADD-E424-4EF3-BDBD-29884579ACC6}"/>
                  </a:ext>
                </a:extLst>
              </p:cNvPr>
              <p:cNvSpPr/>
              <p:nvPr/>
            </p:nvSpPr>
            <p:spPr bwMode="auto">
              <a:xfrm>
                <a:off x="3167" y="3276"/>
                <a:ext cx="33" cy="93"/>
              </a:xfrm>
              <a:custGeom>
                <a:avLst/>
                <a:gdLst>
                  <a:gd name="T0" fmla="*/ 8 w 16"/>
                  <a:gd name="T1" fmla="*/ 0 h 45"/>
                  <a:gd name="T2" fmla="*/ 8 w 16"/>
                  <a:gd name="T3" fmla="*/ 0 h 45"/>
                  <a:gd name="T4" fmla="*/ 2 w 16"/>
                  <a:gd name="T5" fmla="*/ 2 h 45"/>
                  <a:gd name="T6" fmla="*/ 2 w 16"/>
                  <a:gd name="T7" fmla="*/ 2 h 45"/>
                  <a:gd name="T8" fmla="*/ 3 w 16"/>
                  <a:gd name="T9" fmla="*/ 2 h 45"/>
                  <a:gd name="T10" fmla="*/ 5 w 16"/>
                  <a:gd name="T11" fmla="*/ 4 h 45"/>
                  <a:gd name="T12" fmla="*/ 5 w 16"/>
                  <a:gd name="T13" fmla="*/ 15 h 45"/>
                  <a:gd name="T14" fmla="*/ 3 w 16"/>
                  <a:gd name="T15" fmla="*/ 17 h 45"/>
                  <a:gd name="T16" fmla="*/ 2 w 16"/>
                  <a:gd name="T17" fmla="*/ 17 h 45"/>
                  <a:gd name="T18" fmla="*/ 0 w 16"/>
                  <a:gd name="T19" fmla="*/ 15 h 45"/>
                  <a:gd name="T20" fmla="*/ 0 w 16"/>
                  <a:gd name="T21" fmla="*/ 6 h 45"/>
                  <a:gd name="T22" fmla="*/ 0 w 16"/>
                  <a:gd name="T23" fmla="*/ 8 h 45"/>
                  <a:gd name="T24" fmla="*/ 0 w 16"/>
                  <a:gd name="T25" fmla="*/ 45 h 45"/>
                  <a:gd name="T26" fmla="*/ 0 w 16"/>
                  <a:gd name="T27" fmla="*/ 45 h 45"/>
                  <a:gd name="T28" fmla="*/ 0 w 16"/>
                  <a:gd name="T29" fmla="*/ 26 h 45"/>
                  <a:gd name="T30" fmla="*/ 13 w 16"/>
                  <a:gd name="T31" fmla="*/ 26 h 45"/>
                  <a:gd name="T32" fmla="*/ 13 w 16"/>
                  <a:gd name="T33" fmla="*/ 25 h 45"/>
                  <a:gd name="T34" fmla="*/ 13 w 16"/>
                  <a:gd name="T35" fmla="*/ 22 h 45"/>
                  <a:gd name="T36" fmla="*/ 16 w 16"/>
                  <a:gd name="T37" fmla="*/ 14 h 45"/>
                  <a:gd name="T38" fmla="*/ 16 w 16"/>
                  <a:gd name="T39" fmla="*/ 8 h 45"/>
                  <a:gd name="T40" fmla="*/ 8 w 16"/>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45">
                    <a:moveTo>
                      <a:pt x="8" y="0"/>
                    </a:moveTo>
                    <a:cubicBezTo>
                      <a:pt x="8" y="0"/>
                      <a:pt x="8" y="0"/>
                      <a:pt x="8" y="0"/>
                    </a:cubicBezTo>
                    <a:cubicBezTo>
                      <a:pt x="6" y="0"/>
                      <a:pt x="4" y="1"/>
                      <a:pt x="2" y="2"/>
                    </a:cubicBezTo>
                    <a:cubicBezTo>
                      <a:pt x="2" y="2"/>
                      <a:pt x="2" y="2"/>
                      <a:pt x="2" y="2"/>
                    </a:cubicBezTo>
                    <a:cubicBezTo>
                      <a:pt x="3" y="2"/>
                      <a:pt x="3" y="2"/>
                      <a:pt x="3" y="2"/>
                    </a:cubicBezTo>
                    <a:cubicBezTo>
                      <a:pt x="4" y="2"/>
                      <a:pt x="5" y="3"/>
                      <a:pt x="5" y="4"/>
                    </a:cubicBezTo>
                    <a:cubicBezTo>
                      <a:pt x="5" y="15"/>
                      <a:pt x="5" y="15"/>
                      <a:pt x="5" y="15"/>
                    </a:cubicBezTo>
                    <a:cubicBezTo>
                      <a:pt x="5" y="16"/>
                      <a:pt x="4" y="17"/>
                      <a:pt x="3"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3" y="26"/>
                      <a:pt x="13" y="26"/>
                      <a:pt x="13" y="26"/>
                    </a:cubicBezTo>
                    <a:cubicBezTo>
                      <a:pt x="13" y="25"/>
                      <a:pt x="13" y="25"/>
                      <a:pt x="13" y="25"/>
                    </a:cubicBezTo>
                    <a:cubicBezTo>
                      <a:pt x="13" y="24"/>
                      <a:pt x="13" y="23"/>
                      <a:pt x="13" y="22"/>
                    </a:cubicBezTo>
                    <a:cubicBezTo>
                      <a:pt x="14" y="19"/>
                      <a:pt x="15" y="16"/>
                      <a:pt x="16" y="14"/>
                    </a:cubicBezTo>
                    <a:cubicBezTo>
                      <a:pt x="16" y="8"/>
                      <a:pt x="16" y="8"/>
                      <a:pt x="16" y="8"/>
                    </a:cubicBezTo>
                    <a:cubicBezTo>
                      <a:pt x="16" y="4"/>
                      <a:pt x="12"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6" name="ïšľîḋé">
                <a:extLst>
                  <a:ext uri="{FF2B5EF4-FFF2-40B4-BE49-F238E27FC236}">
                    <a16:creationId xmlns:a16="http://schemas.microsoft.com/office/drawing/2014/main" id="{9C72BFB1-66AA-4814-95CE-F1C694A9B61E}"/>
                  </a:ext>
                </a:extLst>
              </p:cNvPr>
              <p:cNvSpPr/>
              <p:nvPr/>
            </p:nvSpPr>
            <p:spPr bwMode="auto">
              <a:xfrm>
                <a:off x="3167" y="3330"/>
                <a:ext cx="27" cy="56"/>
              </a:xfrm>
              <a:custGeom>
                <a:avLst/>
                <a:gdLst>
                  <a:gd name="T0" fmla="*/ 13 w 13"/>
                  <a:gd name="T1" fmla="*/ 0 h 27"/>
                  <a:gd name="T2" fmla="*/ 0 w 13"/>
                  <a:gd name="T3" fmla="*/ 0 h 27"/>
                  <a:gd name="T4" fmla="*/ 0 w 13"/>
                  <a:gd name="T5" fmla="*/ 19 h 27"/>
                  <a:gd name="T6" fmla="*/ 0 w 13"/>
                  <a:gd name="T7" fmla="*/ 20 h 27"/>
                  <a:gd name="T8" fmla="*/ 2 w 13"/>
                  <a:gd name="T9" fmla="*/ 25 h 27"/>
                  <a:gd name="T10" fmla="*/ 7 w 13"/>
                  <a:gd name="T11" fmla="*/ 27 h 27"/>
                  <a:gd name="T12" fmla="*/ 8 w 13"/>
                  <a:gd name="T13" fmla="*/ 27 h 27"/>
                  <a:gd name="T14" fmla="*/ 8 w 13"/>
                  <a:gd name="T15" fmla="*/ 27 h 27"/>
                  <a:gd name="T16" fmla="*/ 8 w 13"/>
                  <a:gd name="T17" fmla="*/ 27 h 27"/>
                  <a:gd name="T18" fmla="*/ 9 w 13"/>
                  <a:gd name="T19" fmla="*/ 27 h 27"/>
                  <a:gd name="T20" fmla="*/ 13 w 13"/>
                  <a:gd name="T21" fmla="*/ 25 h 27"/>
                  <a:gd name="T22" fmla="*/ 13 w 13"/>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7">
                    <a:moveTo>
                      <a:pt x="13" y="0"/>
                    </a:moveTo>
                    <a:cubicBezTo>
                      <a:pt x="0" y="0"/>
                      <a:pt x="0" y="0"/>
                      <a:pt x="0" y="0"/>
                    </a:cubicBezTo>
                    <a:cubicBezTo>
                      <a:pt x="0" y="19"/>
                      <a:pt x="0" y="19"/>
                      <a:pt x="0" y="19"/>
                    </a:cubicBezTo>
                    <a:cubicBezTo>
                      <a:pt x="0" y="20"/>
                      <a:pt x="0" y="20"/>
                      <a:pt x="0" y="20"/>
                    </a:cubicBezTo>
                    <a:cubicBezTo>
                      <a:pt x="0" y="22"/>
                      <a:pt x="1" y="24"/>
                      <a:pt x="2" y="25"/>
                    </a:cubicBezTo>
                    <a:cubicBezTo>
                      <a:pt x="3" y="26"/>
                      <a:pt x="5" y="27"/>
                      <a:pt x="7" y="27"/>
                    </a:cubicBezTo>
                    <a:cubicBezTo>
                      <a:pt x="8" y="27"/>
                      <a:pt x="8" y="27"/>
                      <a:pt x="8" y="27"/>
                    </a:cubicBezTo>
                    <a:cubicBezTo>
                      <a:pt x="8" y="27"/>
                      <a:pt x="8" y="27"/>
                      <a:pt x="8" y="27"/>
                    </a:cubicBezTo>
                    <a:cubicBezTo>
                      <a:pt x="8" y="27"/>
                      <a:pt x="8" y="27"/>
                      <a:pt x="8" y="27"/>
                    </a:cubicBezTo>
                    <a:cubicBezTo>
                      <a:pt x="9" y="27"/>
                      <a:pt x="9" y="27"/>
                      <a:pt x="9" y="27"/>
                    </a:cubicBezTo>
                    <a:cubicBezTo>
                      <a:pt x="10" y="27"/>
                      <a:pt x="12" y="26"/>
                      <a:pt x="13" y="25"/>
                    </a:cubicBezTo>
                    <a:cubicBezTo>
                      <a:pt x="13" y="0"/>
                      <a:pt x="13" y="0"/>
                      <a:pt x="13"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8" name="ï$1îḑe">
                <a:extLst>
                  <a:ext uri="{FF2B5EF4-FFF2-40B4-BE49-F238E27FC236}">
                    <a16:creationId xmlns:a16="http://schemas.microsoft.com/office/drawing/2014/main" id="{4433E92B-D947-4E6B-80EB-41250224F02C}"/>
                  </a:ext>
                </a:extLst>
              </p:cNvPr>
              <p:cNvSpPr/>
              <p:nvPr/>
            </p:nvSpPr>
            <p:spPr bwMode="auto">
              <a:xfrm>
                <a:off x="3167" y="3280"/>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1"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9" name="ïṩľíḑè">
                <a:extLst>
                  <a:ext uri="{FF2B5EF4-FFF2-40B4-BE49-F238E27FC236}">
                    <a16:creationId xmlns:a16="http://schemas.microsoft.com/office/drawing/2014/main" id="{AFE18B90-7FBC-464B-AE97-217F84F70647}"/>
                  </a:ext>
                </a:extLst>
              </p:cNvPr>
              <p:cNvSpPr/>
              <p:nvPr/>
            </p:nvSpPr>
            <p:spPr bwMode="auto">
              <a:xfrm>
                <a:off x="3167" y="3280"/>
                <a:ext cx="10" cy="31"/>
              </a:xfrm>
              <a:custGeom>
                <a:avLst/>
                <a:gdLst>
                  <a:gd name="T0" fmla="*/ 3 w 5"/>
                  <a:gd name="T1" fmla="*/ 0 h 15"/>
                  <a:gd name="T2" fmla="*/ 2 w 5"/>
                  <a:gd name="T3" fmla="*/ 0 h 15"/>
                  <a:gd name="T4" fmla="*/ 2 w 5"/>
                  <a:gd name="T5" fmla="*/ 0 h 15"/>
                  <a:gd name="T6" fmla="*/ 0 w 5"/>
                  <a:gd name="T7" fmla="*/ 4 h 15"/>
                  <a:gd name="T8" fmla="*/ 0 w 5"/>
                  <a:gd name="T9" fmla="*/ 13 h 15"/>
                  <a:gd name="T10" fmla="*/ 2 w 5"/>
                  <a:gd name="T11" fmla="*/ 15 h 15"/>
                  <a:gd name="T12" fmla="*/ 3 w 5"/>
                  <a:gd name="T13" fmla="*/ 15 h 15"/>
                  <a:gd name="T14" fmla="*/ 5 w 5"/>
                  <a:gd name="T15" fmla="*/ 13 h 15"/>
                  <a:gd name="T16" fmla="*/ 5 w 5"/>
                  <a:gd name="T17" fmla="*/ 2 h 15"/>
                  <a:gd name="T18" fmla="*/ 3 w 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5">
                    <a:moveTo>
                      <a:pt x="3" y="0"/>
                    </a:moveTo>
                    <a:cubicBezTo>
                      <a:pt x="2" y="0"/>
                      <a:pt x="2" y="0"/>
                      <a:pt x="2" y="0"/>
                    </a:cubicBezTo>
                    <a:cubicBezTo>
                      <a:pt x="2" y="0"/>
                      <a:pt x="2" y="0"/>
                      <a:pt x="2" y="0"/>
                    </a:cubicBezTo>
                    <a:cubicBezTo>
                      <a:pt x="1" y="1"/>
                      <a:pt x="1" y="3"/>
                      <a:pt x="0" y="4"/>
                    </a:cubicBezTo>
                    <a:cubicBezTo>
                      <a:pt x="0" y="13"/>
                      <a:pt x="0" y="13"/>
                      <a:pt x="0" y="13"/>
                    </a:cubicBezTo>
                    <a:cubicBezTo>
                      <a:pt x="0" y="14"/>
                      <a:pt x="1" y="15"/>
                      <a:pt x="2" y="15"/>
                    </a:cubicBezTo>
                    <a:cubicBezTo>
                      <a:pt x="3" y="15"/>
                      <a:pt x="3" y="15"/>
                      <a:pt x="3" y="15"/>
                    </a:cubicBezTo>
                    <a:cubicBezTo>
                      <a:pt x="4" y="15"/>
                      <a:pt x="5" y="14"/>
                      <a:pt x="5" y="13"/>
                    </a:cubicBezTo>
                    <a:cubicBezTo>
                      <a:pt x="5" y="2"/>
                      <a:pt x="5" y="2"/>
                      <a:pt x="5" y="2"/>
                    </a:cubicBezTo>
                    <a:cubicBezTo>
                      <a:pt x="5" y="1"/>
                      <a:pt x="4" y="0"/>
                      <a:pt x="3"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0" name="íşļïḋê">
                <a:extLst>
                  <a:ext uri="{FF2B5EF4-FFF2-40B4-BE49-F238E27FC236}">
                    <a16:creationId xmlns:a16="http://schemas.microsoft.com/office/drawing/2014/main" id="{81AD6E54-41F7-4A28-961E-ECBA375C23AC}"/>
                  </a:ext>
                </a:extLst>
              </p:cNvPr>
              <p:cNvSpPr/>
              <p:nvPr/>
            </p:nvSpPr>
            <p:spPr bwMode="auto">
              <a:xfrm>
                <a:off x="2734" y="3427"/>
                <a:ext cx="34" cy="110"/>
              </a:xfrm>
              <a:custGeom>
                <a:avLst/>
                <a:gdLst>
                  <a:gd name="T0" fmla="*/ 0 w 16"/>
                  <a:gd name="T1" fmla="*/ 45 h 53"/>
                  <a:gd name="T2" fmla="*/ 0 w 16"/>
                  <a:gd name="T3" fmla="*/ 8 h 53"/>
                  <a:gd name="T4" fmla="*/ 7 w 16"/>
                  <a:gd name="T5" fmla="*/ 0 h 53"/>
                  <a:gd name="T6" fmla="*/ 8 w 16"/>
                  <a:gd name="T7" fmla="*/ 0 h 53"/>
                  <a:gd name="T8" fmla="*/ 16 w 16"/>
                  <a:gd name="T9" fmla="*/ 8 h 53"/>
                  <a:gd name="T10" fmla="*/ 16 w 16"/>
                  <a:gd name="T11" fmla="*/ 45 h 53"/>
                  <a:gd name="T12" fmla="*/ 8 w 16"/>
                  <a:gd name="T13" fmla="*/ 53 h 53"/>
                  <a:gd name="T14" fmla="*/ 7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3" y="0"/>
                      <a:pt x="7" y="0"/>
                    </a:cubicBezTo>
                    <a:cubicBezTo>
                      <a:pt x="8" y="0"/>
                      <a:pt x="8" y="0"/>
                      <a:pt x="8" y="0"/>
                    </a:cubicBezTo>
                    <a:cubicBezTo>
                      <a:pt x="12" y="0"/>
                      <a:pt x="16" y="4"/>
                      <a:pt x="16" y="8"/>
                    </a:cubicBezTo>
                    <a:cubicBezTo>
                      <a:pt x="16" y="45"/>
                      <a:pt x="16" y="45"/>
                      <a:pt x="16" y="45"/>
                    </a:cubicBezTo>
                    <a:cubicBezTo>
                      <a:pt x="16" y="49"/>
                      <a:pt x="12" y="53"/>
                      <a:pt x="8" y="53"/>
                    </a:cubicBezTo>
                    <a:cubicBezTo>
                      <a:pt x="7" y="53"/>
                      <a:pt x="7" y="53"/>
                      <a:pt x="7"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1" name="ïŝḻïḑe">
                <a:extLst>
                  <a:ext uri="{FF2B5EF4-FFF2-40B4-BE49-F238E27FC236}">
                    <a16:creationId xmlns:a16="http://schemas.microsoft.com/office/drawing/2014/main" id="{665FF2D3-E049-4B56-A589-9D93AAE3EADD}"/>
                  </a:ext>
                </a:extLst>
              </p:cNvPr>
              <p:cNvSpPr/>
              <p:nvPr/>
            </p:nvSpPr>
            <p:spPr bwMode="auto">
              <a:xfrm>
                <a:off x="2734" y="3481"/>
                <a:ext cx="34"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2" y="26"/>
                      <a:pt x="11" y="27"/>
                      <a:pt x="9" y="27"/>
                    </a:cubicBezTo>
                    <a:cubicBezTo>
                      <a:pt x="8" y="27"/>
                      <a:pt x="8" y="27"/>
                      <a:pt x="8" y="27"/>
                    </a:cubicBezTo>
                    <a:cubicBezTo>
                      <a:pt x="7" y="27"/>
                      <a:pt x="7" y="27"/>
                      <a:pt x="7" y="27"/>
                    </a:cubicBezTo>
                    <a:cubicBezTo>
                      <a:pt x="5" y="27"/>
                      <a:pt x="3"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2" name="ísḻíḓê">
                <a:extLst>
                  <a:ext uri="{FF2B5EF4-FFF2-40B4-BE49-F238E27FC236}">
                    <a16:creationId xmlns:a16="http://schemas.microsoft.com/office/drawing/2014/main" id="{271BDE2B-C842-4D81-B78C-1300694E184C}"/>
                  </a:ext>
                </a:extLst>
              </p:cNvPr>
              <p:cNvSpPr/>
              <p:nvPr/>
            </p:nvSpPr>
            <p:spPr bwMode="auto">
              <a:xfrm>
                <a:off x="2728" y="3423"/>
                <a:ext cx="44" cy="119"/>
              </a:xfrm>
              <a:custGeom>
                <a:avLst/>
                <a:gdLst>
                  <a:gd name="T0" fmla="*/ 5 w 21"/>
                  <a:gd name="T1" fmla="*/ 4 h 57"/>
                  <a:gd name="T2" fmla="*/ 10 w 21"/>
                  <a:gd name="T3" fmla="*/ 2 h 57"/>
                  <a:gd name="T4" fmla="*/ 11 w 21"/>
                  <a:gd name="T5" fmla="*/ 2 h 57"/>
                  <a:gd name="T6" fmla="*/ 19 w 21"/>
                  <a:gd name="T7" fmla="*/ 10 h 57"/>
                  <a:gd name="T8" fmla="*/ 19 w 21"/>
                  <a:gd name="T9" fmla="*/ 28 h 57"/>
                  <a:gd name="T10" fmla="*/ 19 w 21"/>
                  <a:gd name="T11" fmla="*/ 48 h 57"/>
                  <a:gd name="T12" fmla="*/ 17 w 21"/>
                  <a:gd name="T13" fmla="*/ 53 h 57"/>
                  <a:gd name="T14" fmla="*/ 12 w 21"/>
                  <a:gd name="T15" fmla="*/ 55 h 57"/>
                  <a:gd name="T16" fmla="*/ 11 w 21"/>
                  <a:gd name="T17" fmla="*/ 55 h 57"/>
                  <a:gd name="T18" fmla="*/ 11 w 21"/>
                  <a:gd name="T19" fmla="*/ 55 h 57"/>
                  <a:gd name="T20" fmla="*/ 10 w 21"/>
                  <a:gd name="T21" fmla="*/ 55 h 57"/>
                  <a:gd name="T22" fmla="*/ 10 w 21"/>
                  <a:gd name="T23" fmla="*/ 55 h 57"/>
                  <a:gd name="T24" fmla="*/ 10 w 21"/>
                  <a:gd name="T25" fmla="*/ 55 h 57"/>
                  <a:gd name="T26" fmla="*/ 5 w 21"/>
                  <a:gd name="T27" fmla="*/ 53 h 57"/>
                  <a:gd name="T28" fmla="*/ 3 w 21"/>
                  <a:gd name="T29" fmla="*/ 48 h 57"/>
                  <a:gd name="T30" fmla="*/ 3 w 21"/>
                  <a:gd name="T31" fmla="*/ 47 h 57"/>
                  <a:gd name="T32" fmla="*/ 3 w 21"/>
                  <a:gd name="T33" fmla="*/ 47 h 57"/>
                  <a:gd name="T34" fmla="*/ 3 w 21"/>
                  <a:gd name="T35" fmla="*/ 10 h 57"/>
                  <a:gd name="T36" fmla="*/ 3 w 21"/>
                  <a:gd name="T37" fmla="*/ 8 h 57"/>
                  <a:gd name="T38" fmla="*/ 3 w 21"/>
                  <a:gd name="T39" fmla="*/ 6 h 57"/>
                  <a:gd name="T40" fmla="*/ 5 w 21"/>
                  <a:gd name="T41" fmla="*/ 4 h 57"/>
                  <a:gd name="T42" fmla="*/ 13 w 21"/>
                  <a:gd name="T43" fmla="*/ 0 h 57"/>
                  <a:gd name="T44" fmla="*/ 9 w 21"/>
                  <a:gd name="T45" fmla="*/ 0 h 57"/>
                  <a:gd name="T46" fmla="*/ 0 w 21"/>
                  <a:gd name="T47" fmla="*/ 8 h 57"/>
                  <a:gd name="T48" fmla="*/ 0 w 21"/>
                  <a:gd name="T49" fmla="*/ 48 h 57"/>
                  <a:gd name="T50" fmla="*/ 9 w 21"/>
                  <a:gd name="T51" fmla="*/ 57 h 57"/>
                  <a:gd name="T52" fmla="*/ 13 w 21"/>
                  <a:gd name="T53" fmla="*/ 57 h 57"/>
                  <a:gd name="T54" fmla="*/ 21 w 21"/>
                  <a:gd name="T55" fmla="*/ 48 h 57"/>
                  <a:gd name="T56" fmla="*/ 21 w 21"/>
                  <a:gd name="T57" fmla="*/ 8 h 57"/>
                  <a:gd name="T58" fmla="*/ 13 w 21"/>
                  <a:gd name="T5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7">
                    <a:moveTo>
                      <a:pt x="5" y="4"/>
                    </a:moveTo>
                    <a:cubicBezTo>
                      <a:pt x="7" y="3"/>
                      <a:pt x="8" y="2"/>
                      <a:pt x="10" y="2"/>
                    </a:cubicBezTo>
                    <a:cubicBezTo>
                      <a:pt x="11" y="2"/>
                      <a:pt x="11" y="2"/>
                      <a:pt x="11" y="2"/>
                    </a:cubicBezTo>
                    <a:cubicBezTo>
                      <a:pt x="15" y="2"/>
                      <a:pt x="19" y="6"/>
                      <a:pt x="19" y="10"/>
                    </a:cubicBezTo>
                    <a:cubicBezTo>
                      <a:pt x="19" y="28"/>
                      <a:pt x="19" y="28"/>
                      <a:pt x="19" y="28"/>
                    </a:cubicBezTo>
                    <a:cubicBezTo>
                      <a:pt x="19" y="48"/>
                      <a:pt x="19" y="48"/>
                      <a:pt x="19" y="48"/>
                    </a:cubicBezTo>
                    <a:cubicBezTo>
                      <a:pt x="19" y="50"/>
                      <a:pt x="18" y="52"/>
                      <a:pt x="17" y="53"/>
                    </a:cubicBezTo>
                    <a:cubicBezTo>
                      <a:pt x="15" y="54"/>
                      <a:pt x="14" y="55"/>
                      <a:pt x="12" y="55"/>
                    </a:cubicBezTo>
                    <a:cubicBezTo>
                      <a:pt x="11" y="55"/>
                      <a:pt x="11" y="55"/>
                      <a:pt x="11" y="55"/>
                    </a:cubicBezTo>
                    <a:cubicBezTo>
                      <a:pt x="11" y="55"/>
                      <a:pt x="11" y="55"/>
                      <a:pt x="11" y="55"/>
                    </a:cubicBezTo>
                    <a:cubicBezTo>
                      <a:pt x="10" y="55"/>
                      <a:pt x="10" y="55"/>
                      <a:pt x="10" y="55"/>
                    </a:cubicBezTo>
                    <a:cubicBezTo>
                      <a:pt x="10" y="55"/>
                      <a:pt x="10" y="55"/>
                      <a:pt x="10" y="55"/>
                    </a:cubicBezTo>
                    <a:cubicBezTo>
                      <a:pt x="10" y="55"/>
                      <a:pt x="10" y="55"/>
                      <a:pt x="10" y="55"/>
                    </a:cubicBezTo>
                    <a:cubicBezTo>
                      <a:pt x="8" y="55"/>
                      <a:pt x="6" y="54"/>
                      <a:pt x="5" y="53"/>
                    </a:cubicBezTo>
                    <a:cubicBezTo>
                      <a:pt x="4"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moveTo>
                      <a:pt x="13" y="0"/>
                    </a:moveTo>
                    <a:cubicBezTo>
                      <a:pt x="9" y="0"/>
                      <a:pt x="9" y="0"/>
                      <a:pt x="9" y="0"/>
                    </a:cubicBezTo>
                    <a:cubicBezTo>
                      <a:pt x="4" y="0"/>
                      <a:pt x="0" y="4"/>
                      <a:pt x="0" y="8"/>
                    </a:cubicBezTo>
                    <a:cubicBezTo>
                      <a:pt x="0" y="48"/>
                      <a:pt x="0" y="48"/>
                      <a:pt x="0" y="48"/>
                    </a:cubicBezTo>
                    <a:cubicBezTo>
                      <a:pt x="0" y="53"/>
                      <a:pt x="4" y="57"/>
                      <a:pt x="9" y="57"/>
                    </a:cubicBezTo>
                    <a:cubicBezTo>
                      <a:pt x="13" y="57"/>
                      <a:pt x="13" y="57"/>
                      <a:pt x="13" y="57"/>
                    </a:cubicBezTo>
                    <a:cubicBezTo>
                      <a:pt x="17" y="57"/>
                      <a:pt x="21" y="53"/>
                      <a:pt x="21" y="48"/>
                    </a:cubicBezTo>
                    <a:cubicBezTo>
                      <a:pt x="21" y="8"/>
                      <a:pt x="21" y="8"/>
                      <a:pt x="21" y="8"/>
                    </a:cubicBezTo>
                    <a:cubicBezTo>
                      <a:pt x="21" y="4"/>
                      <a:pt x="17" y="0"/>
                      <a:pt x="13"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3" name="îṧḷïḍe">
                <a:extLst>
                  <a:ext uri="{FF2B5EF4-FFF2-40B4-BE49-F238E27FC236}">
                    <a16:creationId xmlns:a16="http://schemas.microsoft.com/office/drawing/2014/main" id="{FB2F9BB8-1D6D-42B6-8C92-FA5D024E9915}"/>
                  </a:ext>
                </a:extLst>
              </p:cNvPr>
              <p:cNvSpPr/>
              <p:nvPr/>
            </p:nvSpPr>
            <p:spPr bwMode="auto">
              <a:xfrm>
                <a:off x="2734" y="3427"/>
                <a:ext cx="34" cy="94"/>
              </a:xfrm>
              <a:custGeom>
                <a:avLst/>
                <a:gdLst>
                  <a:gd name="T0" fmla="*/ 8 w 16"/>
                  <a:gd name="T1" fmla="*/ 0 h 45"/>
                  <a:gd name="T2" fmla="*/ 7 w 16"/>
                  <a:gd name="T3" fmla="*/ 0 h 45"/>
                  <a:gd name="T4" fmla="*/ 2 w 16"/>
                  <a:gd name="T5" fmla="*/ 2 h 45"/>
                  <a:gd name="T6" fmla="*/ 2 w 16"/>
                  <a:gd name="T7" fmla="*/ 2 h 45"/>
                  <a:gd name="T8" fmla="*/ 2 w 16"/>
                  <a:gd name="T9" fmla="*/ 2 h 45"/>
                  <a:gd name="T10" fmla="*/ 4 w 16"/>
                  <a:gd name="T11" fmla="*/ 4 h 45"/>
                  <a:gd name="T12" fmla="*/ 4 w 16"/>
                  <a:gd name="T13" fmla="*/ 15 h 45"/>
                  <a:gd name="T14" fmla="*/ 2 w 16"/>
                  <a:gd name="T15" fmla="*/ 17 h 45"/>
                  <a:gd name="T16" fmla="*/ 2 w 16"/>
                  <a:gd name="T17" fmla="*/ 17 h 45"/>
                  <a:gd name="T18" fmla="*/ 0 w 16"/>
                  <a:gd name="T19" fmla="*/ 15 h 45"/>
                  <a:gd name="T20" fmla="*/ 0 w 16"/>
                  <a:gd name="T21" fmla="*/ 6 h 45"/>
                  <a:gd name="T22" fmla="*/ 0 w 16"/>
                  <a:gd name="T23" fmla="*/ 8 h 45"/>
                  <a:gd name="T24" fmla="*/ 0 w 16"/>
                  <a:gd name="T25" fmla="*/ 45 h 45"/>
                  <a:gd name="T26" fmla="*/ 0 w 16"/>
                  <a:gd name="T27" fmla="*/ 45 h 45"/>
                  <a:gd name="T28" fmla="*/ 0 w 16"/>
                  <a:gd name="T29" fmla="*/ 26 h 45"/>
                  <a:gd name="T30" fmla="*/ 16 w 16"/>
                  <a:gd name="T31" fmla="*/ 26 h 45"/>
                  <a:gd name="T32" fmla="*/ 16 w 16"/>
                  <a:gd name="T33" fmla="*/ 8 h 45"/>
                  <a:gd name="T34" fmla="*/ 8 w 1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5">
                    <a:moveTo>
                      <a:pt x="8" y="0"/>
                    </a:moveTo>
                    <a:cubicBezTo>
                      <a:pt x="7" y="0"/>
                      <a:pt x="7" y="0"/>
                      <a:pt x="7" y="0"/>
                    </a:cubicBezTo>
                    <a:cubicBezTo>
                      <a:pt x="5" y="0"/>
                      <a:pt x="4" y="1"/>
                      <a:pt x="2" y="2"/>
                    </a:cubicBezTo>
                    <a:cubicBezTo>
                      <a:pt x="2" y="2"/>
                      <a:pt x="2" y="2"/>
                      <a:pt x="2" y="2"/>
                    </a:cubicBezTo>
                    <a:cubicBezTo>
                      <a:pt x="2" y="2"/>
                      <a:pt x="2" y="2"/>
                      <a:pt x="2" y="2"/>
                    </a:cubicBezTo>
                    <a:cubicBezTo>
                      <a:pt x="4" y="2"/>
                      <a:pt x="4" y="3"/>
                      <a:pt x="4" y="4"/>
                    </a:cubicBezTo>
                    <a:cubicBezTo>
                      <a:pt x="4" y="15"/>
                      <a:pt x="4" y="15"/>
                      <a:pt x="4" y="15"/>
                    </a:cubicBezTo>
                    <a:cubicBezTo>
                      <a:pt x="4" y="16"/>
                      <a:pt x="4" y="17"/>
                      <a:pt x="2"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6" y="26"/>
                      <a:pt x="16" y="26"/>
                      <a:pt x="16" y="26"/>
                    </a:cubicBezTo>
                    <a:cubicBezTo>
                      <a:pt x="16" y="8"/>
                      <a:pt x="16" y="8"/>
                      <a:pt x="16" y="8"/>
                    </a:cubicBezTo>
                    <a:cubicBezTo>
                      <a:pt x="16" y="4"/>
                      <a:pt x="12"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4" name="îṥľidè">
                <a:extLst>
                  <a:ext uri="{FF2B5EF4-FFF2-40B4-BE49-F238E27FC236}">
                    <a16:creationId xmlns:a16="http://schemas.microsoft.com/office/drawing/2014/main" id="{D6A30752-8935-4D28-9500-417F8B1FEBC9}"/>
                  </a:ext>
                </a:extLst>
              </p:cNvPr>
              <p:cNvSpPr/>
              <p:nvPr/>
            </p:nvSpPr>
            <p:spPr bwMode="auto">
              <a:xfrm>
                <a:off x="2734" y="3481"/>
                <a:ext cx="34" cy="56"/>
              </a:xfrm>
              <a:custGeom>
                <a:avLst/>
                <a:gdLst>
                  <a:gd name="T0" fmla="*/ 16 w 16"/>
                  <a:gd name="T1" fmla="*/ 0 h 27"/>
                  <a:gd name="T2" fmla="*/ 16 w 16"/>
                  <a:gd name="T3" fmla="*/ 0 h 27"/>
                  <a:gd name="T4" fmla="*/ 0 w 16"/>
                  <a:gd name="T5" fmla="*/ 0 h 27"/>
                  <a:gd name="T6" fmla="*/ 0 w 16"/>
                  <a:gd name="T7" fmla="*/ 19 h 27"/>
                  <a:gd name="T8" fmla="*/ 0 w 16"/>
                  <a:gd name="T9" fmla="*/ 20 h 27"/>
                  <a:gd name="T10" fmla="*/ 2 w 16"/>
                  <a:gd name="T11" fmla="*/ 25 h 27"/>
                  <a:gd name="T12" fmla="*/ 7 w 16"/>
                  <a:gd name="T13" fmla="*/ 27 h 27"/>
                  <a:gd name="T14" fmla="*/ 7 w 16"/>
                  <a:gd name="T15" fmla="*/ 27 h 27"/>
                  <a:gd name="T16" fmla="*/ 8 w 16"/>
                  <a:gd name="T17" fmla="*/ 27 h 27"/>
                  <a:gd name="T18" fmla="*/ 8 w 16"/>
                  <a:gd name="T19" fmla="*/ 27 h 27"/>
                  <a:gd name="T20" fmla="*/ 9 w 16"/>
                  <a:gd name="T21" fmla="*/ 27 h 27"/>
                  <a:gd name="T22" fmla="*/ 14 w 16"/>
                  <a:gd name="T23" fmla="*/ 25 h 27"/>
                  <a:gd name="T24" fmla="*/ 16 w 16"/>
                  <a:gd name="T25" fmla="*/ 20 h 27"/>
                  <a:gd name="T26" fmla="*/ 16 w 1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7">
                    <a:moveTo>
                      <a:pt x="16" y="0"/>
                    </a:moveTo>
                    <a:cubicBezTo>
                      <a:pt x="16" y="0"/>
                      <a:pt x="16" y="0"/>
                      <a:pt x="16" y="0"/>
                    </a:cubicBezTo>
                    <a:cubicBezTo>
                      <a:pt x="0" y="0"/>
                      <a:pt x="0" y="0"/>
                      <a:pt x="0" y="0"/>
                    </a:cubicBezTo>
                    <a:cubicBezTo>
                      <a:pt x="0" y="19"/>
                      <a:pt x="0" y="19"/>
                      <a:pt x="0" y="19"/>
                    </a:cubicBezTo>
                    <a:cubicBezTo>
                      <a:pt x="0" y="20"/>
                      <a:pt x="0" y="20"/>
                      <a:pt x="0" y="20"/>
                    </a:cubicBezTo>
                    <a:cubicBezTo>
                      <a:pt x="0" y="22"/>
                      <a:pt x="1" y="24"/>
                      <a:pt x="2" y="25"/>
                    </a:cubicBezTo>
                    <a:cubicBezTo>
                      <a:pt x="3" y="26"/>
                      <a:pt x="5" y="27"/>
                      <a:pt x="7" y="27"/>
                    </a:cubicBezTo>
                    <a:cubicBezTo>
                      <a:pt x="7" y="27"/>
                      <a:pt x="7" y="27"/>
                      <a:pt x="7" y="27"/>
                    </a:cubicBezTo>
                    <a:cubicBezTo>
                      <a:pt x="8" y="27"/>
                      <a:pt x="8" y="27"/>
                      <a:pt x="8" y="27"/>
                    </a:cubicBezTo>
                    <a:cubicBezTo>
                      <a:pt x="8" y="27"/>
                      <a:pt x="8" y="27"/>
                      <a:pt x="8" y="27"/>
                    </a:cubicBezTo>
                    <a:cubicBezTo>
                      <a:pt x="9" y="27"/>
                      <a:pt x="9" y="27"/>
                      <a:pt x="9" y="27"/>
                    </a:cubicBezTo>
                    <a:cubicBezTo>
                      <a:pt x="11" y="27"/>
                      <a:pt x="12" y="26"/>
                      <a:pt x="14" y="25"/>
                    </a:cubicBezTo>
                    <a:cubicBezTo>
                      <a:pt x="15" y="24"/>
                      <a:pt x="16" y="22"/>
                      <a:pt x="16" y="20"/>
                    </a:cubicBezTo>
                    <a:cubicBezTo>
                      <a:pt x="16" y="0"/>
                      <a:pt x="16" y="0"/>
                      <a:pt x="16"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5" name="i$1iḑè">
                <a:extLst>
                  <a:ext uri="{FF2B5EF4-FFF2-40B4-BE49-F238E27FC236}">
                    <a16:creationId xmlns:a16="http://schemas.microsoft.com/office/drawing/2014/main" id="{B91DDB8C-10A7-44D1-926F-E2A6D48E9352}"/>
                  </a:ext>
                </a:extLst>
              </p:cNvPr>
              <p:cNvSpPr/>
              <p:nvPr/>
            </p:nvSpPr>
            <p:spPr bwMode="auto">
              <a:xfrm>
                <a:off x="2734" y="3432"/>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1"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6" name="ísļîďé">
                <a:extLst>
                  <a:ext uri="{FF2B5EF4-FFF2-40B4-BE49-F238E27FC236}">
                    <a16:creationId xmlns:a16="http://schemas.microsoft.com/office/drawing/2014/main" id="{B58FA0C3-1A8F-4EE6-AC5C-B266963DFA37}"/>
                  </a:ext>
                </a:extLst>
              </p:cNvPr>
              <p:cNvSpPr/>
              <p:nvPr/>
            </p:nvSpPr>
            <p:spPr bwMode="auto">
              <a:xfrm>
                <a:off x="2734" y="3432"/>
                <a:ext cx="9"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1" y="3"/>
                      <a:pt x="0" y="4"/>
                    </a:cubicBezTo>
                    <a:cubicBezTo>
                      <a:pt x="0" y="13"/>
                      <a:pt x="0" y="13"/>
                      <a:pt x="0" y="13"/>
                    </a:cubicBezTo>
                    <a:cubicBezTo>
                      <a:pt x="0" y="14"/>
                      <a:pt x="1" y="15"/>
                      <a:pt x="2" y="15"/>
                    </a:cubicBezTo>
                    <a:cubicBezTo>
                      <a:pt x="2" y="15"/>
                      <a:pt x="2" y="15"/>
                      <a:pt x="2" y="15"/>
                    </a:cubicBezTo>
                    <a:cubicBezTo>
                      <a:pt x="4" y="15"/>
                      <a:pt x="4" y="14"/>
                      <a:pt x="4" y="13"/>
                    </a:cubicBezTo>
                    <a:cubicBezTo>
                      <a:pt x="4" y="2"/>
                      <a:pt x="4" y="2"/>
                      <a:pt x="4" y="2"/>
                    </a:cubicBezTo>
                    <a:cubicBezTo>
                      <a:pt x="4" y="1"/>
                      <a:pt x="4"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7" name="îşļïḋè">
                <a:extLst>
                  <a:ext uri="{FF2B5EF4-FFF2-40B4-BE49-F238E27FC236}">
                    <a16:creationId xmlns:a16="http://schemas.microsoft.com/office/drawing/2014/main" id="{3B8A980A-37C8-4E1D-9204-B5B6817518FC}"/>
                  </a:ext>
                </a:extLst>
              </p:cNvPr>
              <p:cNvSpPr/>
              <p:nvPr/>
            </p:nvSpPr>
            <p:spPr bwMode="auto">
              <a:xfrm>
                <a:off x="2807" y="3427"/>
                <a:ext cx="31" cy="110"/>
              </a:xfrm>
              <a:custGeom>
                <a:avLst/>
                <a:gdLst>
                  <a:gd name="T0" fmla="*/ 0 w 15"/>
                  <a:gd name="T1" fmla="*/ 45 h 53"/>
                  <a:gd name="T2" fmla="*/ 0 w 15"/>
                  <a:gd name="T3" fmla="*/ 8 h 53"/>
                  <a:gd name="T4" fmla="*/ 7 w 15"/>
                  <a:gd name="T5" fmla="*/ 0 h 53"/>
                  <a:gd name="T6" fmla="*/ 8 w 15"/>
                  <a:gd name="T7" fmla="*/ 0 h 53"/>
                  <a:gd name="T8" fmla="*/ 15 w 15"/>
                  <a:gd name="T9" fmla="*/ 8 h 53"/>
                  <a:gd name="T10" fmla="*/ 15 w 15"/>
                  <a:gd name="T11" fmla="*/ 45 h 53"/>
                  <a:gd name="T12" fmla="*/ 8 w 15"/>
                  <a:gd name="T13" fmla="*/ 53 h 53"/>
                  <a:gd name="T14" fmla="*/ 7 w 15"/>
                  <a:gd name="T15" fmla="*/ 53 h 53"/>
                  <a:gd name="T16" fmla="*/ 0 w 15"/>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
                    <a:moveTo>
                      <a:pt x="0" y="45"/>
                    </a:moveTo>
                    <a:cubicBezTo>
                      <a:pt x="0" y="8"/>
                      <a:pt x="0" y="8"/>
                      <a:pt x="0" y="8"/>
                    </a:cubicBezTo>
                    <a:cubicBezTo>
                      <a:pt x="0" y="4"/>
                      <a:pt x="3" y="0"/>
                      <a:pt x="7" y="0"/>
                    </a:cubicBezTo>
                    <a:cubicBezTo>
                      <a:pt x="8" y="0"/>
                      <a:pt x="8" y="0"/>
                      <a:pt x="8" y="0"/>
                    </a:cubicBezTo>
                    <a:cubicBezTo>
                      <a:pt x="12" y="0"/>
                      <a:pt x="15" y="4"/>
                      <a:pt x="15" y="8"/>
                    </a:cubicBezTo>
                    <a:cubicBezTo>
                      <a:pt x="15" y="45"/>
                      <a:pt x="15" y="45"/>
                      <a:pt x="15" y="45"/>
                    </a:cubicBezTo>
                    <a:cubicBezTo>
                      <a:pt x="15" y="49"/>
                      <a:pt x="12" y="53"/>
                      <a:pt x="8" y="53"/>
                    </a:cubicBezTo>
                    <a:cubicBezTo>
                      <a:pt x="7" y="53"/>
                      <a:pt x="7" y="53"/>
                      <a:pt x="7"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8" name="iṡḷîḓê">
                <a:extLst>
                  <a:ext uri="{FF2B5EF4-FFF2-40B4-BE49-F238E27FC236}">
                    <a16:creationId xmlns:a16="http://schemas.microsoft.com/office/drawing/2014/main" id="{495A5825-5CA2-4A71-BE1A-DF465BB1E4E7}"/>
                  </a:ext>
                </a:extLst>
              </p:cNvPr>
              <p:cNvSpPr/>
              <p:nvPr/>
            </p:nvSpPr>
            <p:spPr bwMode="auto">
              <a:xfrm>
                <a:off x="2807" y="3481"/>
                <a:ext cx="31" cy="56"/>
              </a:xfrm>
              <a:custGeom>
                <a:avLst/>
                <a:gdLst>
                  <a:gd name="T0" fmla="*/ 15 w 15"/>
                  <a:gd name="T1" fmla="*/ 0 h 27"/>
                  <a:gd name="T2" fmla="*/ 15 w 15"/>
                  <a:gd name="T3" fmla="*/ 20 h 27"/>
                  <a:gd name="T4" fmla="*/ 13 w 15"/>
                  <a:gd name="T5" fmla="*/ 25 h 27"/>
                  <a:gd name="T6" fmla="*/ 9 w 15"/>
                  <a:gd name="T7" fmla="*/ 27 h 27"/>
                  <a:gd name="T8" fmla="*/ 7 w 15"/>
                  <a:gd name="T9" fmla="*/ 27 h 27"/>
                  <a:gd name="T10" fmla="*/ 6 w 15"/>
                  <a:gd name="T11" fmla="*/ 27 h 27"/>
                  <a:gd name="T12" fmla="*/ 2 w 15"/>
                  <a:gd name="T13" fmla="*/ 25 h 27"/>
                  <a:gd name="T14" fmla="*/ 0 w 15"/>
                  <a:gd name="T15" fmla="*/ 20 h 27"/>
                  <a:gd name="T16" fmla="*/ 0 w 15"/>
                  <a:gd name="T17" fmla="*/ 0 h 27"/>
                  <a:gd name="T18" fmla="*/ 15 w 1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15" y="0"/>
                    </a:moveTo>
                    <a:cubicBezTo>
                      <a:pt x="15" y="20"/>
                      <a:pt x="15" y="20"/>
                      <a:pt x="15" y="20"/>
                    </a:cubicBezTo>
                    <a:cubicBezTo>
                      <a:pt x="15" y="22"/>
                      <a:pt x="14" y="24"/>
                      <a:pt x="13" y="25"/>
                    </a:cubicBezTo>
                    <a:cubicBezTo>
                      <a:pt x="12" y="26"/>
                      <a:pt x="10" y="27"/>
                      <a:pt x="9" y="27"/>
                    </a:cubicBezTo>
                    <a:cubicBezTo>
                      <a:pt x="7" y="27"/>
                      <a:pt x="7" y="27"/>
                      <a:pt x="7" y="27"/>
                    </a:cubicBezTo>
                    <a:cubicBezTo>
                      <a:pt x="6" y="27"/>
                      <a:pt x="6" y="27"/>
                      <a:pt x="6" y="27"/>
                    </a:cubicBezTo>
                    <a:cubicBezTo>
                      <a:pt x="5" y="27"/>
                      <a:pt x="3" y="26"/>
                      <a:pt x="2" y="25"/>
                    </a:cubicBezTo>
                    <a:cubicBezTo>
                      <a:pt x="0" y="24"/>
                      <a:pt x="0" y="22"/>
                      <a:pt x="0" y="20"/>
                    </a:cubicBezTo>
                    <a:cubicBezTo>
                      <a:pt x="0" y="0"/>
                      <a:pt x="0" y="0"/>
                      <a:pt x="0" y="0"/>
                    </a:cubicBezTo>
                    <a:cubicBezTo>
                      <a:pt x="15" y="0"/>
                      <a:pt x="15" y="0"/>
                      <a:pt x="15"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9" name="îṣļíḍé">
                <a:extLst>
                  <a:ext uri="{FF2B5EF4-FFF2-40B4-BE49-F238E27FC236}">
                    <a16:creationId xmlns:a16="http://schemas.microsoft.com/office/drawing/2014/main" id="{D87B115A-99C4-41A1-A84D-86E1685A518F}"/>
                  </a:ext>
                </a:extLst>
              </p:cNvPr>
              <p:cNvSpPr/>
              <p:nvPr/>
            </p:nvSpPr>
            <p:spPr bwMode="auto">
              <a:xfrm>
                <a:off x="2801" y="3423"/>
                <a:ext cx="43" cy="119"/>
              </a:xfrm>
              <a:custGeom>
                <a:avLst/>
                <a:gdLst>
                  <a:gd name="T0" fmla="*/ 5 w 21"/>
                  <a:gd name="T1" fmla="*/ 4 h 57"/>
                  <a:gd name="T2" fmla="*/ 10 w 21"/>
                  <a:gd name="T3" fmla="*/ 2 h 57"/>
                  <a:gd name="T4" fmla="*/ 11 w 21"/>
                  <a:gd name="T5" fmla="*/ 2 h 57"/>
                  <a:gd name="T6" fmla="*/ 18 w 21"/>
                  <a:gd name="T7" fmla="*/ 10 h 57"/>
                  <a:gd name="T8" fmla="*/ 18 w 21"/>
                  <a:gd name="T9" fmla="*/ 28 h 57"/>
                  <a:gd name="T10" fmla="*/ 18 w 21"/>
                  <a:gd name="T11" fmla="*/ 48 h 57"/>
                  <a:gd name="T12" fmla="*/ 16 w 21"/>
                  <a:gd name="T13" fmla="*/ 53 h 57"/>
                  <a:gd name="T14" fmla="*/ 12 w 21"/>
                  <a:gd name="T15" fmla="*/ 55 h 57"/>
                  <a:gd name="T16" fmla="*/ 11 w 21"/>
                  <a:gd name="T17" fmla="*/ 55 h 57"/>
                  <a:gd name="T18" fmla="*/ 11 w 21"/>
                  <a:gd name="T19" fmla="*/ 55 h 57"/>
                  <a:gd name="T20" fmla="*/ 10 w 21"/>
                  <a:gd name="T21" fmla="*/ 55 h 57"/>
                  <a:gd name="T22" fmla="*/ 10 w 21"/>
                  <a:gd name="T23" fmla="*/ 55 h 57"/>
                  <a:gd name="T24" fmla="*/ 9 w 21"/>
                  <a:gd name="T25" fmla="*/ 55 h 57"/>
                  <a:gd name="T26" fmla="*/ 5 w 21"/>
                  <a:gd name="T27" fmla="*/ 53 h 57"/>
                  <a:gd name="T28" fmla="*/ 3 w 21"/>
                  <a:gd name="T29" fmla="*/ 48 h 57"/>
                  <a:gd name="T30" fmla="*/ 3 w 21"/>
                  <a:gd name="T31" fmla="*/ 47 h 57"/>
                  <a:gd name="T32" fmla="*/ 3 w 21"/>
                  <a:gd name="T33" fmla="*/ 47 h 57"/>
                  <a:gd name="T34" fmla="*/ 3 w 21"/>
                  <a:gd name="T35" fmla="*/ 10 h 57"/>
                  <a:gd name="T36" fmla="*/ 3 w 21"/>
                  <a:gd name="T37" fmla="*/ 8 h 57"/>
                  <a:gd name="T38" fmla="*/ 3 w 21"/>
                  <a:gd name="T39" fmla="*/ 6 h 57"/>
                  <a:gd name="T40" fmla="*/ 5 w 21"/>
                  <a:gd name="T41" fmla="*/ 4 h 57"/>
                  <a:gd name="T42" fmla="*/ 12 w 21"/>
                  <a:gd name="T43" fmla="*/ 0 h 57"/>
                  <a:gd name="T44" fmla="*/ 9 w 21"/>
                  <a:gd name="T45" fmla="*/ 0 h 57"/>
                  <a:gd name="T46" fmla="*/ 0 w 21"/>
                  <a:gd name="T47" fmla="*/ 8 h 57"/>
                  <a:gd name="T48" fmla="*/ 0 w 21"/>
                  <a:gd name="T49" fmla="*/ 48 h 57"/>
                  <a:gd name="T50" fmla="*/ 9 w 21"/>
                  <a:gd name="T51" fmla="*/ 57 h 57"/>
                  <a:gd name="T52" fmla="*/ 12 w 21"/>
                  <a:gd name="T53" fmla="*/ 57 h 57"/>
                  <a:gd name="T54" fmla="*/ 21 w 21"/>
                  <a:gd name="T55" fmla="*/ 48 h 57"/>
                  <a:gd name="T56" fmla="*/ 21 w 21"/>
                  <a:gd name="T57" fmla="*/ 8 h 57"/>
                  <a:gd name="T58" fmla="*/ 12 w 21"/>
                  <a:gd name="T5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7">
                    <a:moveTo>
                      <a:pt x="5" y="4"/>
                    </a:moveTo>
                    <a:cubicBezTo>
                      <a:pt x="6" y="3"/>
                      <a:pt x="8" y="2"/>
                      <a:pt x="10" y="2"/>
                    </a:cubicBezTo>
                    <a:cubicBezTo>
                      <a:pt x="11" y="2"/>
                      <a:pt x="11" y="2"/>
                      <a:pt x="11" y="2"/>
                    </a:cubicBezTo>
                    <a:cubicBezTo>
                      <a:pt x="15" y="2"/>
                      <a:pt x="18" y="6"/>
                      <a:pt x="18" y="10"/>
                    </a:cubicBezTo>
                    <a:cubicBezTo>
                      <a:pt x="18" y="28"/>
                      <a:pt x="18" y="28"/>
                      <a:pt x="18" y="28"/>
                    </a:cubicBezTo>
                    <a:cubicBezTo>
                      <a:pt x="18" y="48"/>
                      <a:pt x="18" y="48"/>
                      <a:pt x="18" y="48"/>
                    </a:cubicBezTo>
                    <a:cubicBezTo>
                      <a:pt x="18" y="50"/>
                      <a:pt x="17" y="52"/>
                      <a:pt x="16" y="53"/>
                    </a:cubicBezTo>
                    <a:cubicBezTo>
                      <a:pt x="15" y="54"/>
                      <a:pt x="13" y="55"/>
                      <a:pt x="12" y="55"/>
                    </a:cubicBezTo>
                    <a:cubicBezTo>
                      <a:pt x="11" y="55"/>
                      <a:pt x="11" y="55"/>
                      <a:pt x="11" y="55"/>
                    </a:cubicBezTo>
                    <a:cubicBezTo>
                      <a:pt x="11" y="55"/>
                      <a:pt x="11" y="55"/>
                      <a:pt x="11" y="55"/>
                    </a:cubicBezTo>
                    <a:cubicBezTo>
                      <a:pt x="10" y="55"/>
                      <a:pt x="10" y="55"/>
                      <a:pt x="10" y="55"/>
                    </a:cubicBezTo>
                    <a:cubicBezTo>
                      <a:pt x="10" y="55"/>
                      <a:pt x="10" y="55"/>
                      <a:pt x="10" y="55"/>
                    </a:cubicBezTo>
                    <a:cubicBezTo>
                      <a:pt x="9" y="55"/>
                      <a:pt x="9" y="55"/>
                      <a:pt x="9" y="55"/>
                    </a:cubicBezTo>
                    <a:cubicBezTo>
                      <a:pt x="8" y="55"/>
                      <a:pt x="6" y="54"/>
                      <a:pt x="5" y="53"/>
                    </a:cubicBezTo>
                    <a:cubicBezTo>
                      <a:pt x="3"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moveTo>
                      <a:pt x="12" y="0"/>
                    </a:moveTo>
                    <a:cubicBezTo>
                      <a:pt x="9" y="0"/>
                      <a:pt x="9" y="0"/>
                      <a:pt x="9" y="0"/>
                    </a:cubicBezTo>
                    <a:cubicBezTo>
                      <a:pt x="4" y="0"/>
                      <a:pt x="0" y="4"/>
                      <a:pt x="0" y="8"/>
                    </a:cubicBezTo>
                    <a:cubicBezTo>
                      <a:pt x="0" y="48"/>
                      <a:pt x="0" y="48"/>
                      <a:pt x="0" y="48"/>
                    </a:cubicBezTo>
                    <a:cubicBezTo>
                      <a:pt x="0" y="53"/>
                      <a:pt x="4" y="57"/>
                      <a:pt x="9" y="57"/>
                    </a:cubicBezTo>
                    <a:cubicBezTo>
                      <a:pt x="12" y="57"/>
                      <a:pt x="12" y="57"/>
                      <a:pt x="12" y="57"/>
                    </a:cubicBezTo>
                    <a:cubicBezTo>
                      <a:pt x="17" y="57"/>
                      <a:pt x="21" y="53"/>
                      <a:pt x="21" y="48"/>
                    </a:cubicBezTo>
                    <a:cubicBezTo>
                      <a:pt x="21" y="8"/>
                      <a:pt x="21" y="8"/>
                      <a:pt x="21" y="8"/>
                    </a:cubicBezTo>
                    <a:cubicBezTo>
                      <a:pt x="21" y="4"/>
                      <a:pt x="17" y="0"/>
                      <a:pt x="12"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0" name="îṧļíḓè">
                <a:extLst>
                  <a:ext uri="{FF2B5EF4-FFF2-40B4-BE49-F238E27FC236}">
                    <a16:creationId xmlns:a16="http://schemas.microsoft.com/office/drawing/2014/main" id="{FF163685-AB91-44C4-81ED-33020DEEEBA1}"/>
                  </a:ext>
                </a:extLst>
              </p:cNvPr>
              <p:cNvSpPr/>
              <p:nvPr/>
            </p:nvSpPr>
            <p:spPr bwMode="auto">
              <a:xfrm>
                <a:off x="2807" y="3427"/>
                <a:ext cx="31" cy="94"/>
              </a:xfrm>
              <a:custGeom>
                <a:avLst/>
                <a:gdLst>
                  <a:gd name="T0" fmla="*/ 8 w 15"/>
                  <a:gd name="T1" fmla="*/ 0 h 45"/>
                  <a:gd name="T2" fmla="*/ 7 w 15"/>
                  <a:gd name="T3" fmla="*/ 0 h 45"/>
                  <a:gd name="T4" fmla="*/ 2 w 15"/>
                  <a:gd name="T5" fmla="*/ 2 h 45"/>
                  <a:gd name="T6" fmla="*/ 2 w 15"/>
                  <a:gd name="T7" fmla="*/ 2 h 45"/>
                  <a:gd name="T8" fmla="*/ 2 w 15"/>
                  <a:gd name="T9" fmla="*/ 2 h 45"/>
                  <a:gd name="T10" fmla="*/ 4 w 15"/>
                  <a:gd name="T11" fmla="*/ 4 h 45"/>
                  <a:gd name="T12" fmla="*/ 4 w 15"/>
                  <a:gd name="T13" fmla="*/ 15 h 45"/>
                  <a:gd name="T14" fmla="*/ 2 w 15"/>
                  <a:gd name="T15" fmla="*/ 17 h 45"/>
                  <a:gd name="T16" fmla="*/ 2 w 15"/>
                  <a:gd name="T17" fmla="*/ 17 h 45"/>
                  <a:gd name="T18" fmla="*/ 0 w 15"/>
                  <a:gd name="T19" fmla="*/ 15 h 45"/>
                  <a:gd name="T20" fmla="*/ 0 w 15"/>
                  <a:gd name="T21" fmla="*/ 6 h 45"/>
                  <a:gd name="T22" fmla="*/ 0 w 15"/>
                  <a:gd name="T23" fmla="*/ 8 h 45"/>
                  <a:gd name="T24" fmla="*/ 0 w 15"/>
                  <a:gd name="T25" fmla="*/ 45 h 45"/>
                  <a:gd name="T26" fmla="*/ 0 w 15"/>
                  <a:gd name="T27" fmla="*/ 45 h 45"/>
                  <a:gd name="T28" fmla="*/ 0 w 15"/>
                  <a:gd name="T29" fmla="*/ 26 h 45"/>
                  <a:gd name="T30" fmla="*/ 15 w 15"/>
                  <a:gd name="T31" fmla="*/ 26 h 45"/>
                  <a:gd name="T32" fmla="*/ 15 w 15"/>
                  <a:gd name="T33" fmla="*/ 8 h 45"/>
                  <a:gd name="T34" fmla="*/ 8 w 15"/>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45">
                    <a:moveTo>
                      <a:pt x="8" y="0"/>
                    </a:moveTo>
                    <a:cubicBezTo>
                      <a:pt x="7" y="0"/>
                      <a:pt x="7" y="0"/>
                      <a:pt x="7" y="0"/>
                    </a:cubicBezTo>
                    <a:cubicBezTo>
                      <a:pt x="5" y="0"/>
                      <a:pt x="3" y="1"/>
                      <a:pt x="2" y="2"/>
                    </a:cubicBezTo>
                    <a:cubicBezTo>
                      <a:pt x="2" y="2"/>
                      <a:pt x="2" y="2"/>
                      <a:pt x="2" y="2"/>
                    </a:cubicBezTo>
                    <a:cubicBezTo>
                      <a:pt x="2" y="2"/>
                      <a:pt x="2" y="2"/>
                      <a:pt x="2" y="2"/>
                    </a:cubicBezTo>
                    <a:cubicBezTo>
                      <a:pt x="3" y="2"/>
                      <a:pt x="4" y="3"/>
                      <a:pt x="4" y="4"/>
                    </a:cubicBezTo>
                    <a:cubicBezTo>
                      <a:pt x="4" y="15"/>
                      <a:pt x="4" y="15"/>
                      <a:pt x="4" y="15"/>
                    </a:cubicBezTo>
                    <a:cubicBezTo>
                      <a:pt x="4" y="16"/>
                      <a:pt x="3" y="17"/>
                      <a:pt x="2"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5" y="26"/>
                      <a:pt x="15" y="26"/>
                      <a:pt x="15" y="26"/>
                    </a:cubicBezTo>
                    <a:cubicBezTo>
                      <a:pt x="15" y="8"/>
                      <a:pt x="15" y="8"/>
                      <a:pt x="15" y="8"/>
                    </a:cubicBezTo>
                    <a:cubicBezTo>
                      <a:pt x="15" y="4"/>
                      <a:pt x="12"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1" name="iśļîďé">
                <a:extLst>
                  <a:ext uri="{FF2B5EF4-FFF2-40B4-BE49-F238E27FC236}">
                    <a16:creationId xmlns:a16="http://schemas.microsoft.com/office/drawing/2014/main" id="{CB6535A1-D7B3-48AF-8E64-B51ED1071AFD}"/>
                  </a:ext>
                </a:extLst>
              </p:cNvPr>
              <p:cNvSpPr/>
              <p:nvPr/>
            </p:nvSpPr>
            <p:spPr bwMode="auto">
              <a:xfrm>
                <a:off x="2807" y="3481"/>
                <a:ext cx="31" cy="56"/>
              </a:xfrm>
              <a:custGeom>
                <a:avLst/>
                <a:gdLst>
                  <a:gd name="T0" fmla="*/ 15 w 15"/>
                  <a:gd name="T1" fmla="*/ 0 h 27"/>
                  <a:gd name="T2" fmla="*/ 15 w 15"/>
                  <a:gd name="T3" fmla="*/ 0 h 27"/>
                  <a:gd name="T4" fmla="*/ 0 w 15"/>
                  <a:gd name="T5" fmla="*/ 0 h 27"/>
                  <a:gd name="T6" fmla="*/ 0 w 15"/>
                  <a:gd name="T7" fmla="*/ 19 h 27"/>
                  <a:gd name="T8" fmla="*/ 0 w 15"/>
                  <a:gd name="T9" fmla="*/ 20 h 27"/>
                  <a:gd name="T10" fmla="*/ 2 w 15"/>
                  <a:gd name="T11" fmla="*/ 25 h 27"/>
                  <a:gd name="T12" fmla="*/ 6 w 15"/>
                  <a:gd name="T13" fmla="*/ 27 h 27"/>
                  <a:gd name="T14" fmla="*/ 7 w 15"/>
                  <a:gd name="T15" fmla="*/ 27 h 27"/>
                  <a:gd name="T16" fmla="*/ 7 w 15"/>
                  <a:gd name="T17" fmla="*/ 27 h 27"/>
                  <a:gd name="T18" fmla="*/ 8 w 15"/>
                  <a:gd name="T19" fmla="*/ 27 h 27"/>
                  <a:gd name="T20" fmla="*/ 9 w 15"/>
                  <a:gd name="T21" fmla="*/ 27 h 27"/>
                  <a:gd name="T22" fmla="*/ 13 w 15"/>
                  <a:gd name="T23" fmla="*/ 25 h 27"/>
                  <a:gd name="T24" fmla="*/ 15 w 15"/>
                  <a:gd name="T25" fmla="*/ 20 h 27"/>
                  <a:gd name="T26" fmla="*/ 15 w 15"/>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15" y="0"/>
                    </a:moveTo>
                    <a:cubicBezTo>
                      <a:pt x="15" y="0"/>
                      <a:pt x="15" y="0"/>
                      <a:pt x="15" y="0"/>
                    </a:cubicBezTo>
                    <a:cubicBezTo>
                      <a:pt x="0" y="0"/>
                      <a:pt x="0" y="0"/>
                      <a:pt x="0" y="0"/>
                    </a:cubicBezTo>
                    <a:cubicBezTo>
                      <a:pt x="0" y="19"/>
                      <a:pt x="0" y="19"/>
                      <a:pt x="0" y="19"/>
                    </a:cubicBezTo>
                    <a:cubicBezTo>
                      <a:pt x="0" y="20"/>
                      <a:pt x="0" y="20"/>
                      <a:pt x="0" y="20"/>
                    </a:cubicBezTo>
                    <a:cubicBezTo>
                      <a:pt x="0" y="22"/>
                      <a:pt x="0" y="24"/>
                      <a:pt x="2" y="25"/>
                    </a:cubicBezTo>
                    <a:cubicBezTo>
                      <a:pt x="3" y="26"/>
                      <a:pt x="5" y="27"/>
                      <a:pt x="6" y="27"/>
                    </a:cubicBezTo>
                    <a:cubicBezTo>
                      <a:pt x="7" y="27"/>
                      <a:pt x="7" y="27"/>
                      <a:pt x="7" y="27"/>
                    </a:cubicBezTo>
                    <a:cubicBezTo>
                      <a:pt x="7" y="27"/>
                      <a:pt x="7" y="27"/>
                      <a:pt x="7" y="27"/>
                    </a:cubicBezTo>
                    <a:cubicBezTo>
                      <a:pt x="8" y="27"/>
                      <a:pt x="8" y="27"/>
                      <a:pt x="8" y="27"/>
                    </a:cubicBezTo>
                    <a:cubicBezTo>
                      <a:pt x="9" y="27"/>
                      <a:pt x="9" y="27"/>
                      <a:pt x="9" y="27"/>
                    </a:cubicBezTo>
                    <a:cubicBezTo>
                      <a:pt x="10" y="27"/>
                      <a:pt x="12" y="26"/>
                      <a:pt x="13" y="25"/>
                    </a:cubicBezTo>
                    <a:cubicBezTo>
                      <a:pt x="14" y="24"/>
                      <a:pt x="15" y="22"/>
                      <a:pt x="15" y="20"/>
                    </a:cubicBezTo>
                    <a:cubicBezTo>
                      <a:pt x="15" y="0"/>
                      <a:pt x="15" y="0"/>
                      <a:pt x="15"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2" name="isḻidè">
                <a:extLst>
                  <a:ext uri="{FF2B5EF4-FFF2-40B4-BE49-F238E27FC236}">
                    <a16:creationId xmlns:a16="http://schemas.microsoft.com/office/drawing/2014/main" id="{CFA8DBF2-9E8A-4CA4-8848-C6EBC24664F8}"/>
                  </a:ext>
                </a:extLst>
              </p:cNvPr>
              <p:cNvSpPr/>
              <p:nvPr/>
            </p:nvSpPr>
            <p:spPr bwMode="auto">
              <a:xfrm>
                <a:off x="2807" y="3432"/>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0"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3" name="îṣliďé">
                <a:extLst>
                  <a:ext uri="{FF2B5EF4-FFF2-40B4-BE49-F238E27FC236}">
                    <a16:creationId xmlns:a16="http://schemas.microsoft.com/office/drawing/2014/main" id="{482C587B-E690-45E2-914C-66D38B92A7AD}"/>
                  </a:ext>
                </a:extLst>
              </p:cNvPr>
              <p:cNvSpPr/>
              <p:nvPr/>
            </p:nvSpPr>
            <p:spPr bwMode="auto">
              <a:xfrm>
                <a:off x="2807" y="3432"/>
                <a:ext cx="8"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0" y="3"/>
                      <a:pt x="0" y="4"/>
                    </a:cubicBezTo>
                    <a:cubicBezTo>
                      <a:pt x="0" y="13"/>
                      <a:pt x="0" y="13"/>
                      <a:pt x="0" y="13"/>
                    </a:cubicBezTo>
                    <a:cubicBezTo>
                      <a:pt x="0" y="14"/>
                      <a:pt x="1" y="15"/>
                      <a:pt x="2" y="15"/>
                    </a:cubicBezTo>
                    <a:cubicBezTo>
                      <a:pt x="2" y="15"/>
                      <a:pt x="2" y="15"/>
                      <a:pt x="2" y="15"/>
                    </a:cubicBezTo>
                    <a:cubicBezTo>
                      <a:pt x="3" y="15"/>
                      <a:pt x="4" y="14"/>
                      <a:pt x="4" y="13"/>
                    </a:cubicBezTo>
                    <a:cubicBezTo>
                      <a:pt x="4" y="2"/>
                      <a:pt x="4" y="2"/>
                      <a:pt x="4" y="2"/>
                    </a:cubicBezTo>
                    <a:cubicBezTo>
                      <a:pt x="4" y="1"/>
                      <a:pt x="3"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4" name="îṩļíḍê">
                <a:extLst>
                  <a:ext uri="{FF2B5EF4-FFF2-40B4-BE49-F238E27FC236}">
                    <a16:creationId xmlns:a16="http://schemas.microsoft.com/office/drawing/2014/main" id="{A64689B2-C11C-4232-AD29-599727E8D74A}"/>
                  </a:ext>
                </a:extLst>
              </p:cNvPr>
              <p:cNvSpPr/>
              <p:nvPr/>
            </p:nvSpPr>
            <p:spPr bwMode="auto">
              <a:xfrm>
                <a:off x="2878" y="3427"/>
                <a:ext cx="33" cy="110"/>
              </a:xfrm>
              <a:custGeom>
                <a:avLst/>
                <a:gdLst>
                  <a:gd name="T0" fmla="*/ 0 w 16"/>
                  <a:gd name="T1" fmla="*/ 45 h 53"/>
                  <a:gd name="T2" fmla="*/ 0 w 16"/>
                  <a:gd name="T3" fmla="*/ 8 h 53"/>
                  <a:gd name="T4" fmla="*/ 8 w 16"/>
                  <a:gd name="T5" fmla="*/ 0 h 53"/>
                  <a:gd name="T6" fmla="*/ 8 w 16"/>
                  <a:gd name="T7" fmla="*/ 0 h 53"/>
                  <a:gd name="T8" fmla="*/ 16 w 16"/>
                  <a:gd name="T9" fmla="*/ 8 h 53"/>
                  <a:gd name="T10" fmla="*/ 16 w 16"/>
                  <a:gd name="T11" fmla="*/ 45 h 53"/>
                  <a:gd name="T12" fmla="*/ 8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4" y="0"/>
                      <a:pt x="8" y="0"/>
                    </a:cubicBezTo>
                    <a:cubicBezTo>
                      <a:pt x="8" y="0"/>
                      <a:pt x="8" y="0"/>
                      <a:pt x="8" y="0"/>
                    </a:cubicBezTo>
                    <a:cubicBezTo>
                      <a:pt x="13" y="0"/>
                      <a:pt x="16" y="4"/>
                      <a:pt x="16" y="8"/>
                    </a:cubicBezTo>
                    <a:cubicBezTo>
                      <a:pt x="16" y="45"/>
                      <a:pt x="16" y="45"/>
                      <a:pt x="16" y="45"/>
                    </a:cubicBezTo>
                    <a:cubicBezTo>
                      <a:pt x="16" y="49"/>
                      <a:pt x="13" y="53"/>
                      <a:pt x="8" y="53"/>
                    </a:cubicBezTo>
                    <a:cubicBezTo>
                      <a:pt x="8" y="53"/>
                      <a:pt x="8" y="53"/>
                      <a:pt x="8" y="53"/>
                    </a:cubicBezTo>
                    <a:cubicBezTo>
                      <a:pt x="4"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5" name="ïsḷïďe">
                <a:extLst>
                  <a:ext uri="{FF2B5EF4-FFF2-40B4-BE49-F238E27FC236}">
                    <a16:creationId xmlns:a16="http://schemas.microsoft.com/office/drawing/2014/main" id="{78A702AC-C743-444F-9F6B-209697D053C7}"/>
                  </a:ext>
                </a:extLst>
              </p:cNvPr>
              <p:cNvSpPr/>
              <p:nvPr/>
            </p:nvSpPr>
            <p:spPr bwMode="auto">
              <a:xfrm>
                <a:off x="2878" y="3481"/>
                <a:ext cx="33"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3" y="26"/>
                      <a:pt x="11" y="27"/>
                      <a:pt x="9" y="27"/>
                    </a:cubicBezTo>
                    <a:cubicBezTo>
                      <a:pt x="8" y="27"/>
                      <a:pt x="8" y="27"/>
                      <a:pt x="8" y="27"/>
                    </a:cubicBezTo>
                    <a:cubicBezTo>
                      <a:pt x="7" y="27"/>
                      <a:pt x="7" y="27"/>
                      <a:pt x="7" y="27"/>
                    </a:cubicBezTo>
                    <a:cubicBezTo>
                      <a:pt x="5" y="27"/>
                      <a:pt x="4"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6" name="i$liďe">
                <a:extLst>
                  <a:ext uri="{FF2B5EF4-FFF2-40B4-BE49-F238E27FC236}">
                    <a16:creationId xmlns:a16="http://schemas.microsoft.com/office/drawing/2014/main" id="{41407CC9-4A8C-481F-8171-EAEBD87D0917}"/>
                  </a:ext>
                </a:extLst>
              </p:cNvPr>
              <p:cNvSpPr/>
              <p:nvPr/>
            </p:nvSpPr>
            <p:spPr bwMode="auto">
              <a:xfrm>
                <a:off x="2874" y="3423"/>
                <a:ext cx="43" cy="119"/>
              </a:xfrm>
              <a:custGeom>
                <a:avLst/>
                <a:gdLst>
                  <a:gd name="T0" fmla="*/ 5 w 21"/>
                  <a:gd name="T1" fmla="*/ 4 h 57"/>
                  <a:gd name="T2" fmla="*/ 10 w 21"/>
                  <a:gd name="T3" fmla="*/ 2 h 57"/>
                  <a:gd name="T4" fmla="*/ 10 w 21"/>
                  <a:gd name="T5" fmla="*/ 2 h 57"/>
                  <a:gd name="T6" fmla="*/ 18 w 21"/>
                  <a:gd name="T7" fmla="*/ 10 h 57"/>
                  <a:gd name="T8" fmla="*/ 18 w 21"/>
                  <a:gd name="T9" fmla="*/ 28 h 57"/>
                  <a:gd name="T10" fmla="*/ 18 w 21"/>
                  <a:gd name="T11" fmla="*/ 48 h 57"/>
                  <a:gd name="T12" fmla="*/ 16 w 21"/>
                  <a:gd name="T13" fmla="*/ 53 h 57"/>
                  <a:gd name="T14" fmla="*/ 11 w 21"/>
                  <a:gd name="T15" fmla="*/ 55 h 57"/>
                  <a:gd name="T16" fmla="*/ 10 w 21"/>
                  <a:gd name="T17" fmla="*/ 55 h 57"/>
                  <a:gd name="T18" fmla="*/ 10 w 21"/>
                  <a:gd name="T19" fmla="*/ 55 h 57"/>
                  <a:gd name="T20" fmla="*/ 10 w 21"/>
                  <a:gd name="T21" fmla="*/ 55 h 57"/>
                  <a:gd name="T22" fmla="*/ 10 w 21"/>
                  <a:gd name="T23" fmla="*/ 55 h 57"/>
                  <a:gd name="T24" fmla="*/ 9 w 21"/>
                  <a:gd name="T25" fmla="*/ 55 h 57"/>
                  <a:gd name="T26" fmla="*/ 4 w 21"/>
                  <a:gd name="T27" fmla="*/ 53 h 57"/>
                  <a:gd name="T28" fmla="*/ 2 w 21"/>
                  <a:gd name="T29" fmla="*/ 48 h 57"/>
                  <a:gd name="T30" fmla="*/ 2 w 21"/>
                  <a:gd name="T31" fmla="*/ 47 h 57"/>
                  <a:gd name="T32" fmla="*/ 2 w 21"/>
                  <a:gd name="T33" fmla="*/ 47 h 57"/>
                  <a:gd name="T34" fmla="*/ 2 w 21"/>
                  <a:gd name="T35" fmla="*/ 10 h 57"/>
                  <a:gd name="T36" fmla="*/ 3 w 21"/>
                  <a:gd name="T37" fmla="*/ 8 h 57"/>
                  <a:gd name="T38" fmla="*/ 3 w 21"/>
                  <a:gd name="T39" fmla="*/ 6 h 57"/>
                  <a:gd name="T40" fmla="*/ 5 w 21"/>
                  <a:gd name="T41" fmla="*/ 4 h 57"/>
                  <a:gd name="T42" fmla="*/ 12 w 21"/>
                  <a:gd name="T43" fmla="*/ 0 h 57"/>
                  <a:gd name="T44" fmla="*/ 8 w 21"/>
                  <a:gd name="T45" fmla="*/ 0 h 57"/>
                  <a:gd name="T46" fmla="*/ 0 w 21"/>
                  <a:gd name="T47" fmla="*/ 8 h 57"/>
                  <a:gd name="T48" fmla="*/ 0 w 21"/>
                  <a:gd name="T49" fmla="*/ 48 h 57"/>
                  <a:gd name="T50" fmla="*/ 8 w 21"/>
                  <a:gd name="T51" fmla="*/ 57 h 57"/>
                  <a:gd name="T52" fmla="*/ 12 w 21"/>
                  <a:gd name="T53" fmla="*/ 57 h 57"/>
                  <a:gd name="T54" fmla="*/ 21 w 21"/>
                  <a:gd name="T55" fmla="*/ 48 h 57"/>
                  <a:gd name="T56" fmla="*/ 21 w 21"/>
                  <a:gd name="T57" fmla="*/ 8 h 57"/>
                  <a:gd name="T58" fmla="*/ 12 w 21"/>
                  <a:gd name="T5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7">
                    <a:moveTo>
                      <a:pt x="5" y="4"/>
                    </a:moveTo>
                    <a:cubicBezTo>
                      <a:pt x="6" y="3"/>
                      <a:pt x="8" y="2"/>
                      <a:pt x="10" y="2"/>
                    </a:cubicBezTo>
                    <a:cubicBezTo>
                      <a:pt x="10" y="2"/>
                      <a:pt x="10" y="2"/>
                      <a:pt x="10" y="2"/>
                    </a:cubicBezTo>
                    <a:cubicBezTo>
                      <a:pt x="15" y="2"/>
                      <a:pt x="18" y="6"/>
                      <a:pt x="18" y="10"/>
                    </a:cubicBezTo>
                    <a:cubicBezTo>
                      <a:pt x="18" y="28"/>
                      <a:pt x="18" y="28"/>
                      <a:pt x="18" y="28"/>
                    </a:cubicBezTo>
                    <a:cubicBezTo>
                      <a:pt x="18" y="48"/>
                      <a:pt x="18" y="48"/>
                      <a:pt x="18" y="48"/>
                    </a:cubicBezTo>
                    <a:cubicBezTo>
                      <a:pt x="18" y="50"/>
                      <a:pt x="17" y="52"/>
                      <a:pt x="16" y="53"/>
                    </a:cubicBezTo>
                    <a:cubicBezTo>
                      <a:pt x="15" y="54"/>
                      <a:pt x="13" y="55"/>
                      <a:pt x="11" y="55"/>
                    </a:cubicBezTo>
                    <a:cubicBezTo>
                      <a:pt x="10" y="55"/>
                      <a:pt x="10" y="55"/>
                      <a:pt x="10" y="55"/>
                    </a:cubicBezTo>
                    <a:cubicBezTo>
                      <a:pt x="10" y="55"/>
                      <a:pt x="10" y="55"/>
                      <a:pt x="10" y="55"/>
                    </a:cubicBezTo>
                    <a:cubicBezTo>
                      <a:pt x="10" y="55"/>
                      <a:pt x="10" y="55"/>
                      <a:pt x="10" y="55"/>
                    </a:cubicBezTo>
                    <a:cubicBezTo>
                      <a:pt x="10" y="55"/>
                      <a:pt x="10" y="55"/>
                      <a:pt x="10" y="55"/>
                    </a:cubicBezTo>
                    <a:cubicBezTo>
                      <a:pt x="9" y="55"/>
                      <a:pt x="9" y="55"/>
                      <a:pt x="9" y="55"/>
                    </a:cubicBezTo>
                    <a:cubicBezTo>
                      <a:pt x="7" y="55"/>
                      <a:pt x="6" y="54"/>
                      <a:pt x="4" y="53"/>
                    </a:cubicBezTo>
                    <a:cubicBezTo>
                      <a:pt x="3" y="52"/>
                      <a:pt x="2" y="50"/>
                      <a:pt x="2" y="48"/>
                    </a:cubicBezTo>
                    <a:cubicBezTo>
                      <a:pt x="2" y="47"/>
                      <a:pt x="2" y="47"/>
                      <a:pt x="2" y="47"/>
                    </a:cubicBezTo>
                    <a:cubicBezTo>
                      <a:pt x="2" y="47"/>
                      <a:pt x="2" y="47"/>
                      <a:pt x="2" y="47"/>
                    </a:cubicBezTo>
                    <a:cubicBezTo>
                      <a:pt x="2" y="10"/>
                      <a:pt x="2" y="10"/>
                      <a:pt x="2" y="10"/>
                    </a:cubicBezTo>
                    <a:cubicBezTo>
                      <a:pt x="2" y="9"/>
                      <a:pt x="2" y="8"/>
                      <a:pt x="3" y="8"/>
                    </a:cubicBezTo>
                    <a:cubicBezTo>
                      <a:pt x="3" y="6"/>
                      <a:pt x="3" y="6"/>
                      <a:pt x="3" y="6"/>
                    </a:cubicBezTo>
                    <a:cubicBezTo>
                      <a:pt x="3" y="5"/>
                      <a:pt x="3" y="4"/>
                      <a:pt x="5" y="4"/>
                    </a:cubicBezTo>
                    <a:moveTo>
                      <a:pt x="12" y="0"/>
                    </a:moveTo>
                    <a:cubicBezTo>
                      <a:pt x="8" y="0"/>
                      <a:pt x="8" y="0"/>
                      <a:pt x="8" y="0"/>
                    </a:cubicBezTo>
                    <a:cubicBezTo>
                      <a:pt x="4" y="0"/>
                      <a:pt x="0" y="4"/>
                      <a:pt x="0" y="8"/>
                    </a:cubicBezTo>
                    <a:cubicBezTo>
                      <a:pt x="0" y="48"/>
                      <a:pt x="0" y="48"/>
                      <a:pt x="0" y="48"/>
                    </a:cubicBezTo>
                    <a:cubicBezTo>
                      <a:pt x="0" y="53"/>
                      <a:pt x="4" y="57"/>
                      <a:pt x="8" y="57"/>
                    </a:cubicBezTo>
                    <a:cubicBezTo>
                      <a:pt x="12" y="57"/>
                      <a:pt x="12" y="57"/>
                      <a:pt x="12" y="57"/>
                    </a:cubicBezTo>
                    <a:cubicBezTo>
                      <a:pt x="17" y="57"/>
                      <a:pt x="21" y="53"/>
                      <a:pt x="21" y="48"/>
                    </a:cubicBezTo>
                    <a:cubicBezTo>
                      <a:pt x="21" y="8"/>
                      <a:pt x="21" y="8"/>
                      <a:pt x="21" y="8"/>
                    </a:cubicBezTo>
                    <a:cubicBezTo>
                      <a:pt x="21" y="4"/>
                      <a:pt x="17" y="0"/>
                      <a:pt x="12"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7" name="ïṥľïḍé">
                <a:extLst>
                  <a:ext uri="{FF2B5EF4-FFF2-40B4-BE49-F238E27FC236}">
                    <a16:creationId xmlns:a16="http://schemas.microsoft.com/office/drawing/2014/main" id="{6404C603-ABD4-4981-AA51-C5BBBDE86569}"/>
                  </a:ext>
                </a:extLst>
              </p:cNvPr>
              <p:cNvSpPr/>
              <p:nvPr/>
            </p:nvSpPr>
            <p:spPr bwMode="auto">
              <a:xfrm>
                <a:off x="2878" y="3427"/>
                <a:ext cx="33" cy="94"/>
              </a:xfrm>
              <a:custGeom>
                <a:avLst/>
                <a:gdLst>
                  <a:gd name="T0" fmla="*/ 8 w 16"/>
                  <a:gd name="T1" fmla="*/ 0 h 45"/>
                  <a:gd name="T2" fmla="*/ 8 w 16"/>
                  <a:gd name="T3" fmla="*/ 0 h 45"/>
                  <a:gd name="T4" fmla="*/ 3 w 16"/>
                  <a:gd name="T5" fmla="*/ 2 h 45"/>
                  <a:gd name="T6" fmla="*/ 3 w 16"/>
                  <a:gd name="T7" fmla="*/ 2 h 45"/>
                  <a:gd name="T8" fmla="*/ 3 w 16"/>
                  <a:gd name="T9" fmla="*/ 2 h 45"/>
                  <a:gd name="T10" fmla="*/ 5 w 16"/>
                  <a:gd name="T11" fmla="*/ 4 h 45"/>
                  <a:gd name="T12" fmla="*/ 5 w 16"/>
                  <a:gd name="T13" fmla="*/ 15 h 45"/>
                  <a:gd name="T14" fmla="*/ 3 w 16"/>
                  <a:gd name="T15" fmla="*/ 17 h 45"/>
                  <a:gd name="T16" fmla="*/ 3 w 16"/>
                  <a:gd name="T17" fmla="*/ 17 h 45"/>
                  <a:gd name="T18" fmla="*/ 1 w 16"/>
                  <a:gd name="T19" fmla="*/ 15 h 45"/>
                  <a:gd name="T20" fmla="*/ 1 w 16"/>
                  <a:gd name="T21" fmla="*/ 6 h 45"/>
                  <a:gd name="T22" fmla="*/ 0 w 16"/>
                  <a:gd name="T23" fmla="*/ 8 h 45"/>
                  <a:gd name="T24" fmla="*/ 0 w 16"/>
                  <a:gd name="T25" fmla="*/ 45 h 45"/>
                  <a:gd name="T26" fmla="*/ 0 w 16"/>
                  <a:gd name="T27" fmla="*/ 45 h 45"/>
                  <a:gd name="T28" fmla="*/ 0 w 16"/>
                  <a:gd name="T29" fmla="*/ 26 h 45"/>
                  <a:gd name="T30" fmla="*/ 16 w 16"/>
                  <a:gd name="T31" fmla="*/ 26 h 45"/>
                  <a:gd name="T32" fmla="*/ 16 w 16"/>
                  <a:gd name="T33" fmla="*/ 8 h 45"/>
                  <a:gd name="T34" fmla="*/ 8 w 1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5">
                    <a:moveTo>
                      <a:pt x="8" y="0"/>
                    </a:moveTo>
                    <a:cubicBezTo>
                      <a:pt x="8" y="0"/>
                      <a:pt x="8" y="0"/>
                      <a:pt x="8" y="0"/>
                    </a:cubicBezTo>
                    <a:cubicBezTo>
                      <a:pt x="6" y="0"/>
                      <a:pt x="4" y="1"/>
                      <a:pt x="3" y="2"/>
                    </a:cubicBezTo>
                    <a:cubicBezTo>
                      <a:pt x="3" y="2"/>
                      <a:pt x="3" y="2"/>
                      <a:pt x="3" y="2"/>
                    </a:cubicBezTo>
                    <a:cubicBezTo>
                      <a:pt x="3" y="2"/>
                      <a:pt x="3" y="2"/>
                      <a:pt x="3" y="2"/>
                    </a:cubicBezTo>
                    <a:cubicBezTo>
                      <a:pt x="4" y="2"/>
                      <a:pt x="5" y="3"/>
                      <a:pt x="5" y="4"/>
                    </a:cubicBezTo>
                    <a:cubicBezTo>
                      <a:pt x="5" y="15"/>
                      <a:pt x="5" y="15"/>
                      <a:pt x="5" y="15"/>
                    </a:cubicBezTo>
                    <a:cubicBezTo>
                      <a:pt x="5" y="16"/>
                      <a:pt x="4" y="17"/>
                      <a:pt x="3" y="17"/>
                    </a:cubicBezTo>
                    <a:cubicBezTo>
                      <a:pt x="3" y="17"/>
                      <a:pt x="3" y="17"/>
                      <a:pt x="3" y="17"/>
                    </a:cubicBezTo>
                    <a:cubicBezTo>
                      <a:pt x="2" y="17"/>
                      <a:pt x="1" y="16"/>
                      <a:pt x="1" y="15"/>
                    </a:cubicBezTo>
                    <a:cubicBezTo>
                      <a:pt x="1" y="6"/>
                      <a:pt x="1" y="6"/>
                      <a:pt x="1" y="6"/>
                    </a:cubicBezTo>
                    <a:cubicBezTo>
                      <a:pt x="0" y="6"/>
                      <a:pt x="0" y="7"/>
                      <a:pt x="0" y="8"/>
                    </a:cubicBezTo>
                    <a:cubicBezTo>
                      <a:pt x="0" y="45"/>
                      <a:pt x="0" y="45"/>
                      <a:pt x="0" y="45"/>
                    </a:cubicBezTo>
                    <a:cubicBezTo>
                      <a:pt x="0" y="45"/>
                      <a:pt x="0" y="45"/>
                      <a:pt x="0" y="45"/>
                    </a:cubicBezTo>
                    <a:cubicBezTo>
                      <a:pt x="0" y="26"/>
                      <a:pt x="0" y="26"/>
                      <a:pt x="0" y="26"/>
                    </a:cubicBezTo>
                    <a:cubicBezTo>
                      <a:pt x="16" y="26"/>
                      <a:pt x="16" y="26"/>
                      <a:pt x="16" y="26"/>
                    </a:cubicBezTo>
                    <a:cubicBezTo>
                      <a:pt x="16" y="8"/>
                      <a:pt x="16" y="8"/>
                      <a:pt x="16" y="8"/>
                    </a:cubicBezTo>
                    <a:cubicBezTo>
                      <a:pt x="16" y="4"/>
                      <a:pt x="13"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8" name="ïṣļiḓê">
                <a:extLst>
                  <a:ext uri="{FF2B5EF4-FFF2-40B4-BE49-F238E27FC236}">
                    <a16:creationId xmlns:a16="http://schemas.microsoft.com/office/drawing/2014/main" id="{E28DFE64-963A-4AFC-ADD1-B6567B06CCD7}"/>
                  </a:ext>
                </a:extLst>
              </p:cNvPr>
              <p:cNvSpPr/>
              <p:nvPr/>
            </p:nvSpPr>
            <p:spPr bwMode="auto">
              <a:xfrm>
                <a:off x="2878" y="3481"/>
                <a:ext cx="33" cy="56"/>
              </a:xfrm>
              <a:custGeom>
                <a:avLst/>
                <a:gdLst>
                  <a:gd name="T0" fmla="*/ 16 w 16"/>
                  <a:gd name="T1" fmla="*/ 0 h 27"/>
                  <a:gd name="T2" fmla="*/ 16 w 16"/>
                  <a:gd name="T3" fmla="*/ 0 h 27"/>
                  <a:gd name="T4" fmla="*/ 0 w 16"/>
                  <a:gd name="T5" fmla="*/ 0 h 27"/>
                  <a:gd name="T6" fmla="*/ 0 w 16"/>
                  <a:gd name="T7" fmla="*/ 19 h 27"/>
                  <a:gd name="T8" fmla="*/ 0 w 16"/>
                  <a:gd name="T9" fmla="*/ 20 h 27"/>
                  <a:gd name="T10" fmla="*/ 2 w 16"/>
                  <a:gd name="T11" fmla="*/ 25 h 27"/>
                  <a:gd name="T12" fmla="*/ 7 w 16"/>
                  <a:gd name="T13" fmla="*/ 27 h 27"/>
                  <a:gd name="T14" fmla="*/ 8 w 16"/>
                  <a:gd name="T15" fmla="*/ 27 h 27"/>
                  <a:gd name="T16" fmla="*/ 8 w 16"/>
                  <a:gd name="T17" fmla="*/ 27 h 27"/>
                  <a:gd name="T18" fmla="*/ 8 w 16"/>
                  <a:gd name="T19" fmla="*/ 27 h 27"/>
                  <a:gd name="T20" fmla="*/ 9 w 16"/>
                  <a:gd name="T21" fmla="*/ 27 h 27"/>
                  <a:gd name="T22" fmla="*/ 14 w 16"/>
                  <a:gd name="T23" fmla="*/ 25 h 27"/>
                  <a:gd name="T24" fmla="*/ 16 w 16"/>
                  <a:gd name="T25" fmla="*/ 20 h 27"/>
                  <a:gd name="T26" fmla="*/ 16 w 1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7">
                    <a:moveTo>
                      <a:pt x="16" y="0"/>
                    </a:moveTo>
                    <a:cubicBezTo>
                      <a:pt x="16" y="0"/>
                      <a:pt x="16" y="0"/>
                      <a:pt x="16" y="0"/>
                    </a:cubicBezTo>
                    <a:cubicBezTo>
                      <a:pt x="0" y="0"/>
                      <a:pt x="0" y="0"/>
                      <a:pt x="0" y="0"/>
                    </a:cubicBezTo>
                    <a:cubicBezTo>
                      <a:pt x="0" y="19"/>
                      <a:pt x="0" y="19"/>
                      <a:pt x="0" y="19"/>
                    </a:cubicBezTo>
                    <a:cubicBezTo>
                      <a:pt x="0" y="20"/>
                      <a:pt x="0" y="20"/>
                      <a:pt x="0" y="20"/>
                    </a:cubicBezTo>
                    <a:cubicBezTo>
                      <a:pt x="0" y="22"/>
                      <a:pt x="1" y="24"/>
                      <a:pt x="2" y="25"/>
                    </a:cubicBezTo>
                    <a:cubicBezTo>
                      <a:pt x="4" y="26"/>
                      <a:pt x="5" y="27"/>
                      <a:pt x="7" y="27"/>
                    </a:cubicBezTo>
                    <a:cubicBezTo>
                      <a:pt x="8" y="27"/>
                      <a:pt x="8" y="27"/>
                      <a:pt x="8" y="27"/>
                    </a:cubicBezTo>
                    <a:cubicBezTo>
                      <a:pt x="8" y="27"/>
                      <a:pt x="8" y="27"/>
                      <a:pt x="8" y="27"/>
                    </a:cubicBezTo>
                    <a:cubicBezTo>
                      <a:pt x="8" y="27"/>
                      <a:pt x="8" y="27"/>
                      <a:pt x="8" y="27"/>
                    </a:cubicBezTo>
                    <a:cubicBezTo>
                      <a:pt x="9" y="27"/>
                      <a:pt x="9" y="27"/>
                      <a:pt x="9" y="27"/>
                    </a:cubicBezTo>
                    <a:cubicBezTo>
                      <a:pt x="11" y="27"/>
                      <a:pt x="13" y="26"/>
                      <a:pt x="14" y="25"/>
                    </a:cubicBezTo>
                    <a:cubicBezTo>
                      <a:pt x="15" y="24"/>
                      <a:pt x="16" y="22"/>
                      <a:pt x="16" y="20"/>
                    </a:cubicBezTo>
                    <a:cubicBezTo>
                      <a:pt x="16" y="0"/>
                      <a:pt x="16" y="0"/>
                      <a:pt x="16"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9" name="îṩḷïḓè">
                <a:extLst>
                  <a:ext uri="{FF2B5EF4-FFF2-40B4-BE49-F238E27FC236}">
                    <a16:creationId xmlns:a16="http://schemas.microsoft.com/office/drawing/2014/main" id="{5599CB23-B9AC-4A46-A2A5-28BC6B2A4403}"/>
                  </a:ext>
                </a:extLst>
              </p:cNvPr>
              <p:cNvSpPr/>
              <p:nvPr/>
            </p:nvSpPr>
            <p:spPr bwMode="auto">
              <a:xfrm>
                <a:off x="2880" y="3432"/>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0" y="0"/>
                      <a:pt x="0" y="1"/>
                      <a:pt x="0" y="2"/>
                    </a:cubicBezTo>
                    <a:cubicBezTo>
                      <a:pt x="0" y="4"/>
                      <a:pt x="0" y="4"/>
                      <a:pt x="0" y="4"/>
                    </a:cubicBezTo>
                    <a:cubicBezTo>
                      <a:pt x="0"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0" name="ïṧḷîḑê">
                <a:extLst>
                  <a:ext uri="{FF2B5EF4-FFF2-40B4-BE49-F238E27FC236}">
                    <a16:creationId xmlns:a16="http://schemas.microsoft.com/office/drawing/2014/main" id="{FE739A33-331F-495B-B990-ACBD5CEC11E4}"/>
                  </a:ext>
                </a:extLst>
              </p:cNvPr>
              <p:cNvSpPr/>
              <p:nvPr/>
            </p:nvSpPr>
            <p:spPr bwMode="auto">
              <a:xfrm>
                <a:off x="2880" y="3432"/>
                <a:ext cx="8"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0" y="3"/>
                      <a:pt x="0" y="4"/>
                    </a:cubicBezTo>
                    <a:cubicBezTo>
                      <a:pt x="0" y="13"/>
                      <a:pt x="0" y="13"/>
                      <a:pt x="0" y="13"/>
                    </a:cubicBezTo>
                    <a:cubicBezTo>
                      <a:pt x="0" y="14"/>
                      <a:pt x="1" y="15"/>
                      <a:pt x="2" y="15"/>
                    </a:cubicBezTo>
                    <a:cubicBezTo>
                      <a:pt x="2" y="15"/>
                      <a:pt x="2" y="15"/>
                      <a:pt x="2" y="15"/>
                    </a:cubicBezTo>
                    <a:cubicBezTo>
                      <a:pt x="3" y="15"/>
                      <a:pt x="4" y="14"/>
                      <a:pt x="4" y="13"/>
                    </a:cubicBezTo>
                    <a:cubicBezTo>
                      <a:pt x="4" y="2"/>
                      <a:pt x="4" y="2"/>
                      <a:pt x="4" y="2"/>
                    </a:cubicBezTo>
                    <a:cubicBezTo>
                      <a:pt x="4" y="1"/>
                      <a:pt x="3"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1" name="ïṡ1ïdê">
                <a:extLst>
                  <a:ext uri="{FF2B5EF4-FFF2-40B4-BE49-F238E27FC236}">
                    <a16:creationId xmlns:a16="http://schemas.microsoft.com/office/drawing/2014/main" id="{187E4A14-B6CD-4699-9EDA-54553261EAE6}"/>
                  </a:ext>
                </a:extLst>
              </p:cNvPr>
              <p:cNvSpPr/>
              <p:nvPr/>
            </p:nvSpPr>
            <p:spPr bwMode="auto">
              <a:xfrm>
                <a:off x="2950" y="3427"/>
                <a:ext cx="34" cy="110"/>
              </a:xfrm>
              <a:custGeom>
                <a:avLst/>
                <a:gdLst>
                  <a:gd name="T0" fmla="*/ 0 w 16"/>
                  <a:gd name="T1" fmla="*/ 45 h 53"/>
                  <a:gd name="T2" fmla="*/ 0 w 16"/>
                  <a:gd name="T3" fmla="*/ 8 h 53"/>
                  <a:gd name="T4" fmla="*/ 8 w 16"/>
                  <a:gd name="T5" fmla="*/ 0 h 53"/>
                  <a:gd name="T6" fmla="*/ 8 w 16"/>
                  <a:gd name="T7" fmla="*/ 0 h 53"/>
                  <a:gd name="T8" fmla="*/ 16 w 16"/>
                  <a:gd name="T9" fmla="*/ 8 h 53"/>
                  <a:gd name="T10" fmla="*/ 16 w 16"/>
                  <a:gd name="T11" fmla="*/ 45 h 53"/>
                  <a:gd name="T12" fmla="*/ 8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3" y="0"/>
                      <a:pt x="8" y="0"/>
                    </a:cubicBezTo>
                    <a:cubicBezTo>
                      <a:pt x="8" y="0"/>
                      <a:pt x="8" y="0"/>
                      <a:pt x="8" y="0"/>
                    </a:cubicBezTo>
                    <a:cubicBezTo>
                      <a:pt x="12" y="0"/>
                      <a:pt x="16" y="4"/>
                      <a:pt x="16" y="8"/>
                    </a:cubicBezTo>
                    <a:cubicBezTo>
                      <a:pt x="16" y="45"/>
                      <a:pt x="16" y="45"/>
                      <a:pt x="16" y="45"/>
                    </a:cubicBezTo>
                    <a:cubicBezTo>
                      <a:pt x="16" y="49"/>
                      <a:pt x="12" y="53"/>
                      <a:pt x="8" y="53"/>
                    </a:cubicBezTo>
                    <a:cubicBezTo>
                      <a:pt x="8" y="53"/>
                      <a:pt x="8" y="53"/>
                      <a:pt x="8"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2" name="iṡḷidè">
                <a:extLst>
                  <a:ext uri="{FF2B5EF4-FFF2-40B4-BE49-F238E27FC236}">
                    <a16:creationId xmlns:a16="http://schemas.microsoft.com/office/drawing/2014/main" id="{82491FE7-BE6A-45A8-8CC5-BC0A5949DB85}"/>
                  </a:ext>
                </a:extLst>
              </p:cNvPr>
              <p:cNvSpPr/>
              <p:nvPr/>
            </p:nvSpPr>
            <p:spPr bwMode="auto">
              <a:xfrm>
                <a:off x="2950" y="3481"/>
                <a:ext cx="34"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2" y="26"/>
                      <a:pt x="11" y="27"/>
                      <a:pt x="9" y="27"/>
                    </a:cubicBezTo>
                    <a:cubicBezTo>
                      <a:pt x="8" y="27"/>
                      <a:pt x="8" y="27"/>
                      <a:pt x="8" y="27"/>
                    </a:cubicBezTo>
                    <a:cubicBezTo>
                      <a:pt x="7" y="27"/>
                      <a:pt x="7" y="27"/>
                      <a:pt x="7" y="27"/>
                    </a:cubicBezTo>
                    <a:cubicBezTo>
                      <a:pt x="5" y="27"/>
                      <a:pt x="3"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3" name="iŝ1iḍê">
                <a:extLst>
                  <a:ext uri="{FF2B5EF4-FFF2-40B4-BE49-F238E27FC236}">
                    <a16:creationId xmlns:a16="http://schemas.microsoft.com/office/drawing/2014/main" id="{B0BE1EB7-A24D-440E-9142-EDDBFD7A7643}"/>
                  </a:ext>
                </a:extLst>
              </p:cNvPr>
              <p:cNvSpPr/>
              <p:nvPr/>
            </p:nvSpPr>
            <p:spPr bwMode="auto">
              <a:xfrm>
                <a:off x="2944" y="3423"/>
                <a:ext cx="38" cy="119"/>
              </a:xfrm>
              <a:custGeom>
                <a:avLst/>
                <a:gdLst>
                  <a:gd name="T0" fmla="*/ 13 w 18"/>
                  <a:gd name="T1" fmla="*/ 0 h 57"/>
                  <a:gd name="T2" fmla="*/ 9 w 18"/>
                  <a:gd name="T3" fmla="*/ 0 h 57"/>
                  <a:gd name="T4" fmla="*/ 0 w 18"/>
                  <a:gd name="T5" fmla="*/ 8 h 57"/>
                  <a:gd name="T6" fmla="*/ 0 w 18"/>
                  <a:gd name="T7" fmla="*/ 48 h 57"/>
                  <a:gd name="T8" fmla="*/ 9 w 18"/>
                  <a:gd name="T9" fmla="*/ 57 h 57"/>
                  <a:gd name="T10" fmla="*/ 13 w 18"/>
                  <a:gd name="T11" fmla="*/ 57 h 57"/>
                  <a:gd name="T12" fmla="*/ 18 w 18"/>
                  <a:gd name="T13" fmla="*/ 55 h 57"/>
                  <a:gd name="T14" fmla="*/ 18 w 18"/>
                  <a:gd name="T15" fmla="*/ 52 h 57"/>
                  <a:gd name="T16" fmla="*/ 17 w 18"/>
                  <a:gd name="T17" fmla="*/ 53 h 57"/>
                  <a:gd name="T18" fmla="*/ 12 w 18"/>
                  <a:gd name="T19" fmla="*/ 55 h 57"/>
                  <a:gd name="T20" fmla="*/ 11 w 18"/>
                  <a:gd name="T21" fmla="*/ 55 h 57"/>
                  <a:gd name="T22" fmla="*/ 11 w 18"/>
                  <a:gd name="T23" fmla="*/ 55 h 57"/>
                  <a:gd name="T24" fmla="*/ 11 w 18"/>
                  <a:gd name="T25" fmla="*/ 55 h 57"/>
                  <a:gd name="T26" fmla="*/ 11 w 18"/>
                  <a:gd name="T27" fmla="*/ 55 h 57"/>
                  <a:gd name="T28" fmla="*/ 10 w 18"/>
                  <a:gd name="T29" fmla="*/ 55 h 57"/>
                  <a:gd name="T30" fmla="*/ 5 w 18"/>
                  <a:gd name="T31" fmla="*/ 53 h 57"/>
                  <a:gd name="T32" fmla="*/ 3 w 18"/>
                  <a:gd name="T33" fmla="*/ 48 h 57"/>
                  <a:gd name="T34" fmla="*/ 3 w 18"/>
                  <a:gd name="T35" fmla="*/ 47 h 57"/>
                  <a:gd name="T36" fmla="*/ 3 w 18"/>
                  <a:gd name="T37" fmla="*/ 47 h 57"/>
                  <a:gd name="T38" fmla="*/ 3 w 18"/>
                  <a:gd name="T39" fmla="*/ 10 h 57"/>
                  <a:gd name="T40" fmla="*/ 3 w 18"/>
                  <a:gd name="T41" fmla="*/ 8 h 57"/>
                  <a:gd name="T42" fmla="*/ 3 w 18"/>
                  <a:gd name="T43" fmla="*/ 6 h 57"/>
                  <a:gd name="T44" fmla="*/ 5 w 18"/>
                  <a:gd name="T45" fmla="*/ 4 h 57"/>
                  <a:gd name="T46" fmla="*/ 11 w 18"/>
                  <a:gd name="T47" fmla="*/ 2 h 57"/>
                  <a:gd name="T48" fmla="*/ 11 w 18"/>
                  <a:gd name="T49" fmla="*/ 2 h 57"/>
                  <a:gd name="T50" fmla="*/ 13 w 18"/>
                  <a:gd name="T51" fmla="*/ 2 h 57"/>
                  <a:gd name="T52" fmla="*/ 13 w 18"/>
                  <a:gd name="T53" fmla="*/ 0 h 57"/>
                  <a:gd name="T54" fmla="*/ 13 w 18"/>
                  <a:gd name="T5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57">
                    <a:moveTo>
                      <a:pt x="13" y="0"/>
                    </a:moveTo>
                    <a:cubicBezTo>
                      <a:pt x="9" y="0"/>
                      <a:pt x="9" y="0"/>
                      <a:pt x="9" y="0"/>
                    </a:cubicBezTo>
                    <a:cubicBezTo>
                      <a:pt x="4" y="0"/>
                      <a:pt x="0" y="4"/>
                      <a:pt x="0" y="8"/>
                    </a:cubicBezTo>
                    <a:cubicBezTo>
                      <a:pt x="0" y="48"/>
                      <a:pt x="0" y="48"/>
                      <a:pt x="0" y="48"/>
                    </a:cubicBezTo>
                    <a:cubicBezTo>
                      <a:pt x="0" y="53"/>
                      <a:pt x="4" y="57"/>
                      <a:pt x="9" y="57"/>
                    </a:cubicBezTo>
                    <a:cubicBezTo>
                      <a:pt x="13" y="57"/>
                      <a:pt x="13" y="57"/>
                      <a:pt x="13" y="57"/>
                    </a:cubicBezTo>
                    <a:cubicBezTo>
                      <a:pt x="15" y="57"/>
                      <a:pt x="17" y="56"/>
                      <a:pt x="18" y="55"/>
                    </a:cubicBezTo>
                    <a:cubicBezTo>
                      <a:pt x="18" y="52"/>
                      <a:pt x="18" y="52"/>
                      <a:pt x="18" y="52"/>
                    </a:cubicBezTo>
                    <a:cubicBezTo>
                      <a:pt x="17" y="52"/>
                      <a:pt x="17" y="52"/>
                      <a:pt x="17" y="53"/>
                    </a:cubicBezTo>
                    <a:cubicBezTo>
                      <a:pt x="15" y="54"/>
                      <a:pt x="14" y="55"/>
                      <a:pt x="12" y="55"/>
                    </a:cubicBezTo>
                    <a:cubicBezTo>
                      <a:pt x="11" y="55"/>
                      <a:pt x="11" y="55"/>
                      <a:pt x="11" y="55"/>
                    </a:cubicBezTo>
                    <a:cubicBezTo>
                      <a:pt x="11" y="55"/>
                      <a:pt x="11" y="55"/>
                      <a:pt x="11" y="55"/>
                    </a:cubicBezTo>
                    <a:cubicBezTo>
                      <a:pt x="11" y="55"/>
                      <a:pt x="11" y="55"/>
                      <a:pt x="11" y="55"/>
                    </a:cubicBezTo>
                    <a:cubicBezTo>
                      <a:pt x="11" y="55"/>
                      <a:pt x="11" y="55"/>
                      <a:pt x="11" y="55"/>
                    </a:cubicBezTo>
                    <a:cubicBezTo>
                      <a:pt x="10" y="55"/>
                      <a:pt x="10" y="55"/>
                      <a:pt x="10" y="55"/>
                    </a:cubicBezTo>
                    <a:cubicBezTo>
                      <a:pt x="8" y="55"/>
                      <a:pt x="6" y="54"/>
                      <a:pt x="5" y="53"/>
                    </a:cubicBezTo>
                    <a:cubicBezTo>
                      <a:pt x="4"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cubicBezTo>
                      <a:pt x="7" y="3"/>
                      <a:pt x="8" y="2"/>
                      <a:pt x="11" y="2"/>
                    </a:cubicBezTo>
                    <a:cubicBezTo>
                      <a:pt x="11" y="2"/>
                      <a:pt x="11" y="2"/>
                      <a:pt x="11" y="2"/>
                    </a:cubicBezTo>
                    <a:cubicBezTo>
                      <a:pt x="12" y="2"/>
                      <a:pt x="12" y="2"/>
                      <a:pt x="13" y="2"/>
                    </a:cubicBezTo>
                    <a:cubicBezTo>
                      <a:pt x="13" y="0"/>
                      <a:pt x="13" y="0"/>
                      <a:pt x="13" y="0"/>
                    </a:cubicBezTo>
                    <a:cubicBezTo>
                      <a:pt x="13" y="0"/>
                      <a:pt x="13" y="0"/>
                      <a:pt x="13"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4" name="íšľïḋè">
                <a:extLst>
                  <a:ext uri="{FF2B5EF4-FFF2-40B4-BE49-F238E27FC236}">
                    <a16:creationId xmlns:a16="http://schemas.microsoft.com/office/drawing/2014/main" id="{B40538C3-E546-4EA3-BCA3-7F22D07580ED}"/>
                  </a:ext>
                </a:extLst>
              </p:cNvPr>
              <p:cNvSpPr/>
              <p:nvPr/>
            </p:nvSpPr>
            <p:spPr bwMode="auto">
              <a:xfrm>
                <a:off x="2950" y="3427"/>
                <a:ext cx="27" cy="94"/>
              </a:xfrm>
              <a:custGeom>
                <a:avLst/>
                <a:gdLst>
                  <a:gd name="T0" fmla="*/ 8 w 13"/>
                  <a:gd name="T1" fmla="*/ 0 h 45"/>
                  <a:gd name="T2" fmla="*/ 8 w 13"/>
                  <a:gd name="T3" fmla="*/ 0 h 45"/>
                  <a:gd name="T4" fmla="*/ 2 w 13"/>
                  <a:gd name="T5" fmla="*/ 2 h 45"/>
                  <a:gd name="T6" fmla="*/ 2 w 13"/>
                  <a:gd name="T7" fmla="*/ 2 h 45"/>
                  <a:gd name="T8" fmla="*/ 2 w 13"/>
                  <a:gd name="T9" fmla="*/ 2 h 45"/>
                  <a:gd name="T10" fmla="*/ 5 w 13"/>
                  <a:gd name="T11" fmla="*/ 4 h 45"/>
                  <a:gd name="T12" fmla="*/ 5 w 13"/>
                  <a:gd name="T13" fmla="*/ 15 h 45"/>
                  <a:gd name="T14" fmla="*/ 2 w 13"/>
                  <a:gd name="T15" fmla="*/ 17 h 45"/>
                  <a:gd name="T16" fmla="*/ 2 w 13"/>
                  <a:gd name="T17" fmla="*/ 17 h 45"/>
                  <a:gd name="T18" fmla="*/ 0 w 13"/>
                  <a:gd name="T19" fmla="*/ 15 h 45"/>
                  <a:gd name="T20" fmla="*/ 0 w 13"/>
                  <a:gd name="T21" fmla="*/ 6 h 45"/>
                  <a:gd name="T22" fmla="*/ 0 w 13"/>
                  <a:gd name="T23" fmla="*/ 8 h 45"/>
                  <a:gd name="T24" fmla="*/ 0 w 13"/>
                  <a:gd name="T25" fmla="*/ 45 h 45"/>
                  <a:gd name="T26" fmla="*/ 0 w 13"/>
                  <a:gd name="T27" fmla="*/ 45 h 45"/>
                  <a:gd name="T28" fmla="*/ 0 w 13"/>
                  <a:gd name="T29" fmla="*/ 26 h 45"/>
                  <a:gd name="T30" fmla="*/ 13 w 13"/>
                  <a:gd name="T31" fmla="*/ 26 h 45"/>
                  <a:gd name="T32" fmla="*/ 10 w 13"/>
                  <a:gd name="T33" fmla="*/ 0 h 45"/>
                  <a:gd name="T34" fmla="*/ 8 w 13"/>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45">
                    <a:moveTo>
                      <a:pt x="8" y="0"/>
                    </a:moveTo>
                    <a:cubicBezTo>
                      <a:pt x="8" y="0"/>
                      <a:pt x="8" y="0"/>
                      <a:pt x="8" y="0"/>
                    </a:cubicBezTo>
                    <a:cubicBezTo>
                      <a:pt x="5" y="0"/>
                      <a:pt x="4" y="1"/>
                      <a:pt x="2" y="2"/>
                    </a:cubicBezTo>
                    <a:cubicBezTo>
                      <a:pt x="2" y="2"/>
                      <a:pt x="2" y="2"/>
                      <a:pt x="2" y="2"/>
                    </a:cubicBezTo>
                    <a:cubicBezTo>
                      <a:pt x="2" y="2"/>
                      <a:pt x="2" y="2"/>
                      <a:pt x="2" y="2"/>
                    </a:cubicBezTo>
                    <a:cubicBezTo>
                      <a:pt x="4" y="2"/>
                      <a:pt x="5" y="3"/>
                      <a:pt x="5" y="4"/>
                    </a:cubicBezTo>
                    <a:cubicBezTo>
                      <a:pt x="5" y="15"/>
                      <a:pt x="5" y="15"/>
                      <a:pt x="5" y="15"/>
                    </a:cubicBezTo>
                    <a:cubicBezTo>
                      <a:pt x="5" y="16"/>
                      <a:pt x="4" y="17"/>
                      <a:pt x="2"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3" y="26"/>
                      <a:pt x="13" y="26"/>
                      <a:pt x="13" y="26"/>
                    </a:cubicBezTo>
                    <a:cubicBezTo>
                      <a:pt x="10" y="0"/>
                      <a:pt x="10" y="0"/>
                      <a:pt x="10" y="0"/>
                    </a:cubicBezTo>
                    <a:cubicBezTo>
                      <a:pt x="9" y="0"/>
                      <a:pt x="9"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5" name="ísľïḍe">
                <a:extLst>
                  <a:ext uri="{FF2B5EF4-FFF2-40B4-BE49-F238E27FC236}">
                    <a16:creationId xmlns:a16="http://schemas.microsoft.com/office/drawing/2014/main" id="{D21FA846-2098-4A1C-B68A-556EF38F2DC3}"/>
                  </a:ext>
                </a:extLst>
              </p:cNvPr>
              <p:cNvSpPr/>
              <p:nvPr/>
            </p:nvSpPr>
            <p:spPr bwMode="auto">
              <a:xfrm>
                <a:off x="2950" y="3481"/>
                <a:ext cx="32" cy="56"/>
              </a:xfrm>
              <a:custGeom>
                <a:avLst/>
                <a:gdLst>
                  <a:gd name="T0" fmla="*/ 13 w 15"/>
                  <a:gd name="T1" fmla="*/ 0 h 27"/>
                  <a:gd name="T2" fmla="*/ 0 w 15"/>
                  <a:gd name="T3" fmla="*/ 0 h 27"/>
                  <a:gd name="T4" fmla="*/ 0 w 15"/>
                  <a:gd name="T5" fmla="*/ 19 h 27"/>
                  <a:gd name="T6" fmla="*/ 0 w 15"/>
                  <a:gd name="T7" fmla="*/ 20 h 27"/>
                  <a:gd name="T8" fmla="*/ 2 w 15"/>
                  <a:gd name="T9" fmla="*/ 25 h 27"/>
                  <a:gd name="T10" fmla="*/ 7 w 15"/>
                  <a:gd name="T11" fmla="*/ 27 h 27"/>
                  <a:gd name="T12" fmla="*/ 8 w 15"/>
                  <a:gd name="T13" fmla="*/ 27 h 27"/>
                  <a:gd name="T14" fmla="*/ 8 w 15"/>
                  <a:gd name="T15" fmla="*/ 27 h 27"/>
                  <a:gd name="T16" fmla="*/ 8 w 15"/>
                  <a:gd name="T17" fmla="*/ 27 h 27"/>
                  <a:gd name="T18" fmla="*/ 9 w 15"/>
                  <a:gd name="T19" fmla="*/ 27 h 27"/>
                  <a:gd name="T20" fmla="*/ 14 w 15"/>
                  <a:gd name="T21" fmla="*/ 25 h 27"/>
                  <a:gd name="T22" fmla="*/ 15 w 15"/>
                  <a:gd name="T23" fmla="*/ 24 h 27"/>
                  <a:gd name="T24" fmla="*/ 14 w 15"/>
                  <a:gd name="T25" fmla="*/ 13 h 27"/>
                  <a:gd name="T26" fmla="*/ 13 w 15"/>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13" y="0"/>
                    </a:moveTo>
                    <a:cubicBezTo>
                      <a:pt x="0" y="0"/>
                      <a:pt x="0" y="0"/>
                      <a:pt x="0" y="0"/>
                    </a:cubicBezTo>
                    <a:cubicBezTo>
                      <a:pt x="0" y="19"/>
                      <a:pt x="0" y="19"/>
                      <a:pt x="0" y="19"/>
                    </a:cubicBezTo>
                    <a:cubicBezTo>
                      <a:pt x="0" y="20"/>
                      <a:pt x="0" y="20"/>
                      <a:pt x="0" y="20"/>
                    </a:cubicBezTo>
                    <a:cubicBezTo>
                      <a:pt x="0" y="22"/>
                      <a:pt x="1" y="24"/>
                      <a:pt x="2" y="25"/>
                    </a:cubicBezTo>
                    <a:cubicBezTo>
                      <a:pt x="3" y="26"/>
                      <a:pt x="5" y="27"/>
                      <a:pt x="7" y="27"/>
                    </a:cubicBezTo>
                    <a:cubicBezTo>
                      <a:pt x="8" y="27"/>
                      <a:pt x="8" y="27"/>
                      <a:pt x="8" y="27"/>
                    </a:cubicBezTo>
                    <a:cubicBezTo>
                      <a:pt x="8" y="27"/>
                      <a:pt x="8" y="27"/>
                      <a:pt x="8" y="27"/>
                    </a:cubicBezTo>
                    <a:cubicBezTo>
                      <a:pt x="8" y="27"/>
                      <a:pt x="8" y="27"/>
                      <a:pt x="8" y="27"/>
                    </a:cubicBezTo>
                    <a:cubicBezTo>
                      <a:pt x="9" y="27"/>
                      <a:pt x="9" y="27"/>
                      <a:pt x="9" y="27"/>
                    </a:cubicBezTo>
                    <a:cubicBezTo>
                      <a:pt x="11" y="27"/>
                      <a:pt x="12" y="26"/>
                      <a:pt x="14" y="25"/>
                    </a:cubicBezTo>
                    <a:cubicBezTo>
                      <a:pt x="14" y="24"/>
                      <a:pt x="14" y="24"/>
                      <a:pt x="15" y="24"/>
                    </a:cubicBezTo>
                    <a:cubicBezTo>
                      <a:pt x="14" y="13"/>
                      <a:pt x="14" y="13"/>
                      <a:pt x="14" y="13"/>
                    </a:cubicBezTo>
                    <a:cubicBezTo>
                      <a:pt x="13" y="0"/>
                      <a:pt x="13" y="0"/>
                      <a:pt x="13"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6" name="íśḻîde">
                <a:extLst>
                  <a:ext uri="{FF2B5EF4-FFF2-40B4-BE49-F238E27FC236}">
                    <a16:creationId xmlns:a16="http://schemas.microsoft.com/office/drawing/2014/main" id="{821F4B2C-7FF6-48C0-B2D8-440E1C45F449}"/>
                  </a:ext>
                </a:extLst>
              </p:cNvPr>
              <p:cNvSpPr/>
              <p:nvPr/>
            </p:nvSpPr>
            <p:spPr bwMode="auto">
              <a:xfrm>
                <a:off x="2950" y="3432"/>
                <a:ext cx="5"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1"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7" name="íSļîḓè">
                <a:extLst>
                  <a:ext uri="{FF2B5EF4-FFF2-40B4-BE49-F238E27FC236}">
                    <a16:creationId xmlns:a16="http://schemas.microsoft.com/office/drawing/2014/main" id="{796471C1-A01D-4D94-8092-1075DC5BCEA1}"/>
                  </a:ext>
                </a:extLst>
              </p:cNvPr>
              <p:cNvSpPr/>
              <p:nvPr/>
            </p:nvSpPr>
            <p:spPr bwMode="auto">
              <a:xfrm>
                <a:off x="2950" y="3432"/>
                <a:ext cx="11" cy="31"/>
              </a:xfrm>
              <a:custGeom>
                <a:avLst/>
                <a:gdLst>
                  <a:gd name="T0" fmla="*/ 2 w 5"/>
                  <a:gd name="T1" fmla="*/ 0 h 15"/>
                  <a:gd name="T2" fmla="*/ 2 w 5"/>
                  <a:gd name="T3" fmla="*/ 0 h 15"/>
                  <a:gd name="T4" fmla="*/ 2 w 5"/>
                  <a:gd name="T5" fmla="*/ 0 h 15"/>
                  <a:gd name="T6" fmla="*/ 0 w 5"/>
                  <a:gd name="T7" fmla="*/ 4 h 15"/>
                  <a:gd name="T8" fmla="*/ 0 w 5"/>
                  <a:gd name="T9" fmla="*/ 13 h 15"/>
                  <a:gd name="T10" fmla="*/ 2 w 5"/>
                  <a:gd name="T11" fmla="*/ 15 h 15"/>
                  <a:gd name="T12" fmla="*/ 2 w 5"/>
                  <a:gd name="T13" fmla="*/ 15 h 15"/>
                  <a:gd name="T14" fmla="*/ 5 w 5"/>
                  <a:gd name="T15" fmla="*/ 13 h 15"/>
                  <a:gd name="T16" fmla="*/ 5 w 5"/>
                  <a:gd name="T17" fmla="*/ 2 h 15"/>
                  <a:gd name="T18" fmla="*/ 2 w 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5">
                    <a:moveTo>
                      <a:pt x="2" y="0"/>
                    </a:moveTo>
                    <a:cubicBezTo>
                      <a:pt x="2" y="0"/>
                      <a:pt x="2" y="0"/>
                      <a:pt x="2" y="0"/>
                    </a:cubicBezTo>
                    <a:cubicBezTo>
                      <a:pt x="2" y="0"/>
                      <a:pt x="2" y="0"/>
                      <a:pt x="2" y="0"/>
                    </a:cubicBezTo>
                    <a:cubicBezTo>
                      <a:pt x="1" y="1"/>
                      <a:pt x="1" y="3"/>
                      <a:pt x="0" y="4"/>
                    </a:cubicBezTo>
                    <a:cubicBezTo>
                      <a:pt x="0" y="13"/>
                      <a:pt x="0" y="13"/>
                      <a:pt x="0" y="13"/>
                    </a:cubicBezTo>
                    <a:cubicBezTo>
                      <a:pt x="0" y="14"/>
                      <a:pt x="1" y="15"/>
                      <a:pt x="2" y="15"/>
                    </a:cubicBezTo>
                    <a:cubicBezTo>
                      <a:pt x="2" y="15"/>
                      <a:pt x="2" y="15"/>
                      <a:pt x="2" y="15"/>
                    </a:cubicBezTo>
                    <a:cubicBezTo>
                      <a:pt x="4" y="15"/>
                      <a:pt x="5" y="14"/>
                      <a:pt x="5" y="13"/>
                    </a:cubicBezTo>
                    <a:cubicBezTo>
                      <a:pt x="5" y="2"/>
                      <a:pt x="5" y="2"/>
                      <a:pt x="5" y="2"/>
                    </a:cubicBezTo>
                    <a:cubicBezTo>
                      <a:pt x="5" y="1"/>
                      <a:pt x="4"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8" name="iṡlíḓe">
                <a:extLst>
                  <a:ext uri="{FF2B5EF4-FFF2-40B4-BE49-F238E27FC236}">
                    <a16:creationId xmlns:a16="http://schemas.microsoft.com/office/drawing/2014/main" id="{A83C3628-2E2E-4131-B81C-CFBC4E0B6657}"/>
                  </a:ext>
                </a:extLst>
              </p:cNvPr>
              <p:cNvSpPr/>
              <p:nvPr/>
            </p:nvSpPr>
            <p:spPr bwMode="auto">
              <a:xfrm>
                <a:off x="3023" y="3427"/>
                <a:ext cx="31" cy="110"/>
              </a:xfrm>
              <a:custGeom>
                <a:avLst/>
                <a:gdLst>
                  <a:gd name="T0" fmla="*/ 0 w 15"/>
                  <a:gd name="T1" fmla="*/ 45 h 53"/>
                  <a:gd name="T2" fmla="*/ 0 w 15"/>
                  <a:gd name="T3" fmla="*/ 8 h 53"/>
                  <a:gd name="T4" fmla="*/ 7 w 15"/>
                  <a:gd name="T5" fmla="*/ 0 h 53"/>
                  <a:gd name="T6" fmla="*/ 8 w 15"/>
                  <a:gd name="T7" fmla="*/ 0 h 53"/>
                  <a:gd name="T8" fmla="*/ 15 w 15"/>
                  <a:gd name="T9" fmla="*/ 8 h 53"/>
                  <a:gd name="T10" fmla="*/ 15 w 15"/>
                  <a:gd name="T11" fmla="*/ 45 h 53"/>
                  <a:gd name="T12" fmla="*/ 8 w 15"/>
                  <a:gd name="T13" fmla="*/ 53 h 53"/>
                  <a:gd name="T14" fmla="*/ 7 w 15"/>
                  <a:gd name="T15" fmla="*/ 53 h 53"/>
                  <a:gd name="T16" fmla="*/ 0 w 15"/>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
                    <a:moveTo>
                      <a:pt x="0" y="45"/>
                    </a:moveTo>
                    <a:cubicBezTo>
                      <a:pt x="0" y="8"/>
                      <a:pt x="0" y="8"/>
                      <a:pt x="0" y="8"/>
                    </a:cubicBezTo>
                    <a:cubicBezTo>
                      <a:pt x="0" y="4"/>
                      <a:pt x="3" y="0"/>
                      <a:pt x="7" y="0"/>
                    </a:cubicBezTo>
                    <a:cubicBezTo>
                      <a:pt x="8" y="0"/>
                      <a:pt x="8" y="0"/>
                      <a:pt x="8" y="0"/>
                    </a:cubicBezTo>
                    <a:cubicBezTo>
                      <a:pt x="12" y="0"/>
                      <a:pt x="15" y="4"/>
                      <a:pt x="15" y="8"/>
                    </a:cubicBezTo>
                    <a:cubicBezTo>
                      <a:pt x="15" y="45"/>
                      <a:pt x="15" y="45"/>
                      <a:pt x="15" y="45"/>
                    </a:cubicBezTo>
                    <a:cubicBezTo>
                      <a:pt x="15" y="49"/>
                      <a:pt x="12" y="53"/>
                      <a:pt x="8" y="53"/>
                    </a:cubicBezTo>
                    <a:cubicBezTo>
                      <a:pt x="7" y="53"/>
                      <a:pt x="7" y="53"/>
                      <a:pt x="7" y="53"/>
                    </a:cubicBezTo>
                    <a:cubicBezTo>
                      <a:pt x="3"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9" name="iṧľïdê">
                <a:extLst>
                  <a:ext uri="{FF2B5EF4-FFF2-40B4-BE49-F238E27FC236}">
                    <a16:creationId xmlns:a16="http://schemas.microsoft.com/office/drawing/2014/main" id="{D330E41E-821F-4306-8A49-09B255901AD0}"/>
                  </a:ext>
                </a:extLst>
              </p:cNvPr>
              <p:cNvSpPr/>
              <p:nvPr/>
            </p:nvSpPr>
            <p:spPr bwMode="auto">
              <a:xfrm>
                <a:off x="3023" y="3481"/>
                <a:ext cx="31" cy="56"/>
              </a:xfrm>
              <a:custGeom>
                <a:avLst/>
                <a:gdLst>
                  <a:gd name="T0" fmla="*/ 15 w 15"/>
                  <a:gd name="T1" fmla="*/ 0 h 27"/>
                  <a:gd name="T2" fmla="*/ 15 w 15"/>
                  <a:gd name="T3" fmla="*/ 20 h 27"/>
                  <a:gd name="T4" fmla="*/ 13 w 15"/>
                  <a:gd name="T5" fmla="*/ 25 h 27"/>
                  <a:gd name="T6" fmla="*/ 9 w 15"/>
                  <a:gd name="T7" fmla="*/ 27 h 27"/>
                  <a:gd name="T8" fmla="*/ 8 w 15"/>
                  <a:gd name="T9" fmla="*/ 27 h 27"/>
                  <a:gd name="T10" fmla="*/ 6 w 15"/>
                  <a:gd name="T11" fmla="*/ 27 h 27"/>
                  <a:gd name="T12" fmla="*/ 2 w 15"/>
                  <a:gd name="T13" fmla="*/ 25 h 27"/>
                  <a:gd name="T14" fmla="*/ 0 w 15"/>
                  <a:gd name="T15" fmla="*/ 20 h 27"/>
                  <a:gd name="T16" fmla="*/ 0 w 15"/>
                  <a:gd name="T17" fmla="*/ 0 h 27"/>
                  <a:gd name="T18" fmla="*/ 15 w 1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15" y="0"/>
                    </a:moveTo>
                    <a:cubicBezTo>
                      <a:pt x="15" y="20"/>
                      <a:pt x="15" y="20"/>
                      <a:pt x="15" y="20"/>
                    </a:cubicBezTo>
                    <a:cubicBezTo>
                      <a:pt x="15" y="22"/>
                      <a:pt x="15" y="24"/>
                      <a:pt x="13" y="25"/>
                    </a:cubicBezTo>
                    <a:cubicBezTo>
                      <a:pt x="12" y="26"/>
                      <a:pt x="10" y="27"/>
                      <a:pt x="9" y="27"/>
                    </a:cubicBezTo>
                    <a:cubicBezTo>
                      <a:pt x="8" y="27"/>
                      <a:pt x="8" y="27"/>
                      <a:pt x="8" y="27"/>
                    </a:cubicBezTo>
                    <a:cubicBezTo>
                      <a:pt x="6" y="27"/>
                      <a:pt x="6" y="27"/>
                      <a:pt x="6" y="27"/>
                    </a:cubicBezTo>
                    <a:cubicBezTo>
                      <a:pt x="5" y="27"/>
                      <a:pt x="3" y="26"/>
                      <a:pt x="2" y="25"/>
                    </a:cubicBezTo>
                    <a:cubicBezTo>
                      <a:pt x="1" y="24"/>
                      <a:pt x="0" y="22"/>
                      <a:pt x="0" y="20"/>
                    </a:cubicBezTo>
                    <a:cubicBezTo>
                      <a:pt x="0" y="0"/>
                      <a:pt x="0" y="0"/>
                      <a:pt x="0" y="0"/>
                    </a:cubicBezTo>
                    <a:cubicBezTo>
                      <a:pt x="15" y="0"/>
                      <a:pt x="15" y="0"/>
                      <a:pt x="15"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0" name="íş1îḑê">
                <a:extLst>
                  <a:ext uri="{FF2B5EF4-FFF2-40B4-BE49-F238E27FC236}">
                    <a16:creationId xmlns:a16="http://schemas.microsoft.com/office/drawing/2014/main" id="{2593BC1B-0899-4A70-B476-53AF95296ACB}"/>
                  </a:ext>
                </a:extLst>
              </p:cNvPr>
              <p:cNvSpPr/>
              <p:nvPr/>
            </p:nvSpPr>
            <p:spPr bwMode="auto">
              <a:xfrm>
                <a:off x="3094" y="3427"/>
                <a:ext cx="33" cy="110"/>
              </a:xfrm>
              <a:custGeom>
                <a:avLst/>
                <a:gdLst>
                  <a:gd name="T0" fmla="*/ 0 w 16"/>
                  <a:gd name="T1" fmla="*/ 45 h 53"/>
                  <a:gd name="T2" fmla="*/ 0 w 16"/>
                  <a:gd name="T3" fmla="*/ 8 h 53"/>
                  <a:gd name="T4" fmla="*/ 8 w 16"/>
                  <a:gd name="T5" fmla="*/ 0 h 53"/>
                  <a:gd name="T6" fmla="*/ 9 w 16"/>
                  <a:gd name="T7" fmla="*/ 0 h 53"/>
                  <a:gd name="T8" fmla="*/ 16 w 16"/>
                  <a:gd name="T9" fmla="*/ 8 h 53"/>
                  <a:gd name="T10" fmla="*/ 16 w 16"/>
                  <a:gd name="T11" fmla="*/ 45 h 53"/>
                  <a:gd name="T12" fmla="*/ 9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4" y="0"/>
                      <a:pt x="8" y="0"/>
                    </a:cubicBezTo>
                    <a:cubicBezTo>
                      <a:pt x="9" y="0"/>
                      <a:pt x="9" y="0"/>
                      <a:pt x="9" y="0"/>
                    </a:cubicBezTo>
                    <a:cubicBezTo>
                      <a:pt x="13" y="0"/>
                      <a:pt x="16" y="4"/>
                      <a:pt x="16" y="8"/>
                    </a:cubicBezTo>
                    <a:cubicBezTo>
                      <a:pt x="16" y="45"/>
                      <a:pt x="16" y="45"/>
                      <a:pt x="16" y="45"/>
                    </a:cubicBezTo>
                    <a:cubicBezTo>
                      <a:pt x="16" y="49"/>
                      <a:pt x="13" y="53"/>
                      <a:pt x="9" y="53"/>
                    </a:cubicBezTo>
                    <a:cubicBezTo>
                      <a:pt x="8" y="53"/>
                      <a:pt x="8" y="53"/>
                      <a:pt x="8" y="53"/>
                    </a:cubicBezTo>
                    <a:cubicBezTo>
                      <a:pt x="4"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1" name="íśḻîďê">
                <a:extLst>
                  <a:ext uri="{FF2B5EF4-FFF2-40B4-BE49-F238E27FC236}">
                    <a16:creationId xmlns:a16="http://schemas.microsoft.com/office/drawing/2014/main" id="{D32FBF42-247D-433E-B66E-8B59B74505BB}"/>
                  </a:ext>
                </a:extLst>
              </p:cNvPr>
              <p:cNvSpPr/>
              <p:nvPr/>
            </p:nvSpPr>
            <p:spPr bwMode="auto">
              <a:xfrm>
                <a:off x="3094" y="3481"/>
                <a:ext cx="33"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3" y="26"/>
                      <a:pt x="11" y="27"/>
                      <a:pt x="9" y="27"/>
                    </a:cubicBezTo>
                    <a:cubicBezTo>
                      <a:pt x="8" y="27"/>
                      <a:pt x="8" y="27"/>
                      <a:pt x="8" y="27"/>
                    </a:cubicBezTo>
                    <a:cubicBezTo>
                      <a:pt x="7" y="27"/>
                      <a:pt x="7" y="27"/>
                      <a:pt x="7" y="27"/>
                    </a:cubicBezTo>
                    <a:cubicBezTo>
                      <a:pt x="5" y="27"/>
                      <a:pt x="4"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2" name="íṥļiḑè">
                <a:extLst>
                  <a:ext uri="{FF2B5EF4-FFF2-40B4-BE49-F238E27FC236}">
                    <a16:creationId xmlns:a16="http://schemas.microsoft.com/office/drawing/2014/main" id="{8852D22A-DF04-4A8D-9922-948B8AF42576}"/>
                  </a:ext>
                </a:extLst>
              </p:cNvPr>
              <p:cNvSpPr/>
              <p:nvPr/>
            </p:nvSpPr>
            <p:spPr bwMode="auto">
              <a:xfrm>
                <a:off x="3090" y="3423"/>
                <a:ext cx="43" cy="119"/>
              </a:xfrm>
              <a:custGeom>
                <a:avLst/>
                <a:gdLst>
                  <a:gd name="T0" fmla="*/ 12 w 21"/>
                  <a:gd name="T1" fmla="*/ 0 h 57"/>
                  <a:gd name="T2" fmla="*/ 8 w 21"/>
                  <a:gd name="T3" fmla="*/ 0 h 57"/>
                  <a:gd name="T4" fmla="*/ 0 w 21"/>
                  <a:gd name="T5" fmla="*/ 5 h 57"/>
                  <a:gd name="T6" fmla="*/ 0 w 21"/>
                  <a:gd name="T7" fmla="*/ 11 h 57"/>
                  <a:gd name="T8" fmla="*/ 0 w 21"/>
                  <a:gd name="T9" fmla="*/ 48 h 57"/>
                  <a:gd name="T10" fmla="*/ 2 w 21"/>
                  <a:gd name="T11" fmla="*/ 54 h 57"/>
                  <a:gd name="T12" fmla="*/ 7 w 21"/>
                  <a:gd name="T13" fmla="*/ 54 h 57"/>
                  <a:gd name="T14" fmla="*/ 4 w 21"/>
                  <a:gd name="T15" fmla="*/ 53 h 57"/>
                  <a:gd name="T16" fmla="*/ 2 w 21"/>
                  <a:gd name="T17" fmla="*/ 48 h 57"/>
                  <a:gd name="T18" fmla="*/ 2 w 21"/>
                  <a:gd name="T19" fmla="*/ 47 h 57"/>
                  <a:gd name="T20" fmla="*/ 2 w 21"/>
                  <a:gd name="T21" fmla="*/ 47 h 57"/>
                  <a:gd name="T22" fmla="*/ 2 w 21"/>
                  <a:gd name="T23" fmla="*/ 10 h 57"/>
                  <a:gd name="T24" fmla="*/ 3 w 21"/>
                  <a:gd name="T25" fmla="*/ 8 h 57"/>
                  <a:gd name="T26" fmla="*/ 3 w 21"/>
                  <a:gd name="T27" fmla="*/ 6 h 57"/>
                  <a:gd name="T28" fmla="*/ 5 w 21"/>
                  <a:gd name="T29" fmla="*/ 4 h 57"/>
                  <a:gd name="T30" fmla="*/ 10 w 21"/>
                  <a:gd name="T31" fmla="*/ 2 h 57"/>
                  <a:gd name="T32" fmla="*/ 11 w 21"/>
                  <a:gd name="T33" fmla="*/ 2 h 57"/>
                  <a:gd name="T34" fmla="*/ 18 w 21"/>
                  <a:gd name="T35" fmla="*/ 10 h 57"/>
                  <a:gd name="T36" fmla="*/ 18 w 21"/>
                  <a:gd name="T37" fmla="*/ 28 h 57"/>
                  <a:gd name="T38" fmla="*/ 18 w 21"/>
                  <a:gd name="T39" fmla="*/ 48 h 57"/>
                  <a:gd name="T40" fmla="*/ 16 w 21"/>
                  <a:gd name="T41" fmla="*/ 53 h 57"/>
                  <a:gd name="T42" fmla="*/ 11 w 21"/>
                  <a:gd name="T43" fmla="*/ 55 h 57"/>
                  <a:gd name="T44" fmla="*/ 11 w 21"/>
                  <a:gd name="T45" fmla="*/ 55 h 57"/>
                  <a:gd name="T46" fmla="*/ 11 w 21"/>
                  <a:gd name="T47" fmla="*/ 55 h 57"/>
                  <a:gd name="T48" fmla="*/ 10 w 21"/>
                  <a:gd name="T49" fmla="*/ 55 h 57"/>
                  <a:gd name="T50" fmla="*/ 10 w 21"/>
                  <a:gd name="T51" fmla="*/ 55 h 57"/>
                  <a:gd name="T52" fmla="*/ 10 w 21"/>
                  <a:gd name="T53" fmla="*/ 55 h 57"/>
                  <a:gd name="T54" fmla="*/ 12 w 21"/>
                  <a:gd name="T55" fmla="*/ 57 h 57"/>
                  <a:gd name="T56" fmla="*/ 12 w 21"/>
                  <a:gd name="T57" fmla="*/ 57 h 57"/>
                  <a:gd name="T58" fmla="*/ 12 w 21"/>
                  <a:gd name="T59" fmla="*/ 57 h 57"/>
                  <a:gd name="T60" fmla="*/ 21 w 21"/>
                  <a:gd name="T61" fmla="*/ 48 h 57"/>
                  <a:gd name="T62" fmla="*/ 21 w 21"/>
                  <a:gd name="T63" fmla="*/ 8 h 57"/>
                  <a:gd name="T64" fmla="*/ 12 w 21"/>
                  <a:gd name="T6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57">
                    <a:moveTo>
                      <a:pt x="12" y="0"/>
                    </a:moveTo>
                    <a:cubicBezTo>
                      <a:pt x="8" y="0"/>
                      <a:pt x="8" y="0"/>
                      <a:pt x="8" y="0"/>
                    </a:cubicBezTo>
                    <a:cubicBezTo>
                      <a:pt x="5" y="0"/>
                      <a:pt x="1" y="2"/>
                      <a:pt x="0" y="5"/>
                    </a:cubicBezTo>
                    <a:cubicBezTo>
                      <a:pt x="0" y="11"/>
                      <a:pt x="0" y="11"/>
                      <a:pt x="0" y="11"/>
                    </a:cubicBezTo>
                    <a:cubicBezTo>
                      <a:pt x="0" y="48"/>
                      <a:pt x="0" y="48"/>
                      <a:pt x="0" y="48"/>
                    </a:cubicBezTo>
                    <a:cubicBezTo>
                      <a:pt x="0" y="51"/>
                      <a:pt x="1" y="53"/>
                      <a:pt x="2" y="54"/>
                    </a:cubicBezTo>
                    <a:cubicBezTo>
                      <a:pt x="7" y="54"/>
                      <a:pt x="7" y="54"/>
                      <a:pt x="7" y="54"/>
                    </a:cubicBezTo>
                    <a:cubicBezTo>
                      <a:pt x="6" y="54"/>
                      <a:pt x="5" y="53"/>
                      <a:pt x="4" y="53"/>
                    </a:cubicBezTo>
                    <a:cubicBezTo>
                      <a:pt x="3" y="52"/>
                      <a:pt x="2" y="50"/>
                      <a:pt x="2" y="48"/>
                    </a:cubicBezTo>
                    <a:cubicBezTo>
                      <a:pt x="2" y="47"/>
                      <a:pt x="2" y="47"/>
                      <a:pt x="2" y="47"/>
                    </a:cubicBezTo>
                    <a:cubicBezTo>
                      <a:pt x="2" y="47"/>
                      <a:pt x="2" y="47"/>
                      <a:pt x="2" y="47"/>
                    </a:cubicBezTo>
                    <a:cubicBezTo>
                      <a:pt x="2" y="10"/>
                      <a:pt x="2" y="10"/>
                      <a:pt x="2" y="10"/>
                    </a:cubicBezTo>
                    <a:cubicBezTo>
                      <a:pt x="2" y="9"/>
                      <a:pt x="3" y="8"/>
                      <a:pt x="3" y="8"/>
                    </a:cubicBezTo>
                    <a:cubicBezTo>
                      <a:pt x="3" y="6"/>
                      <a:pt x="3" y="6"/>
                      <a:pt x="3" y="6"/>
                    </a:cubicBezTo>
                    <a:cubicBezTo>
                      <a:pt x="3" y="5"/>
                      <a:pt x="4" y="4"/>
                      <a:pt x="5" y="4"/>
                    </a:cubicBezTo>
                    <a:cubicBezTo>
                      <a:pt x="6" y="3"/>
                      <a:pt x="8" y="2"/>
                      <a:pt x="10" y="2"/>
                    </a:cubicBezTo>
                    <a:cubicBezTo>
                      <a:pt x="11" y="2"/>
                      <a:pt x="11" y="2"/>
                      <a:pt x="11" y="2"/>
                    </a:cubicBezTo>
                    <a:cubicBezTo>
                      <a:pt x="15" y="2"/>
                      <a:pt x="18" y="6"/>
                      <a:pt x="18" y="10"/>
                    </a:cubicBezTo>
                    <a:cubicBezTo>
                      <a:pt x="18" y="28"/>
                      <a:pt x="18" y="28"/>
                      <a:pt x="18" y="28"/>
                    </a:cubicBezTo>
                    <a:cubicBezTo>
                      <a:pt x="18" y="48"/>
                      <a:pt x="18" y="48"/>
                      <a:pt x="18" y="48"/>
                    </a:cubicBezTo>
                    <a:cubicBezTo>
                      <a:pt x="18" y="50"/>
                      <a:pt x="17" y="52"/>
                      <a:pt x="16" y="53"/>
                    </a:cubicBezTo>
                    <a:cubicBezTo>
                      <a:pt x="15" y="54"/>
                      <a:pt x="13" y="55"/>
                      <a:pt x="11" y="55"/>
                    </a:cubicBezTo>
                    <a:cubicBezTo>
                      <a:pt x="11" y="55"/>
                      <a:pt x="11" y="55"/>
                      <a:pt x="11" y="55"/>
                    </a:cubicBezTo>
                    <a:cubicBezTo>
                      <a:pt x="11" y="55"/>
                      <a:pt x="11" y="55"/>
                      <a:pt x="11" y="55"/>
                    </a:cubicBezTo>
                    <a:cubicBezTo>
                      <a:pt x="10" y="55"/>
                      <a:pt x="10" y="55"/>
                      <a:pt x="10" y="55"/>
                    </a:cubicBezTo>
                    <a:cubicBezTo>
                      <a:pt x="10" y="55"/>
                      <a:pt x="10" y="55"/>
                      <a:pt x="10" y="55"/>
                    </a:cubicBezTo>
                    <a:cubicBezTo>
                      <a:pt x="10" y="55"/>
                      <a:pt x="10" y="55"/>
                      <a:pt x="10" y="55"/>
                    </a:cubicBezTo>
                    <a:cubicBezTo>
                      <a:pt x="11" y="55"/>
                      <a:pt x="11" y="56"/>
                      <a:pt x="12" y="57"/>
                    </a:cubicBezTo>
                    <a:cubicBezTo>
                      <a:pt x="12" y="57"/>
                      <a:pt x="12" y="57"/>
                      <a:pt x="12" y="57"/>
                    </a:cubicBezTo>
                    <a:cubicBezTo>
                      <a:pt x="12" y="57"/>
                      <a:pt x="12" y="57"/>
                      <a:pt x="12" y="57"/>
                    </a:cubicBezTo>
                    <a:cubicBezTo>
                      <a:pt x="17" y="57"/>
                      <a:pt x="21" y="53"/>
                      <a:pt x="21" y="48"/>
                    </a:cubicBezTo>
                    <a:cubicBezTo>
                      <a:pt x="21" y="8"/>
                      <a:pt x="21" y="8"/>
                      <a:pt x="21" y="8"/>
                    </a:cubicBezTo>
                    <a:cubicBezTo>
                      <a:pt x="21" y="4"/>
                      <a:pt x="17" y="0"/>
                      <a:pt x="12"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3" name="íṧ1iďê">
                <a:extLst>
                  <a:ext uri="{FF2B5EF4-FFF2-40B4-BE49-F238E27FC236}">
                    <a16:creationId xmlns:a16="http://schemas.microsoft.com/office/drawing/2014/main" id="{01A76E57-4C74-435A-93B5-799C6A7392B9}"/>
                  </a:ext>
                </a:extLst>
              </p:cNvPr>
              <p:cNvSpPr/>
              <p:nvPr/>
            </p:nvSpPr>
            <p:spPr bwMode="auto">
              <a:xfrm>
                <a:off x="3094" y="3427"/>
                <a:ext cx="33" cy="94"/>
              </a:xfrm>
              <a:custGeom>
                <a:avLst/>
                <a:gdLst>
                  <a:gd name="T0" fmla="*/ 9 w 16"/>
                  <a:gd name="T1" fmla="*/ 0 h 45"/>
                  <a:gd name="T2" fmla="*/ 8 w 16"/>
                  <a:gd name="T3" fmla="*/ 0 h 45"/>
                  <a:gd name="T4" fmla="*/ 3 w 16"/>
                  <a:gd name="T5" fmla="*/ 2 h 45"/>
                  <a:gd name="T6" fmla="*/ 3 w 16"/>
                  <a:gd name="T7" fmla="*/ 2 h 45"/>
                  <a:gd name="T8" fmla="*/ 3 w 16"/>
                  <a:gd name="T9" fmla="*/ 2 h 45"/>
                  <a:gd name="T10" fmla="*/ 5 w 16"/>
                  <a:gd name="T11" fmla="*/ 4 h 45"/>
                  <a:gd name="T12" fmla="*/ 5 w 16"/>
                  <a:gd name="T13" fmla="*/ 15 h 45"/>
                  <a:gd name="T14" fmla="*/ 3 w 16"/>
                  <a:gd name="T15" fmla="*/ 17 h 45"/>
                  <a:gd name="T16" fmla="*/ 3 w 16"/>
                  <a:gd name="T17" fmla="*/ 17 h 45"/>
                  <a:gd name="T18" fmla="*/ 1 w 16"/>
                  <a:gd name="T19" fmla="*/ 15 h 45"/>
                  <a:gd name="T20" fmla="*/ 1 w 16"/>
                  <a:gd name="T21" fmla="*/ 6 h 45"/>
                  <a:gd name="T22" fmla="*/ 0 w 16"/>
                  <a:gd name="T23" fmla="*/ 8 h 45"/>
                  <a:gd name="T24" fmla="*/ 0 w 16"/>
                  <a:gd name="T25" fmla="*/ 45 h 45"/>
                  <a:gd name="T26" fmla="*/ 0 w 16"/>
                  <a:gd name="T27" fmla="*/ 45 h 45"/>
                  <a:gd name="T28" fmla="*/ 0 w 16"/>
                  <a:gd name="T29" fmla="*/ 26 h 45"/>
                  <a:gd name="T30" fmla="*/ 16 w 16"/>
                  <a:gd name="T31" fmla="*/ 26 h 45"/>
                  <a:gd name="T32" fmla="*/ 16 w 16"/>
                  <a:gd name="T33" fmla="*/ 8 h 45"/>
                  <a:gd name="T34" fmla="*/ 9 w 1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5">
                    <a:moveTo>
                      <a:pt x="9" y="0"/>
                    </a:moveTo>
                    <a:cubicBezTo>
                      <a:pt x="8" y="0"/>
                      <a:pt x="8" y="0"/>
                      <a:pt x="8" y="0"/>
                    </a:cubicBezTo>
                    <a:cubicBezTo>
                      <a:pt x="6" y="0"/>
                      <a:pt x="4" y="1"/>
                      <a:pt x="3" y="2"/>
                    </a:cubicBezTo>
                    <a:cubicBezTo>
                      <a:pt x="3" y="2"/>
                      <a:pt x="3" y="2"/>
                      <a:pt x="3" y="2"/>
                    </a:cubicBezTo>
                    <a:cubicBezTo>
                      <a:pt x="3" y="2"/>
                      <a:pt x="3" y="2"/>
                      <a:pt x="3" y="2"/>
                    </a:cubicBezTo>
                    <a:cubicBezTo>
                      <a:pt x="4" y="2"/>
                      <a:pt x="5" y="3"/>
                      <a:pt x="5" y="4"/>
                    </a:cubicBezTo>
                    <a:cubicBezTo>
                      <a:pt x="5" y="15"/>
                      <a:pt x="5" y="15"/>
                      <a:pt x="5" y="15"/>
                    </a:cubicBezTo>
                    <a:cubicBezTo>
                      <a:pt x="5" y="16"/>
                      <a:pt x="4" y="17"/>
                      <a:pt x="3" y="17"/>
                    </a:cubicBezTo>
                    <a:cubicBezTo>
                      <a:pt x="3" y="17"/>
                      <a:pt x="3" y="17"/>
                      <a:pt x="3" y="17"/>
                    </a:cubicBezTo>
                    <a:cubicBezTo>
                      <a:pt x="2" y="17"/>
                      <a:pt x="1" y="16"/>
                      <a:pt x="1" y="15"/>
                    </a:cubicBezTo>
                    <a:cubicBezTo>
                      <a:pt x="1" y="6"/>
                      <a:pt x="1" y="6"/>
                      <a:pt x="1" y="6"/>
                    </a:cubicBezTo>
                    <a:cubicBezTo>
                      <a:pt x="1" y="6"/>
                      <a:pt x="0" y="7"/>
                      <a:pt x="0" y="8"/>
                    </a:cubicBezTo>
                    <a:cubicBezTo>
                      <a:pt x="0" y="45"/>
                      <a:pt x="0" y="45"/>
                      <a:pt x="0" y="45"/>
                    </a:cubicBezTo>
                    <a:cubicBezTo>
                      <a:pt x="0" y="45"/>
                      <a:pt x="0" y="45"/>
                      <a:pt x="0" y="45"/>
                    </a:cubicBezTo>
                    <a:cubicBezTo>
                      <a:pt x="0" y="26"/>
                      <a:pt x="0" y="26"/>
                      <a:pt x="0" y="26"/>
                    </a:cubicBezTo>
                    <a:cubicBezTo>
                      <a:pt x="16" y="26"/>
                      <a:pt x="16" y="26"/>
                      <a:pt x="16" y="26"/>
                    </a:cubicBezTo>
                    <a:cubicBezTo>
                      <a:pt x="16" y="8"/>
                      <a:pt x="16" y="8"/>
                      <a:pt x="16" y="8"/>
                    </a:cubicBezTo>
                    <a:cubicBezTo>
                      <a:pt x="16" y="4"/>
                      <a:pt x="13" y="0"/>
                      <a:pt x="9"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4" name="işľíḓé">
                <a:extLst>
                  <a:ext uri="{FF2B5EF4-FFF2-40B4-BE49-F238E27FC236}">
                    <a16:creationId xmlns:a16="http://schemas.microsoft.com/office/drawing/2014/main" id="{B148DBE3-BD6D-4098-A57F-4CBCCA7BA7FB}"/>
                  </a:ext>
                </a:extLst>
              </p:cNvPr>
              <p:cNvSpPr/>
              <p:nvPr/>
            </p:nvSpPr>
            <p:spPr bwMode="auto">
              <a:xfrm>
                <a:off x="3094" y="3481"/>
                <a:ext cx="33" cy="56"/>
              </a:xfrm>
              <a:custGeom>
                <a:avLst/>
                <a:gdLst>
                  <a:gd name="T0" fmla="*/ 16 w 16"/>
                  <a:gd name="T1" fmla="*/ 0 h 27"/>
                  <a:gd name="T2" fmla="*/ 16 w 16"/>
                  <a:gd name="T3" fmla="*/ 0 h 27"/>
                  <a:gd name="T4" fmla="*/ 0 w 16"/>
                  <a:gd name="T5" fmla="*/ 0 h 27"/>
                  <a:gd name="T6" fmla="*/ 0 w 16"/>
                  <a:gd name="T7" fmla="*/ 19 h 27"/>
                  <a:gd name="T8" fmla="*/ 0 w 16"/>
                  <a:gd name="T9" fmla="*/ 20 h 27"/>
                  <a:gd name="T10" fmla="*/ 2 w 16"/>
                  <a:gd name="T11" fmla="*/ 25 h 27"/>
                  <a:gd name="T12" fmla="*/ 5 w 16"/>
                  <a:gd name="T13" fmla="*/ 26 h 27"/>
                  <a:gd name="T14" fmla="*/ 6 w 16"/>
                  <a:gd name="T15" fmla="*/ 26 h 27"/>
                  <a:gd name="T16" fmla="*/ 8 w 16"/>
                  <a:gd name="T17" fmla="*/ 27 h 27"/>
                  <a:gd name="T18" fmla="*/ 8 w 16"/>
                  <a:gd name="T19" fmla="*/ 27 h 27"/>
                  <a:gd name="T20" fmla="*/ 8 w 16"/>
                  <a:gd name="T21" fmla="*/ 27 h 27"/>
                  <a:gd name="T22" fmla="*/ 8 w 16"/>
                  <a:gd name="T23" fmla="*/ 27 h 27"/>
                  <a:gd name="T24" fmla="*/ 8 w 16"/>
                  <a:gd name="T25" fmla="*/ 27 h 27"/>
                  <a:gd name="T26" fmla="*/ 9 w 16"/>
                  <a:gd name="T27" fmla="*/ 27 h 27"/>
                  <a:gd name="T28" fmla="*/ 9 w 16"/>
                  <a:gd name="T29" fmla="*/ 27 h 27"/>
                  <a:gd name="T30" fmla="*/ 14 w 16"/>
                  <a:gd name="T31" fmla="*/ 25 h 27"/>
                  <a:gd name="T32" fmla="*/ 16 w 16"/>
                  <a:gd name="T33" fmla="*/ 20 h 27"/>
                  <a:gd name="T34" fmla="*/ 16 w 16"/>
                  <a:gd name="T3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7">
                    <a:moveTo>
                      <a:pt x="16" y="0"/>
                    </a:moveTo>
                    <a:cubicBezTo>
                      <a:pt x="16" y="0"/>
                      <a:pt x="16" y="0"/>
                      <a:pt x="16" y="0"/>
                    </a:cubicBezTo>
                    <a:cubicBezTo>
                      <a:pt x="0" y="0"/>
                      <a:pt x="0" y="0"/>
                      <a:pt x="0" y="0"/>
                    </a:cubicBezTo>
                    <a:cubicBezTo>
                      <a:pt x="0" y="19"/>
                      <a:pt x="0" y="19"/>
                      <a:pt x="0" y="19"/>
                    </a:cubicBezTo>
                    <a:cubicBezTo>
                      <a:pt x="0" y="20"/>
                      <a:pt x="0" y="20"/>
                      <a:pt x="0" y="20"/>
                    </a:cubicBezTo>
                    <a:cubicBezTo>
                      <a:pt x="0" y="22"/>
                      <a:pt x="1" y="24"/>
                      <a:pt x="2" y="25"/>
                    </a:cubicBezTo>
                    <a:cubicBezTo>
                      <a:pt x="3" y="25"/>
                      <a:pt x="4" y="26"/>
                      <a:pt x="5" y="26"/>
                    </a:cubicBezTo>
                    <a:cubicBezTo>
                      <a:pt x="6" y="26"/>
                      <a:pt x="6" y="26"/>
                      <a:pt x="6" y="26"/>
                    </a:cubicBezTo>
                    <a:cubicBezTo>
                      <a:pt x="6" y="26"/>
                      <a:pt x="7" y="26"/>
                      <a:pt x="8" y="27"/>
                    </a:cubicBezTo>
                    <a:cubicBezTo>
                      <a:pt x="8" y="27"/>
                      <a:pt x="8" y="27"/>
                      <a:pt x="8" y="27"/>
                    </a:cubicBezTo>
                    <a:cubicBezTo>
                      <a:pt x="8" y="27"/>
                      <a:pt x="8" y="27"/>
                      <a:pt x="8" y="27"/>
                    </a:cubicBezTo>
                    <a:cubicBezTo>
                      <a:pt x="8" y="27"/>
                      <a:pt x="8" y="27"/>
                      <a:pt x="8" y="27"/>
                    </a:cubicBezTo>
                    <a:cubicBezTo>
                      <a:pt x="8" y="27"/>
                      <a:pt x="8" y="27"/>
                      <a:pt x="8" y="27"/>
                    </a:cubicBezTo>
                    <a:cubicBezTo>
                      <a:pt x="9" y="27"/>
                      <a:pt x="9" y="27"/>
                      <a:pt x="9" y="27"/>
                    </a:cubicBezTo>
                    <a:cubicBezTo>
                      <a:pt x="9" y="27"/>
                      <a:pt x="9" y="27"/>
                      <a:pt x="9" y="27"/>
                    </a:cubicBezTo>
                    <a:cubicBezTo>
                      <a:pt x="11" y="27"/>
                      <a:pt x="13" y="26"/>
                      <a:pt x="14" y="25"/>
                    </a:cubicBezTo>
                    <a:cubicBezTo>
                      <a:pt x="15" y="24"/>
                      <a:pt x="16" y="22"/>
                      <a:pt x="16" y="20"/>
                    </a:cubicBezTo>
                    <a:cubicBezTo>
                      <a:pt x="16" y="0"/>
                      <a:pt x="16" y="0"/>
                      <a:pt x="16"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5" name="îśliḋe">
                <a:extLst>
                  <a:ext uri="{FF2B5EF4-FFF2-40B4-BE49-F238E27FC236}">
                    <a16:creationId xmlns:a16="http://schemas.microsoft.com/office/drawing/2014/main" id="{A5C6C7B2-AEF2-4FD4-9849-E78277C7A534}"/>
                  </a:ext>
                </a:extLst>
              </p:cNvPr>
              <p:cNvSpPr/>
              <p:nvPr/>
            </p:nvSpPr>
            <p:spPr bwMode="auto">
              <a:xfrm>
                <a:off x="3096" y="3432"/>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0"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6" name="ïṧļîḋé">
                <a:extLst>
                  <a:ext uri="{FF2B5EF4-FFF2-40B4-BE49-F238E27FC236}">
                    <a16:creationId xmlns:a16="http://schemas.microsoft.com/office/drawing/2014/main" id="{B9D030AA-50B7-4996-A94D-83B13EE122CE}"/>
                  </a:ext>
                </a:extLst>
              </p:cNvPr>
              <p:cNvSpPr/>
              <p:nvPr/>
            </p:nvSpPr>
            <p:spPr bwMode="auto">
              <a:xfrm>
                <a:off x="3096" y="3432"/>
                <a:ext cx="8"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0" y="3"/>
                      <a:pt x="0" y="4"/>
                    </a:cubicBezTo>
                    <a:cubicBezTo>
                      <a:pt x="0" y="13"/>
                      <a:pt x="0" y="13"/>
                      <a:pt x="0" y="13"/>
                    </a:cubicBezTo>
                    <a:cubicBezTo>
                      <a:pt x="0" y="14"/>
                      <a:pt x="1" y="15"/>
                      <a:pt x="2" y="15"/>
                    </a:cubicBezTo>
                    <a:cubicBezTo>
                      <a:pt x="2" y="15"/>
                      <a:pt x="2" y="15"/>
                      <a:pt x="2" y="15"/>
                    </a:cubicBezTo>
                    <a:cubicBezTo>
                      <a:pt x="3" y="15"/>
                      <a:pt x="4" y="14"/>
                      <a:pt x="4" y="13"/>
                    </a:cubicBezTo>
                    <a:cubicBezTo>
                      <a:pt x="4" y="2"/>
                      <a:pt x="4" y="2"/>
                      <a:pt x="4" y="2"/>
                    </a:cubicBezTo>
                    <a:cubicBezTo>
                      <a:pt x="4" y="1"/>
                      <a:pt x="3" y="0"/>
                      <a:pt x="2"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7" name="íṡľíďe">
                <a:extLst>
                  <a:ext uri="{FF2B5EF4-FFF2-40B4-BE49-F238E27FC236}">
                    <a16:creationId xmlns:a16="http://schemas.microsoft.com/office/drawing/2014/main" id="{74C571F0-F0B2-4EC1-BC3B-09986F8406AF}"/>
                  </a:ext>
                </a:extLst>
              </p:cNvPr>
              <p:cNvSpPr/>
              <p:nvPr/>
            </p:nvSpPr>
            <p:spPr bwMode="auto">
              <a:xfrm>
                <a:off x="3167" y="3427"/>
                <a:ext cx="33" cy="110"/>
              </a:xfrm>
              <a:custGeom>
                <a:avLst/>
                <a:gdLst>
                  <a:gd name="T0" fmla="*/ 0 w 16"/>
                  <a:gd name="T1" fmla="*/ 45 h 53"/>
                  <a:gd name="T2" fmla="*/ 0 w 16"/>
                  <a:gd name="T3" fmla="*/ 8 h 53"/>
                  <a:gd name="T4" fmla="*/ 8 w 16"/>
                  <a:gd name="T5" fmla="*/ 0 h 53"/>
                  <a:gd name="T6" fmla="*/ 8 w 16"/>
                  <a:gd name="T7" fmla="*/ 0 h 53"/>
                  <a:gd name="T8" fmla="*/ 16 w 16"/>
                  <a:gd name="T9" fmla="*/ 8 h 53"/>
                  <a:gd name="T10" fmla="*/ 16 w 16"/>
                  <a:gd name="T11" fmla="*/ 45 h 53"/>
                  <a:gd name="T12" fmla="*/ 8 w 16"/>
                  <a:gd name="T13" fmla="*/ 53 h 53"/>
                  <a:gd name="T14" fmla="*/ 8 w 16"/>
                  <a:gd name="T15" fmla="*/ 53 h 53"/>
                  <a:gd name="T16" fmla="*/ 0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0" y="45"/>
                    </a:moveTo>
                    <a:cubicBezTo>
                      <a:pt x="0" y="8"/>
                      <a:pt x="0" y="8"/>
                      <a:pt x="0" y="8"/>
                    </a:cubicBezTo>
                    <a:cubicBezTo>
                      <a:pt x="0" y="4"/>
                      <a:pt x="4" y="0"/>
                      <a:pt x="8" y="0"/>
                    </a:cubicBezTo>
                    <a:cubicBezTo>
                      <a:pt x="8" y="0"/>
                      <a:pt x="8" y="0"/>
                      <a:pt x="8" y="0"/>
                    </a:cubicBezTo>
                    <a:cubicBezTo>
                      <a:pt x="12" y="0"/>
                      <a:pt x="16" y="4"/>
                      <a:pt x="16" y="8"/>
                    </a:cubicBezTo>
                    <a:cubicBezTo>
                      <a:pt x="16" y="45"/>
                      <a:pt x="16" y="45"/>
                      <a:pt x="16" y="45"/>
                    </a:cubicBezTo>
                    <a:cubicBezTo>
                      <a:pt x="16" y="49"/>
                      <a:pt x="12" y="53"/>
                      <a:pt x="8" y="53"/>
                    </a:cubicBezTo>
                    <a:cubicBezTo>
                      <a:pt x="8" y="53"/>
                      <a:pt x="8" y="53"/>
                      <a:pt x="8" y="53"/>
                    </a:cubicBezTo>
                    <a:cubicBezTo>
                      <a:pt x="4" y="53"/>
                      <a:pt x="0" y="49"/>
                      <a:pt x="0" y="45"/>
                    </a:cubicBezTo>
                  </a:path>
                </a:pathLst>
              </a:custGeom>
              <a:solidFill>
                <a:srgbClr val="FFD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8" name="ísliḑè">
                <a:extLst>
                  <a:ext uri="{FF2B5EF4-FFF2-40B4-BE49-F238E27FC236}">
                    <a16:creationId xmlns:a16="http://schemas.microsoft.com/office/drawing/2014/main" id="{A2A00B2C-4C93-45A5-A1A6-B53B008A0968}"/>
                  </a:ext>
                </a:extLst>
              </p:cNvPr>
              <p:cNvSpPr/>
              <p:nvPr/>
            </p:nvSpPr>
            <p:spPr bwMode="auto">
              <a:xfrm>
                <a:off x="3167" y="3481"/>
                <a:ext cx="33" cy="56"/>
              </a:xfrm>
              <a:custGeom>
                <a:avLst/>
                <a:gdLst>
                  <a:gd name="T0" fmla="*/ 16 w 16"/>
                  <a:gd name="T1" fmla="*/ 0 h 27"/>
                  <a:gd name="T2" fmla="*/ 16 w 16"/>
                  <a:gd name="T3" fmla="*/ 20 h 27"/>
                  <a:gd name="T4" fmla="*/ 14 w 16"/>
                  <a:gd name="T5" fmla="*/ 25 h 27"/>
                  <a:gd name="T6" fmla="*/ 9 w 16"/>
                  <a:gd name="T7" fmla="*/ 27 h 27"/>
                  <a:gd name="T8" fmla="*/ 8 w 16"/>
                  <a:gd name="T9" fmla="*/ 27 h 27"/>
                  <a:gd name="T10" fmla="*/ 7 w 16"/>
                  <a:gd name="T11" fmla="*/ 27 h 27"/>
                  <a:gd name="T12" fmla="*/ 2 w 16"/>
                  <a:gd name="T13" fmla="*/ 25 h 27"/>
                  <a:gd name="T14" fmla="*/ 0 w 16"/>
                  <a:gd name="T15" fmla="*/ 20 h 27"/>
                  <a:gd name="T16" fmla="*/ 0 w 16"/>
                  <a:gd name="T17" fmla="*/ 0 h 27"/>
                  <a:gd name="T18" fmla="*/ 16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0"/>
                    </a:moveTo>
                    <a:cubicBezTo>
                      <a:pt x="16" y="20"/>
                      <a:pt x="16" y="20"/>
                      <a:pt x="16" y="20"/>
                    </a:cubicBezTo>
                    <a:cubicBezTo>
                      <a:pt x="16" y="22"/>
                      <a:pt x="15" y="24"/>
                      <a:pt x="14" y="25"/>
                    </a:cubicBezTo>
                    <a:cubicBezTo>
                      <a:pt x="13" y="26"/>
                      <a:pt x="11" y="27"/>
                      <a:pt x="9" y="27"/>
                    </a:cubicBezTo>
                    <a:cubicBezTo>
                      <a:pt x="8" y="27"/>
                      <a:pt x="8" y="27"/>
                      <a:pt x="8" y="27"/>
                    </a:cubicBezTo>
                    <a:cubicBezTo>
                      <a:pt x="7" y="27"/>
                      <a:pt x="7" y="27"/>
                      <a:pt x="7" y="27"/>
                    </a:cubicBezTo>
                    <a:cubicBezTo>
                      <a:pt x="5" y="27"/>
                      <a:pt x="3" y="26"/>
                      <a:pt x="2" y="25"/>
                    </a:cubicBezTo>
                    <a:cubicBezTo>
                      <a:pt x="1" y="24"/>
                      <a:pt x="0" y="22"/>
                      <a:pt x="0" y="20"/>
                    </a:cubicBezTo>
                    <a:cubicBezTo>
                      <a:pt x="0" y="0"/>
                      <a:pt x="0" y="0"/>
                      <a:pt x="0" y="0"/>
                    </a:cubicBezTo>
                    <a:cubicBezTo>
                      <a:pt x="16" y="0"/>
                      <a:pt x="16" y="0"/>
                      <a:pt x="16" y="0"/>
                    </a:cubicBezTo>
                  </a:path>
                </a:pathLst>
              </a:custGeom>
              <a:solidFill>
                <a:srgbClr val="EC4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29" name="ïṡḻiḍé">
                <a:extLst>
                  <a:ext uri="{FF2B5EF4-FFF2-40B4-BE49-F238E27FC236}">
                    <a16:creationId xmlns:a16="http://schemas.microsoft.com/office/drawing/2014/main" id="{3BFA26BF-314D-4E20-B0F3-9A19C626A0EF}"/>
                  </a:ext>
                </a:extLst>
              </p:cNvPr>
              <p:cNvSpPr/>
              <p:nvPr/>
            </p:nvSpPr>
            <p:spPr bwMode="auto">
              <a:xfrm>
                <a:off x="3160" y="3423"/>
                <a:ext cx="34" cy="119"/>
              </a:xfrm>
              <a:custGeom>
                <a:avLst/>
                <a:gdLst>
                  <a:gd name="T0" fmla="*/ 13 w 16"/>
                  <a:gd name="T1" fmla="*/ 0 h 57"/>
                  <a:gd name="T2" fmla="*/ 9 w 16"/>
                  <a:gd name="T3" fmla="*/ 0 h 57"/>
                  <a:gd name="T4" fmla="*/ 0 w 16"/>
                  <a:gd name="T5" fmla="*/ 8 h 57"/>
                  <a:gd name="T6" fmla="*/ 0 w 16"/>
                  <a:gd name="T7" fmla="*/ 48 h 57"/>
                  <a:gd name="T8" fmla="*/ 9 w 16"/>
                  <a:gd name="T9" fmla="*/ 57 h 57"/>
                  <a:gd name="T10" fmla="*/ 13 w 16"/>
                  <a:gd name="T11" fmla="*/ 57 h 57"/>
                  <a:gd name="T12" fmla="*/ 16 w 16"/>
                  <a:gd name="T13" fmla="*/ 56 h 57"/>
                  <a:gd name="T14" fmla="*/ 16 w 16"/>
                  <a:gd name="T15" fmla="*/ 53 h 57"/>
                  <a:gd name="T16" fmla="*/ 12 w 16"/>
                  <a:gd name="T17" fmla="*/ 55 h 57"/>
                  <a:gd name="T18" fmla="*/ 11 w 16"/>
                  <a:gd name="T19" fmla="*/ 55 h 57"/>
                  <a:gd name="T20" fmla="*/ 11 w 16"/>
                  <a:gd name="T21" fmla="*/ 55 h 57"/>
                  <a:gd name="T22" fmla="*/ 11 w 16"/>
                  <a:gd name="T23" fmla="*/ 55 h 57"/>
                  <a:gd name="T24" fmla="*/ 11 w 16"/>
                  <a:gd name="T25" fmla="*/ 55 h 57"/>
                  <a:gd name="T26" fmla="*/ 10 w 16"/>
                  <a:gd name="T27" fmla="*/ 55 h 57"/>
                  <a:gd name="T28" fmla="*/ 5 w 16"/>
                  <a:gd name="T29" fmla="*/ 53 h 57"/>
                  <a:gd name="T30" fmla="*/ 3 w 16"/>
                  <a:gd name="T31" fmla="*/ 48 h 57"/>
                  <a:gd name="T32" fmla="*/ 3 w 16"/>
                  <a:gd name="T33" fmla="*/ 47 h 57"/>
                  <a:gd name="T34" fmla="*/ 3 w 16"/>
                  <a:gd name="T35" fmla="*/ 47 h 57"/>
                  <a:gd name="T36" fmla="*/ 3 w 16"/>
                  <a:gd name="T37" fmla="*/ 10 h 57"/>
                  <a:gd name="T38" fmla="*/ 3 w 16"/>
                  <a:gd name="T39" fmla="*/ 8 h 57"/>
                  <a:gd name="T40" fmla="*/ 3 w 16"/>
                  <a:gd name="T41" fmla="*/ 6 h 57"/>
                  <a:gd name="T42" fmla="*/ 5 w 16"/>
                  <a:gd name="T43" fmla="*/ 4 h 57"/>
                  <a:gd name="T44" fmla="*/ 11 w 16"/>
                  <a:gd name="T45" fmla="*/ 2 h 57"/>
                  <a:gd name="T46" fmla="*/ 11 w 16"/>
                  <a:gd name="T47" fmla="*/ 2 h 57"/>
                  <a:gd name="T48" fmla="*/ 16 w 16"/>
                  <a:gd name="T49" fmla="*/ 4 h 57"/>
                  <a:gd name="T50" fmla="*/ 16 w 16"/>
                  <a:gd name="T51" fmla="*/ 0 h 57"/>
                  <a:gd name="T52" fmla="*/ 13 w 16"/>
                  <a:gd name="T5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57">
                    <a:moveTo>
                      <a:pt x="13" y="0"/>
                    </a:moveTo>
                    <a:cubicBezTo>
                      <a:pt x="9" y="0"/>
                      <a:pt x="9" y="0"/>
                      <a:pt x="9" y="0"/>
                    </a:cubicBezTo>
                    <a:cubicBezTo>
                      <a:pt x="4" y="0"/>
                      <a:pt x="0" y="4"/>
                      <a:pt x="0" y="8"/>
                    </a:cubicBezTo>
                    <a:cubicBezTo>
                      <a:pt x="0" y="48"/>
                      <a:pt x="0" y="48"/>
                      <a:pt x="0" y="48"/>
                    </a:cubicBezTo>
                    <a:cubicBezTo>
                      <a:pt x="0" y="53"/>
                      <a:pt x="4" y="57"/>
                      <a:pt x="9" y="57"/>
                    </a:cubicBezTo>
                    <a:cubicBezTo>
                      <a:pt x="13" y="57"/>
                      <a:pt x="13" y="57"/>
                      <a:pt x="13" y="57"/>
                    </a:cubicBezTo>
                    <a:cubicBezTo>
                      <a:pt x="14" y="57"/>
                      <a:pt x="15" y="57"/>
                      <a:pt x="16" y="56"/>
                    </a:cubicBezTo>
                    <a:cubicBezTo>
                      <a:pt x="16" y="53"/>
                      <a:pt x="16" y="53"/>
                      <a:pt x="16" y="53"/>
                    </a:cubicBezTo>
                    <a:cubicBezTo>
                      <a:pt x="15" y="54"/>
                      <a:pt x="13" y="55"/>
                      <a:pt x="12" y="55"/>
                    </a:cubicBezTo>
                    <a:cubicBezTo>
                      <a:pt x="11" y="55"/>
                      <a:pt x="11" y="55"/>
                      <a:pt x="11" y="55"/>
                    </a:cubicBezTo>
                    <a:cubicBezTo>
                      <a:pt x="11" y="55"/>
                      <a:pt x="11" y="55"/>
                      <a:pt x="11" y="55"/>
                    </a:cubicBezTo>
                    <a:cubicBezTo>
                      <a:pt x="11" y="55"/>
                      <a:pt x="11" y="55"/>
                      <a:pt x="11" y="55"/>
                    </a:cubicBezTo>
                    <a:cubicBezTo>
                      <a:pt x="11" y="55"/>
                      <a:pt x="11" y="55"/>
                      <a:pt x="11" y="55"/>
                    </a:cubicBezTo>
                    <a:cubicBezTo>
                      <a:pt x="10" y="55"/>
                      <a:pt x="10" y="55"/>
                      <a:pt x="10" y="55"/>
                    </a:cubicBezTo>
                    <a:cubicBezTo>
                      <a:pt x="8" y="55"/>
                      <a:pt x="6" y="54"/>
                      <a:pt x="5" y="53"/>
                    </a:cubicBezTo>
                    <a:cubicBezTo>
                      <a:pt x="4" y="52"/>
                      <a:pt x="3" y="50"/>
                      <a:pt x="3" y="48"/>
                    </a:cubicBezTo>
                    <a:cubicBezTo>
                      <a:pt x="3" y="47"/>
                      <a:pt x="3" y="47"/>
                      <a:pt x="3" y="47"/>
                    </a:cubicBezTo>
                    <a:cubicBezTo>
                      <a:pt x="3" y="47"/>
                      <a:pt x="3" y="47"/>
                      <a:pt x="3" y="47"/>
                    </a:cubicBezTo>
                    <a:cubicBezTo>
                      <a:pt x="3" y="10"/>
                      <a:pt x="3" y="10"/>
                      <a:pt x="3" y="10"/>
                    </a:cubicBezTo>
                    <a:cubicBezTo>
                      <a:pt x="3" y="9"/>
                      <a:pt x="3" y="8"/>
                      <a:pt x="3" y="8"/>
                    </a:cubicBezTo>
                    <a:cubicBezTo>
                      <a:pt x="3" y="6"/>
                      <a:pt x="3" y="6"/>
                      <a:pt x="3" y="6"/>
                    </a:cubicBezTo>
                    <a:cubicBezTo>
                      <a:pt x="3" y="5"/>
                      <a:pt x="4" y="4"/>
                      <a:pt x="5" y="4"/>
                    </a:cubicBezTo>
                    <a:cubicBezTo>
                      <a:pt x="7" y="3"/>
                      <a:pt x="9" y="2"/>
                      <a:pt x="11" y="2"/>
                    </a:cubicBezTo>
                    <a:cubicBezTo>
                      <a:pt x="11" y="2"/>
                      <a:pt x="11" y="2"/>
                      <a:pt x="11" y="2"/>
                    </a:cubicBezTo>
                    <a:cubicBezTo>
                      <a:pt x="13" y="2"/>
                      <a:pt x="15" y="3"/>
                      <a:pt x="16" y="4"/>
                    </a:cubicBezTo>
                    <a:cubicBezTo>
                      <a:pt x="16" y="0"/>
                      <a:pt x="16" y="0"/>
                      <a:pt x="16" y="0"/>
                    </a:cubicBezTo>
                    <a:cubicBezTo>
                      <a:pt x="15" y="0"/>
                      <a:pt x="14" y="0"/>
                      <a:pt x="13" y="0"/>
                    </a:cubicBezTo>
                  </a:path>
                </a:pathLst>
              </a:custGeom>
              <a:solidFill>
                <a:srgbClr val="B5D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0" name="îsļíďé">
                <a:extLst>
                  <a:ext uri="{FF2B5EF4-FFF2-40B4-BE49-F238E27FC236}">
                    <a16:creationId xmlns:a16="http://schemas.microsoft.com/office/drawing/2014/main" id="{6089DCA2-EE7D-456F-896F-4DA882EC7498}"/>
                  </a:ext>
                </a:extLst>
              </p:cNvPr>
              <p:cNvSpPr/>
              <p:nvPr/>
            </p:nvSpPr>
            <p:spPr bwMode="auto">
              <a:xfrm>
                <a:off x="3167" y="3427"/>
                <a:ext cx="27" cy="94"/>
              </a:xfrm>
              <a:custGeom>
                <a:avLst/>
                <a:gdLst>
                  <a:gd name="T0" fmla="*/ 8 w 13"/>
                  <a:gd name="T1" fmla="*/ 0 h 45"/>
                  <a:gd name="T2" fmla="*/ 8 w 13"/>
                  <a:gd name="T3" fmla="*/ 0 h 45"/>
                  <a:gd name="T4" fmla="*/ 2 w 13"/>
                  <a:gd name="T5" fmla="*/ 2 h 45"/>
                  <a:gd name="T6" fmla="*/ 2 w 13"/>
                  <a:gd name="T7" fmla="*/ 2 h 45"/>
                  <a:gd name="T8" fmla="*/ 3 w 13"/>
                  <a:gd name="T9" fmla="*/ 2 h 45"/>
                  <a:gd name="T10" fmla="*/ 5 w 13"/>
                  <a:gd name="T11" fmla="*/ 4 h 45"/>
                  <a:gd name="T12" fmla="*/ 5 w 13"/>
                  <a:gd name="T13" fmla="*/ 15 h 45"/>
                  <a:gd name="T14" fmla="*/ 3 w 13"/>
                  <a:gd name="T15" fmla="*/ 17 h 45"/>
                  <a:gd name="T16" fmla="*/ 2 w 13"/>
                  <a:gd name="T17" fmla="*/ 17 h 45"/>
                  <a:gd name="T18" fmla="*/ 0 w 13"/>
                  <a:gd name="T19" fmla="*/ 15 h 45"/>
                  <a:gd name="T20" fmla="*/ 0 w 13"/>
                  <a:gd name="T21" fmla="*/ 6 h 45"/>
                  <a:gd name="T22" fmla="*/ 0 w 13"/>
                  <a:gd name="T23" fmla="*/ 8 h 45"/>
                  <a:gd name="T24" fmla="*/ 0 w 13"/>
                  <a:gd name="T25" fmla="*/ 45 h 45"/>
                  <a:gd name="T26" fmla="*/ 0 w 13"/>
                  <a:gd name="T27" fmla="*/ 45 h 45"/>
                  <a:gd name="T28" fmla="*/ 0 w 13"/>
                  <a:gd name="T29" fmla="*/ 26 h 45"/>
                  <a:gd name="T30" fmla="*/ 13 w 13"/>
                  <a:gd name="T31" fmla="*/ 26 h 45"/>
                  <a:gd name="T32" fmla="*/ 13 w 13"/>
                  <a:gd name="T33" fmla="*/ 2 h 45"/>
                  <a:gd name="T34" fmla="*/ 8 w 13"/>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45">
                    <a:moveTo>
                      <a:pt x="8" y="0"/>
                    </a:moveTo>
                    <a:cubicBezTo>
                      <a:pt x="8" y="0"/>
                      <a:pt x="8" y="0"/>
                      <a:pt x="8" y="0"/>
                    </a:cubicBezTo>
                    <a:cubicBezTo>
                      <a:pt x="6" y="0"/>
                      <a:pt x="4" y="1"/>
                      <a:pt x="2" y="2"/>
                    </a:cubicBezTo>
                    <a:cubicBezTo>
                      <a:pt x="2" y="2"/>
                      <a:pt x="2" y="2"/>
                      <a:pt x="2" y="2"/>
                    </a:cubicBezTo>
                    <a:cubicBezTo>
                      <a:pt x="3" y="2"/>
                      <a:pt x="3" y="2"/>
                      <a:pt x="3" y="2"/>
                    </a:cubicBezTo>
                    <a:cubicBezTo>
                      <a:pt x="4" y="2"/>
                      <a:pt x="5" y="3"/>
                      <a:pt x="5" y="4"/>
                    </a:cubicBezTo>
                    <a:cubicBezTo>
                      <a:pt x="5" y="15"/>
                      <a:pt x="5" y="15"/>
                      <a:pt x="5" y="15"/>
                    </a:cubicBezTo>
                    <a:cubicBezTo>
                      <a:pt x="5" y="16"/>
                      <a:pt x="4" y="17"/>
                      <a:pt x="3" y="17"/>
                    </a:cubicBezTo>
                    <a:cubicBezTo>
                      <a:pt x="2" y="17"/>
                      <a:pt x="2" y="17"/>
                      <a:pt x="2" y="17"/>
                    </a:cubicBezTo>
                    <a:cubicBezTo>
                      <a:pt x="1" y="17"/>
                      <a:pt x="0" y="16"/>
                      <a:pt x="0" y="15"/>
                    </a:cubicBezTo>
                    <a:cubicBezTo>
                      <a:pt x="0" y="6"/>
                      <a:pt x="0" y="6"/>
                      <a:pt x="0" y="6"/>
                    </a:cubicBezTo>
                    <a:cubicBezTo>
                      <a:pt x="0" y="6"/>
                      <a:pt x="0" y="7"/>
                      <a:pt x="0" y="8"/>
                    </a:cubicBezTo>
                    <a:cubicBezTo>
                      <a:pt x="0" y="45"/>
                      <a:pt x="0" y="45"/>
                      <a:pt x="0" y="45"/>
                    </a:cubicBezTo>
                    <a:cubicBezTo>
                      <a:pt x="0" y="45"/>
                      <a:pt x="0" y="45"/>
                      <a:pt x="0" y="45"/>
                    </a:cubicBezTo>
                    <a:cubicBezTo>
                      <a:pt x="0" y="26"/>
                      <a:pt x="0" y="26"/>
                      <a:pt x="0" y="26"/>
                    </a:cubicBezTo>
                    <a:cubicBezTo>
                      <a:pt x="13" y="26"/>
                      <a:pt x="13" y="26"/>
                      <a:pt x="13" y="26"/>
                    </a:cubicBezTo>
                    <a:cubicBezTo>
                      <a:pt x="13" y="2"/>
                      <a:pt x="13" y="2"/>
                      <a:pt x="13" y="2"/>
                    </a:cubicBezTo>
                    <a:cubicBezTo>
                      <a:pt x="12" y="1"/>
                      <a:pt x="10" y="0"/>
                      <a:pt x="8" y="0"/>
                    </a:cubicBezTo>
                  </a:path>
                </a:pathLst>
              </a:custGeom>
              <a:solidFill>
                <a:srgbClr val="FFDC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1" name="îślídê">
                <a:extLst>
                  <a:ext uri="{FF2B5EF4-FFF2-40B4-BE49-F238E27FC236}">
                    <a16:creationId xmlns:a16="http://schemas.microsoft.com/office/drawing/2014/main" id="{21B14189-E705-454A-B137-DDC346AC0B24}"/>
                  </a:ext>
                </a:extLst>
              </p:cNvPr>
              <p:cNvSpPr/>
              <p:nvPr/>
            </p:nvSpPr>
            <p:spPr bwMode="auto">
              <a:xfrm>
                <a:off x="3167" y="3481"/>
                <a:ext cx="27" cy="56"/>
              </a:xfrm>
              <a:custGeom>
                <a:avLst/>
                <a:gdLst>
                  <a:gd name="T0" fmla="*/ 13 w 13"/>
                  <a:gd name="T1" fmla="*/ 0 h 27"/>
                  <a:gd name="T2" fmla="*/ 0 w 13"/>
                  <a:gd name="T3" fmla="*/ 0 h 27"/>
                  <a:gd name="T4" fmla="*/ 0 w 13"/>
                  <a:gd name="T5" fmla="*/ 19 h 27"/>
                  <a:gd name="T6" fmla="*/ 0 w 13"/>
                  <a:gd name="T7" fmla="*/ 20 h 27"/>
                  <a:gd name="T8" fmla="*/ 2 w 13"/>
                  <a:gd name="T9" fmla="*/ 25 h 27"/>
                  <a:gd name="T10" fmla="*/ 7 w 13"/>
                  <a:gd name="T11" fmla="*/ 27 h 27"/>
                  <a:gd name="T12" fmla="*/ 8 w 13"/>
                  <a:gd name="T13" fmla="*/ 27 h 27"/>
                  <a:gd name="T14" fmla="*/ 8 w 13"/>
                  <a:gd name="T15" fmla="*/ 27 h 27"/>
                  <a:gd name="T16" fmla="*/ 8 w 13"/>
                  <a:gd name="T17" fmla="*/ 27 h 27"/>
                  <a:gd name="T18" fmla="*/ 9 w 13"/>
                  <a:gd name="T19" fmla="*/ 27 h 27"/>
                  <a:gd name="T20" fmla="*/ 13 w 13"/>
                  <a:gd name="T21" fmla="*/ 25 h 27"/>
                  <a:gd name="T22" fmla="*/ 13 w 13"/>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7">
                    <a:moveTo>
                      <a:pt x="13" y="0"/>
                    </a:moveTo>
                    <a:cubicBezTo>
                      <a:pt x="0" y="0"/>
                      <a:pt x="0" y="0"/>
                      <a:pt x="0" y="0"/>
                    </a:cubicBezTo>
                    <a:cubicBezTo>
                      <a:pt x="0" y="19"/>
                      <a:pt x="0" y="19"/>
                      <a:pt x="0" y="19"/>
                    </a:cubicBezTo>
                    <a:cubicBezTo>
                      <a:pt x="0" y="20"/>
                      <a:pt x="0" y="20"/>
                      <a:pt x="0" y="20"/>
                    </a:cubicBezTo>
                    <a:cubicBezTo>
                      <a:pt x="0" y="22"/>
                      <a:pt x="1" y="24"/>
                      <a:pt x="2" y="25"/>
                    </a:cubicBezTo>
                    <a:cubicBezTo>
                      <a:pt x="3" y="26"/>
                      <a:pt x="5" y="27"/>
                      <a:pt x="7" y="27"/>
                    </a:cubicBezTo>
                    <a:cubicBezTo>
                      <a:pt x="8" y="27"/>
                      <a:pt x="8" y="27"/>
                      <a:pt x="8" y="27"/>
                    </a:cubicBezTo>
                    <a:cubicBezTo>
                      <a:pt x="8" y="27"/>
                      <a:pt x="8" y="27"/>
                      <a:pt x="8" y="27"/>
                    </a:cubicBezTo>
                    <a:cubicBezTo>
                      <a:pt x="8" y="27"/>
                      <a:pt x="8" y="27"/>
                      <a:pt x="8" y="27"/>
                    </a:cubicBezTo>
                    <a:cubicBezTo>
                      <a:pt x="9" y="27"/>
                      <a:pt x="9" y="27"/>
                      <a:pt x="9" y="27"/>
                    </a:cubicBezTo>
                    <a:cubicBezTo>
                      <a:pt x="10" y="27"/>
                      <a:pt x="12" y="26"/>
                      <a:pt x="13" y="25"/>
                    </a:cubicBezTo>
                    <a:cubicBezTo>
                      <a:pt x="13" y="0"/>
                      <a:pt x="13" y="0"/>
                      <a:pt x="13" y="0"/>
                    </a:cubicBezTo>
                  </a:path>
                </a:pathLst>
              </a:custGeom>
              <a:solidFill>
                <a:srgbClr val="F06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2" name="ïṧļîḑé">
                <a:extLst>
                  <a:ext uri="{FF2B5EF4-FFF2-40B4-BE49-F238E27FC236}">
                    <a16:creationId xmlns:a16="http://schemas.microsoft.com/office/drawing/2014/main" id="{EA26F9D5-A649-476A-8DAC-7E585AB4C859}"/>
                  </a:ext>
                </a:extLst>
              </p:cNvPr>
              <p:cNvSpPr/>
              <p:nvPr/>
            </p:nvSpPr>
            <p:spPr bwMode="auto">
              <a:xfrm>
                <a:off x="3167" y="3432"/>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1" y="3"/>
                      <a:pt x="1" y="1"/>
                      <a:pt x="2" y="0"/>
                    </a:cubicBezTo>
                  </a:path>
                </a:pathLst>
              </a:custGeom>
              <a:solidFill>
                <a:srgbClr val="D3E6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3" name="îŝ1íďé">
                <a:extLst>
                  <a:ext uri="{FF2B5EF4-FFF2-40B4-BE49-F238E27FC236}">
                    <a16:creationId xmlns:a16="http://schemas.microsoft.com/office/drawing/2014/main" id="{D78EDAD0-AAF8-458E-A39D-3571817B480B}"/>
                  </a:ext>
                </a:extLst>
              </p:cNvPr>
              <p:cNvSpPr/>
              <p:nvPr/>
            </p:nvSpPr>
            <p:spPr bwMode="auto">
              <a:xfrm>
                <a:off x="3167" y="3432"/>
                <a:ext cx="10" cy="31"/>
              </a:xfrm>
              <a:custGeom>
                <a:avLst/>
                <a:gdLst>
                  <a:gd name="T0" fmla="*/ 3 w 5"/>
                  <a:gd name="T1" fmla="*/ 0 h 15"/>
                  <a:gd name="T2" fmla="*/ 2 w 5"/>
                  <a:gd name="T3" fmla="*/ 0 h 15"/>
                  <a:gd name="T4" fmla="*/ 2 w 5"/>
                  <a:gd name="T5" fmla="*/ 0 h 15"/>
                  <a:gd name="T6" fmla="*/ 0 w 5"/>
                  <a:gd name="T7" fmla="*/ 4 h 15"/>
                  <a:gd name="T8" fmla="*/ 0 w 5"/>
                  <a:gd name="T9" fmla="*/ 13 h 15"/>
                  <a:gd name="T10" fmla="*/ 2 w 5"/>
                  <a:gd name="T11" fmla="*/ 15 h 15"/>
                  <a:gd name="T12" fmla="*/ 3 w 5"/>
                  <a:gd name="T13" fmla="*/ 15 h 15"/>
                  <a:gd name="T14" fmla="*/ 5 w 5"/>
                  <a:gd name="T15" fmla="*/ 13 h 15"/>
                  <a:gd name="T16" fmla="*/ 5 w 5"/>
                  <a:gd name="T17" fmla="*/ 2 h 15"/>
                  <a:gd name="T18" fmla="*/ 3 w 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5">
                    <a:moveTo>
                      <a:pt x="3" y="0"/>
                    </a:moveTo>
                    <a:cubicBezTo>
                      <a:pt x="2" y="0"/>
                      <a:pt x="2" y="0"/>
                      <a:pt x="2" y="0"/>
                    </a:cubicBezTo>
                    <a:cubicBezTo>
                      <a:pt x="2" y="0"/>
                      <a:pt x="2" y="0"/>
                      <a:pt x="2" y="0"/>
                    </a:cubicBezTo>
                    <a:cubicBezTo>
                      <a:pt x="1" y="1"/>
                      <a:pt x="1" y="3"/>
                      <a:pt x="0" y="4"/>
                    </a:cubicBezTo>
                    <a:cubicBezTo>
                      <a:pt x="0" y="13"/>
                      <a:pt x="0" y="13"/>
                      <a:pt x="0" y="13"/>
                    </a:cubicBezTo>
                    <a:cubicBezTo>
                      <a:pt x="0" y="14"/>
                      <a:pt x="1" y="15"/>
                      <a:pt x="2" y="15"/>
                    </a:cubicBezTo>
                    <a:cubicBezTo>
                      <a:pt x="3" y="15"/>
                      <a:pt x="3" y="15"/>
                      <a:pt x="3" y="15"/>
                    </a:cubicBezTo>
                    <a:cubicBezTo>
                      <a:pt x="4" y="15"/>
                      <a:pt x="5" y="14"/>
                      <a:pt x="5" y="13"/>
                    </a:cubicBezTo>
                    <a:cubicBezTo>
                      <a:pt x="5" y="2"/>
                      <a:pt x="5" y="2"/>
                      <a:pt x="5" y="2"/>
                    </a:cubicBezTo>
                    <a:cubicBezTo>
                      <a:pt x="5" y="1"/>
                      <a:pt x="4" y="0"/>
                      <a:pt x="3" y="0"/>
                    </a:cubicBezTo>
                  </a:path>
                </a:pathLst>
              </a:custGeom>
              <a:solidFill>
                <a:srgbClr val="FFEA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4" name="íṣļïḍê">
                <a:extLst>
                  <a:ext uri="{FF2B5EF4-FFF2-40B4-BE49-F238E27FC236}">
                    <a16:creationId xmlns:a16="http://schemas.microsoft.com/office/drawing/2014/main" id="{E66A3985-3AD6-4B1A-A7A5-4178EF4DC4E3}"/>
                  </a:ext>
                </a:extLst>
              </p:cNvPr>
              <p:cNvSpPr/>
              <p:nvPr/>
            </p:nvSpPr>
            <p:spPr bwMode="auto">
              <a:xfrm>
                <a:off x="3073" y="2983"/>
                <a:ext cx="33" cy="243"/>
              </a:xfrm>
              <a:custGeom>
                <a:avLst/>
                <a:gdLst>
                  <a:gd name="T0" fmla="*/ 16 w 16"/>
                  <a:gd name="T1" fmla="*/ 0 h 117"/>
                  <a:gd name="T2" fmla="*/ 8 w 16"/>
                  <a:gd name="T3" fmla="*/ 0 h 117"/>
                  <a:gd name="T4" fmla="*/ 0 w 16"/>
                  <a:gd name="T5" fmla="*/ 3 h 117"/>
                  <a:gd name="T6" fmla="*/ 0 w 16"/>
                  <a:gd name="T7" fmla="*/ 117 h 117"/>
                  <a:gd name="T8" fmla="*/ 16 w 16"/>
                  <a:gd name="T9" fmla="*/ 117 h 117"/>
                  <a:gd name="T10" fmla="*/ 16 w 16"/>
                  <a:gd name="T11" fmla="*/ 106 h 117"/>
                  <a:gd name="T12" fmla="*/ 8 w 16"/>
                  <a:gd name="T13" fmla="*/ 92 h 117"/>
                  <a:gd name="T14" fmla="*/ 16 w 16"/>
                  <a:gd name="T15" fmla="*/ 78 h 117"/>
                  <a:gd name="T16" fmla="*/ 16 w 16"/>
                  <a:gd name="T17" fmla="*/ 58 h 117"/>
                  <a:gd name="T18" fmla="*/ 8 w 16"/>
                  <a:gd name="T19" fmla="*/ 44 h 117"/>
                  <a:gd name="T20" fmla="*/ 16 w 16"/>
                  <a:gd name="T21" fmla="*/ 30 h 117"/>
                  <a:gd name="T22" fmla="*/ 16 w 16"/>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17">
                    <a:moveTo>
                      <a:pt x="16" y="0"/>
                    </a:moveTo>
                    <a:cubicBezTo>
                      <a:pt x="8" y="0"/>
                      <a:pt x="8" y="0"/>
                      <a:pt x="8" y="0"/>
                    </a:cubicBezTo>
                    <a:cubicBezTo>
                      <a:pt x="5" y="0"/>
                      <a:pt x="2" y="1"/>
                      <a:pt x="0" y="3"/>
                    </a:cubicBezTo>
                    <a:cubicBezTo>
                      <a:pt x="0" y="117"/>
                      <a:pt x="0" y="117"/>
                      <a:pt x="0" y="117"/>
                    </a:cubicBezTo>
                    <a:cubicBezTo>
                      <a:pt x="16" y="117"/>
                      <a:pt x="16" y="117"/>
                      <a:pt x="16" y="117"/>
                    </a:cubicBezTo>
                    <a:cubicBezTo>
                      <a:pt x="16" y="106"/>
                      <a:pt x="16" y="106"/>
                      <a:pt x="16" y="106"/>
                    </a:cubicBezTo>
                    <a:cubicBezTo>
                      <a:pt x="11" y="103"/>
                      <a:pt x="8" y="98"/>
                      <a:pt x="8" y="92"/>
                    </a:cubicBezTo>
                    <a:cubicBezTo>
                      <a:pt x="8" y="86"/>
                      <a:pt x="11" y="81"/>
                      <a:pt x="16" y="78"/>
                    </a:cubicBezTo>
                    <a:cubicBezTo>
                      <a:pt x="16" y="58"/>
                      <a:pt x="16" y="58"/>
                      <a:pt x="16" y="58"/>
                    </a:cubicBezTo>
                    <a:cubicBezTo>
                      <a:pt x="11" y="55"/>
                      <a:pt x="8" y="50"/>
                      <a:pt x="8" y="44"/>
                    </a:cubicBezTo>
                    <a:cubicBezTo>
                      <a:pt x="8" y="38"/>
                      <a:pt x="11" y="33"/>
                      <a:pt x="16" y="30"/>
                    </a:cubicBezTo>
                    <a:cubicBezTo>
                      <a:pt x="16" y="0"/>
                      <a:pt x="16" y="0"/>
                      <a:pt x="16" y="0"/>
                    </a:cubicBezTo>
                  </a:path>
                </a:pathLst>
              </a:custGeom>
              <a:solidFill>
                <a:srgbClr val="619C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5" name="iṧlïďe">
                <a:extLst>
                  <a:ext uri="{FF2B5EF4-FFF2-40B4-BE49-F238E27FC236}">
                    <a16:creationId xmlns:a16="http://schemas.microsoft.com/office/drawing/2014/main" id="{911A499A-DBF3-4242-89DC-90F6F99C62EB}"/>
                  </a:ext>
                </a:extLst>
              </p:cNvPr>
              <p:cNvSpPr/>
              <p:nvPr/>
            </p:nvSpPr>
            <p:spPr bwMode="auto">
              <a:xfrm>
                <a:off x="3090" y="3045"/>
                <a:ext cx="16" cy="59"/>
              </a:xfrm>
              <a:custGeom>
                <a:avLst/>
                <a:gdLst>
                  <a:gd name="T0" fmla="*/ 8 w 8"/>
                  <a:gd name="T1" fmla="*/ 0 h 28"/>
                  <a:gd name="T2" fmla="*/ 0 w 8"/>
                  <a:gd name="T3" fmla="*/ 14 h 28"/>
                  <a:gd name="T4" fmla="*/ 8 w 8"/>
                  <a:gd name="T5" fmla="*/ 28 h 28"/>
                  <a:gd name="T6" fmla="*/ 8 w 8"/>
                  <a:gd name="T7" fmla="*/ 24 h 28"/>
                  <a:gd name="T8" fmla="*/ 6 w 8"/>
                  <a:gd name="T9" fmla="*/ 6 h 28"/>
                  <a:gd name="T10" fmla="*/ 6 w 8"/>
                  <a:gd name="T11" fmla="*/ 5 h 28"/>
                  <a:gd name="T12" fmla="*/ 8 w 8"/>
                  <a:gd name="T13" fmla="*/ 3 h 28"/>
                  <a:gd name="T14" fmla="*/ 8 w 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8">
                    <a:moveTo>
                      <a:pt x="8" y="0"/>
                    </a:moveTo>
                    <a:cubicBezTo>
                      <a:pt x="3" y="3"/>
                      <a:pt x="0" y="8"/>
                      <a:pt x="0" y="14"/>
                    </a:cubicBezTo>
                    <a:cubicBezTo>
                      <a:pt x="0" y="20"/>
                      <a:pt x="3" y="25"/>
                      <a:pt x="8" y="28"/>
                    </a:cubicBezTo>
                    <a:cubicBezTo>
                      <a:pt x="8" y="24"/>
                      <a:pt x="8" y="24"/>
                      <a:pt x="8" y="24"/>
                    </a:cubicBezTo>
                    <a:cubicBezTo>
                      <a:pt x="3" y="19"/>
                      <a:pt x="2" y="12"/>
                      <a:pt x="6" y="6"/>
                    </a:cubicBezTo>
                    <a:cubicBezTo>
                      <a:pt x="6" y="6"/>
                      <a:pt x="6" y="6"/>
                      <a:pt x="6" y="5"/>
                    </a:cubicBezTo>
                    <a:cubicBezTo>
                      <a:pt x="7" y="5"/>
                      <a:pt x="7" y="4"/>
                      <a:pt x="8" y="3"/>
                    </a:cubicBezTo>
                    <a:cubicBezTo>
                      <a:pt x="8" y="0"/>
                      <a:pt x="8" y="0"/>
                      <a:pt x="8" y="0"/>
                    </a:cubicBezTo>
                  </a:path>
                </a:pathLst>
              </a:custGeom>
              <a:solidFill>
                <a:srgbClr val="74A9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6" name="ïşľïḓé">
                <a:extLst>
                  <a:ext uri="{FF2B5EF4-FFF2-40B4-BE49-F238E27FC236}">
                    <a16:creationId xmlns:a16="http://schemas.microsoft.com/office/drawing/2014/main" id="{A4A143FB-43BA-4B17-8F8E-1846E8F64449}"/>
                  </a:ext>
                </a:extLst>
              </p:cNvPr>
              <p:cNvSpPr/>
              <p:nvPr/>
            </p:nvSpPr>
            <p:spPr bwMode="auto">
              <a:xfrm>
                <a:off x="3094" y="3056"/>
                <a:ext cx="12" cy="39"/>
              </a:xfrm>
              <a:custGeom>
                <a:avLst/>
                <a:gdLst>
                  <a:gd name="T0" fmla="*/ 4 w 6"/>
                  <a:gd name="T1" fmla="*/ 0 h 19"/>
                  <a:gd name="T2" fmla="*/ 4 w 6"/>
                  <a:gd name="T3" fmla="*/ 1 h 19"/>
                  <a:gd name="T4" fmla="*/ 6 w 6"/>
                  <a:gd name="T5" fmla="*/ 19 h 19"/>
                  <a:gd name="T6" fmla="*/ 6 w 6"/>
                  <a:gd name="T7" fmla="*/ 6 h 19"/>
                  <a:gd name="T8" fmla="*/ 4 w 6"/>
                  <a:gd name="T9" fmla="*/ 2 h 19"/>
                  <a:gd name="T10" fmla="*/ 4 w 6"/>
                  <a:gd name="T11" fmla="*/ 0 h 19"/>
                </a:gdLst>
                <a:ahLst/>
                <a:cxnLst>
                  <a:cxn ang="0">
                    <a:pos x="T0" y="T1"/>
                  </a:cxn>
                  <a:cxn ang="0">
                    <a:pos x="T2" y="T3"/>
                  </a:cxn>
                  <a:cxn ang="0">
                    <a:pos x="T4" y="T5"/>
                  </a:cxn>
                  <a:cxn ang="0">
                    <a:pos x="T6" y="T7"/>
                  </a:cxn>
                  <a:cxn ang="0">
                    <a:pos x="T8" y="T9"/>
                  </a:cxn>
                  <a:cxn ang="0">
                    <a:pos x="T10" y="T11"/>
                  </a:cxn>
                </a:cxnLst>
                <a:rect l="0" t="0" r="r" b="b"/>
                <a:pathLst>
                  <a:path w="6" h="19">
                    <a:moveTo>
                      <a:pt x="4" y="0"/>
                    </a:moveTo>
                    <a:cubicBezTo>
                      <a:pt x="4" y="1"/>
                      <a:pt x="4" y="1"/>
                      <a:pt x="4" y="1"/>
                    </a:cubicBezTo>
                    <a:cubicBezTo>
                      <a:pt x="0" y="7"/>
                      <a:pt x="1" y="14"/>
                      <a:pt x="6" y="19"/>
                    </a:cubicBezTo>
                    <a:cubicBezTo>
                      <a:pt x="6" y="6"/>
                      <a:pt x="6" y="6"/>
                      <a:pt x="6" y="6"/>
                    </a:cubicBezTo>
                    <a:cubicBezTo>
                      <a:pt x="5" y="5"/>
                      <a:pt x="4" y="3"/>
                      <a:pt x="4" y="2"/>
                    </a:cubicBezTo>
                    <a:cubicBezTo>
                      <a:pt x="4" y="1"/>
                      <a:pt x="4" y="1"/>
                      <a:pt x="4" y="0"/>
                    </a:cubicBezTo>
                  </a:path>
                </a:pathLst>
              </a:custGeom>
              <a:solidFill>
                <a:srgbClr val="B0A2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7" name="ïşḻíḋê">
                <a:extLst>
                  <a:ext uri="{FF2B5EF4-FFF2-40B4-BE49-F238E27FC236}">
                    <a16:creationId xmlns:a16="http://schemas.microsoft.com/office/drawing/2014/main" id="{04011632-0524-41FF-B483-87240147A718}"/>
                  </a:ext>
                </a:extLst>
              </p:cNvPr>
              <p:cNvSpPr/>
              <p:nvPr/>
            </p:nvSpPr>
            <p:spPr bwMode="auto">
              <a:xfrm>
                <a:off x="3102" y="3052"/>
                <a:ext cx="4" cy="4"/>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2"/>
                      <a:pt x="0" y="2"/>
                    </a:cubicBezTo>
                    <a:cubicBezTo>
                      <a:pt x="1" y="2"/>
                      <a:pt x="1" y="1"/>
                      <a:pt x="2" y="1"/>
                    </a:cubicBezTo>
                    <a:cubicBezTo>
                      <a:pt x="2" y="0"/>
                      <a:pt x="2" y="0"/>
                      <a:pt x="2" y="0"/>
                    </a:cubicBezTo>
                  </a:path>
                </a:pathLst>
              </a:custGeom>
              <a:solidFill>
                <a:srgbClr val="92BC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8" name="îśḷíḑê">
                <a:extLst>
                  <a:ext uri="{FF2B5EF4-FFF2-40B4-BE49-F238E27FC236}">
                    <a16:creationId xmlns:a16="http://schemas.microsoft.com/office/drawing/2014/main" id="{17253EF5-91AA-4E47-8255-5210330F9E71}"/>
                  </a:ext>
                </a:extLst>
              </p:cNvPr>
              <p:cNvSpPr/>
              <p:nvPr/>
            </p:nvSpPr>
            <p:spPr bwMode="auto">
              <a:xfrm>
                <a:off x="3102" y="3054"/>
                <a:ext cx="4" cy="14"/>
              </a:xfrm>
              <a:custGeom>
                <a:avLst/>
                <a:gdLst>
                  <a:gd name="T0" fmla="*/ 2 w 2"/>
                  <a:gd name="T1" fmla="*/ 0 h 7"/>
                  <a:gd name="T2" fmla="*/ 0 w 2"/>
                  <a:gd name="T3" fmla="*/ 1 h 7"/>
                  <a:gd name="T4" fmla="*/ 0 w 2"/>
                  <a:gd name="T5" fmla="*/ 3 h 7"/>
                  <a:gd name="T6" fmla="*/ 2 w 2"/>
                  <a:gd name="T7" fmla="*/ 7 h 7"/>
                  <a:gd name="T8" fmla="*/ 2 w 2"/>
                  <a:gd name="T9" fmla="*/ 0 h 7"/>
                </a:gdLst>
                <a:ahLst/>
                <a:cxnLst>
                  <a:cxn ang="0">
                    <a:pos x="T0" y="T1"/>
                  </a:cxn>
                  <a:cxn ang="0">
                    <a:pos x="T2" y="T3"/>
                  </a:cxn>
                  <a:cxn ang="0">
                    <a:pos x="T4" y="T5"/>
                  </a:cxn>
                  <a:cxn ang="0">
                    <a:pos x="T6" y="T7"/>
                  </a:cxn>
                  <a:cxn ang="0">
                    <a:pos x="T8" y="T9"/>
                  </a:cxn>
                </a:cxnLst>
                <a:rect l="0" t="0" r="r" b="b"/>
                <a:pathLst>
                  <a:path w="2" h="7">
                    <a:moveTo>
                      <a:pt x="2" y="0"/>
                    </a:moveTo>
                    <a:cubicBezTo>
                      <a:pt x="1" y="0"/>
                      <a:pt x="1" y="1"/>
                      <a:pt x="0" y="1"/>
                    </a:cubicBezTo>
                    <a:cubicBezTo>
                      <a:pt x="0" y="2"/>
                      <a:pt x="0" y="2"/>
                      <a:pt x="0" y="3"/>
                    </a:cubicBezTo>
                    <a:cubicBezTo>
                      <a:pt x="0" y="4"/>
                      <a:pt x="1" y="6"/>
                      <a:pt x="2" y="7"/>
                    </a:cubicBezTo>
                    <a:cubicBezTo>
                      <a:pt x="2" y="0"/>
                      <a:pt x="2" y="0"/>
                      <a:pt x="2" y="0"/>
                    </a:cubicBezTo>
                  </a:path>
                </a:pathLst>
              </a:custGeom>
              <a:solidFill>
                <a:srgbClr val="B6B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39" name="îślïdè">
                <a:extLst>
                  <a:ext uri="{FF2B5EF4-FFF2-40B4-BE49-F238E27FC236}">
                    <a16:creationId xmlns:a16="http://schemas.microsoft.com/office/drawing/2014/main" id="{F0140A19-AEBD-4D5B-8F1E-387114C8826A}"/>
                  </a:ext>
                </a:extLst>
              </p:cNvPr>
              <p:cNvSpPr/>
              <p:nvPr/>
            </p:nvSpPr>
            <p:spPr bwMode="auto">
              <a:xfrm>
                <a:off x="3090" y="3145"/>
                <a:ext cx="16" cy="58"/>
              </a:xfrm>
              <a:custGeom>
                <a:avLst/>
                <a:gdLst>
                  <a:gd name="T0" fmla="*/ 8 w 8"/>
                  <a:gd name="T1" fmla="*/ 0 h 28"/>
                  <a:gd name="T2" fmla="*/ 0 w 8"/>
                  <a:gd name="T3" fmla="*/ 14 h 28"/>
                  <a:gd name="T4" fmla="*/ 8 w 8"/>
                  <a:gd name="T5" fmla="*/ 28 h 28"/>
                  <a:gd name="T6" fmla="*/ 8 w 8"/>
                  <a:gd name="T7" fmla="*/ 24 h 28"/>
                  <a:gd name="T8" fmla="*/ 6 w 8"/>
                  <a:gd name="T9" fmla="*/ 6 h 28"/>
                  <a:gd name="T10" fmla="*/ 6 w 8"/>
                  <a:gd name="T11" fmla="*/ 6 h 28"/>
                  <a:gd name="T12" fmla="*/ 8 w 8"/>
                  <a:gd name="T13" fmla="*/ 4 h 28"/>
                  <a:gd name="T14" fmla="*/ 8 w 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8">
                    <a:moveTo>
                      <a:pt x="8" y="0"/>
                    </a:moveTo>
                    <a:cubicBezTo>
                      <a:pt x="3" y="3"/>
                      <a:pt x="0" y="8"/>
                      <a:pt x="0" y="14"/>
                    </a:cubicBezTo>
                    <a:cubicBezTo>
                      <a:pt x="0" y="20"/>
                      <a:pt x="3" y="25"/>
                      <a:pt x="8" y="28"/>
                    </a:cubicBezTo>
                    <a:cubicBezTo>
                      <a:pt x="8" y="24"/>
                      <a:pt x="8" y="24"/>
                      <a:pt x="8" y="24"/>
                    </a:cubicBezTo>
                    <a:cubicBezTo>
                      <a:pt x="3" y="20"/>
                      <a:pt x="2" y="12"/>
                      <a:pt x="6" y="6"/>
                    </a:cubicBezTo>
                    <a:cubicBezTo>
                      <a:pt x="6" y="6"/>
                      <a:pt x="6" y="6"/>
                      <a:pt x="6" y="6"/>
                    </a:cubicBezTo>
                    <a:cubicBezTo>
                      <a:pt x="7" y="5"/>
                      <a:pt x="7" y="4"/>
                      <a:pt x="8" y="4"/>
                    </a:cubicBezTo>
                    <a:cubicBezTo>
                      <a:pt x="8" y="0"/>
                      <a:pt x="8" y="0"/>
                      <a:pt x="8" y="0"/>
                    </a:cubicBezTo>
                  </a:path>
                </a:pathLst>
              </a:custGeom>
              <a:solidFill>
                <a:srgbClr val="74A9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0" name="ïšḻíḋè">
                <a:extLst>
                  <a:ext uri="{FF2B5EF4-FFF2-40B4-BE49-F238E27FC236}">
                    <a16:creationId xmlns:a16="http://schemas.microsoft.com/office/drawing/2014/main" id="{F7209E95-9700-4E15-8F6D-A29132157619}"/>
                  </a:ext>
                </a:extLst>
              </p:cNvPr>
              <p:cNvSpPr/>
              <p:nvPr/>
            </p:nvSpPr>
            <p:spPr bwMode="auto">
              <a:xfrm>
                <a:off x="3094" y="3158"/>
                <a:ext cx="12" cy="37"/>
              </a:xfrm>
              <a:custGeom>
                <a:avLst/>
                <a:gdLst>
                  <a:gd name="T0" fmla="*/ 4 w 6"/>
                  <a:gd name="T1" fmla="*/ 0 h 18"/>
                  <a:gd name="T2" fmla="*/ 4 w 6"/>
                  <a:gd name="T3" fmla="*/ 0 h 18"/>
                  <a:gd name="T4" fmla="*/ 6 w 6"/>
                  <a:gd name="T5" fmla="*/ 18 h 18"/>
                  <a:gd name="T6" fmla="*/ 6 w 6"/>
                  <a:gd name="T7" fmla="*/ 5 h 18"/>
                  <a:gd name="T8" fmla="*/ 4 w 6"/>
                  <a:gd name="T9" fmla="*/ 1 h 18"/>
                  <a:gd name="T10" fmla="*/ 4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4" y="0"/>
                    </a:moveTo>
                    <a:cubicBezTo>
                      <a:pt x="4" y="0"/>
                      <a:pt x="4" y="0"/>
                      <a:pt x="4" y="0"/>
                    </a:cubicBezTo>
                    <a:cubicBezTo>
                      <a:pt x="0" y="6"/>
                      <a:pt x="1" y="14"/>
                      <a:pt x="6" y="18"/>
                    </a:cubicBezTo>
                    <a:cubicBezTo>
                      <a:pt x="6" y="5"/>
                      <a:pt x="6" y="5"/>
                      <a:pt x="6" y="5"/>
                    </a:cubicBezTo>
                    <a:cubicBezTo>
                      <a:pt x="5" y="4"/>
                      <a:pt x="4" y="3"/>
                      <a:pt x="4" y="1"/>
                    </a:cubicBezTo>
                    <a:cubicBezTo>
                      <a:pt x="4" y="1"/>
                      <a:pt x="4" y="0"/>
                      <a:pt x="4" y="0"/>
                    </a:cubicBezTo>
                  </a:path>
                </a:pathLst>
              </a:custGeom>
              <a:solidFill>
                <a:srgbClr val="B0A2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1" name="íṧḷîḑé">
                <a:extLst>
                  <a:ext uri="{FF2B5EF4-FFF2-40B4-BE49-F238E27FC236}">
                    <a16:creationId xmlns:a16="http://schemas.microsoft.com/office/drawing/2014/main" id="{1D633AD1-AD7A-4F03-BD91-2A67C4BBCD2A}"/>
                  </a:ext>
                </a:extLst>
              </p:cNvPr>
              <p:cNvSpPr/>
              <p:nvPr/>
            </p:nvSpPr>
            <p:spPr bwMode="auto">
              <a:xfrm>
                <a:off x="3102" y="3153"/>
                <a:ext cx="4" cy="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0" y="2"/>
                    </a:cubicBezTo>
                    <a:cubicBezTo>
                      <a:pt x="1" y="1"/>
                      <a:pt x="1" y="0"/>
                      <a:pt x="2" y="0"/>
                    </a:cubicBezTo>
                    <a:cubicBezTo>
                      <a:pt x="2" y="0"/>
                      <a:pt x="2" y="0"/>
                      <a:pt x="2" y="0"/>
                    </a:cubicBezTo>
                  </a:path>
                </a:pathLst>
              </a:custGeom>
              <a:solidFill>
                <a:srgbClr val="92BC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2" name="iṣḻíḍê">
                <a:extLst>
                  <a:ext uri="{FF2B5EF4-FFF2-40B4-BE49-F238E27FC236}">
                    <a16:creationId xmlns:a16="http://schemas.microsoft.com/office/drawing/2014/main" id="{D6697F97-A2EA-4A9E-A78A-2FDEAA41D2C6}"/>
                  </a:ext>
                </a:extLst>
              </p:cNvPr>
              <p:cNvSpPr/>
              <p:nvPr/>
            </p:nvSpPr>
            <p:spPr bwMode="auto">
              <a:xfrm>
                <a:off x="3102" y="3153"/>
                <a:ext cx="4" cy="15"/>
              </a:xfrm>
              <a:custGeom>
                <a:avLst/>
                <a:gdLst>
                  <a:gd name="T0" fmla="*/ 2 w 2"/>
                  <a:gd name="T1" fmla="*/ 0 h 7"/>
                  <a:gd name="T2" fmla="*/ 0 w 2"/>
                  <a:gd name="T3" fmla="*/ 2 h 7"/>
                  <a:gd name="T4" fmla="*/ 0 w 2"/>
                  <a:gd name="T5" fmla="*/ 3 h 7"/>
                  <a:gd name="T6" fmla="*/ 2 w 2"/>
                  <a:gd name="T7" fmla="*/ 7 h 7"/>
                  <a:gd name="T8" fmla="*/ 2 w 2"/>
                  <a:gd name="T9" fmla="*/ 0 h 7"/>
                </a:gdLst>
                <a:ahLst/>
                <a:cxnLst>
                  <a:cxn ang="0">
                    <a:pos x="T0" y="T1"/>
                  </a:cxn>
                  <a:cxn ang="0">
                    <a:pos x="T2" y="T3"/>
                  </a:cxn>
                  <a:cxn ang="0">
                    <a:pos x="T4" y="T5"/>
                  </a:cxn>
                  <a:cxn ang="0">
                    <a:pos x="T6" y="T7"/>
                  </a:cxn>
                  <a:cxn ang="0">
                    <a:pos x="T8" y="T9"/>
                  </a:cxn>
                </a:cxnLst>
                <a:rect l="0" t="0" r="r" b="b"/>
                <a:pathLst>
                  <a:path w="2" h="7">
                    <a:moveTo>
                      <a:pt x="2" y="0"/>
                    </a:moveTo>
                    <a:cubicBezTo>
                      <a:pt x="1" y="0"/>
                      <a:pt x="1" y="1"/>
                      <a:pt x="0" y="2"/>
                    </a:cubicBezTo>
                    <a:cubicBezTo>
                      <a:pt x="0" y="2"/>
                      <a:pt x="0" y="3"/>
                      <a:pt x="0" y="3"/>
                    </a:cubicBezTo>
                    <a:cubicBezTo>
                      <a:pt x="0" y="5"/>
                      <a:pt x="1" y="6"/>
                      <a:pt x="2" y="7"/>
                    </a:cubicBezTo>
                    <a:cubicBezTo>
                      <a:pt x="2" y="0"/>
                      <a:pt x="2" y="0"/>
                      <a:pt x="2" y="0"/>
                    </a:cubicBezTo>
                  </a:path>
                </a:pathLst>
              </a:custGeom>
              <a:solidFill>
                <a:srgbClr val="B6B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3" name="îşlïde">
                <a:extLst>
                  <a:ext uri="{FF2B5EF4-FFF2-40B4-BE49-F238E27FC236}">
                    <a16:creationId xmlns:a16="http://schemas.microsoft.com/office/drawing/2014/main" id="{7F6E450E-6172-453A-8591-0D1EA2086D18}"/>
                  </a:ext>
                </a:extLst>
              </p:cNvPr>
              <p:cNvSpPr/>
              <p:nvPr/>
            </p:nvSpPr>
            <p:spPr bwMode="auto">
              <a:xfrm>
                <a:off x="3073" y="3226"/>
                <a:ext cx="33" cy="23"/>
              </a:xfrm>
              <a:custGeom>
                <a:avLst/>
                <a:gdLst>
                  <a:gd name="T0" fmla="*/ 16 w 16"/>
                  <a:gd name="T1" fmla="*/ 0 h 11"/>
                  <a:gd name="T2" fmla="*/ 0 w 16"/>
                  <a:gd name="T3" fmla="*/ 0 h 11"/>
                  <a:gd name="T4" fmla="*/ 0 w 16"/>
                  <a:gd name="T5" fmla="*/ 11 h 11"/>
                  <a:gd name="T6" fmla="*/ 13 w 16"/>
                  <a:gd name="T7" fmla="*/ 11 h 11"/>
                  <a:gd name="T8" fmla="*/ 16 w 16"/>
                  <a:gd name="T9" fmla="*/ 9 h 11"/>
                  <a:gd name="T10" fmla="*/ 16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16" y="0"/>
                    </a:moveTo>
                    <a:cubicBezTo>
                      <a:pt x="0" y="0"/>
                      <a:pt x="0" y="0"/>
                      <a:pt x="0" y="0"/>
                    </a:cubicBezTo>
                    <a:cubicBezTo>
                      <a:pt x="0" y="11"/>
                      <a:pt x="0" y="11"/>
                      <a:pt x="0" y="11"/>
                    </a:cubicBezTo>
                    <a:cubicBezTo>
                      <a:pt x="13" y="11"/>
                      <a:pt x="13" y="11"/>
                      <a:pt x="13" y="11"/>
                    </a:cubicBezTo>
                    <a:cubicBezTo>
                      <a:pt x="14" y="10"/>
                      <a:pt x="15" y="9"/>
                      <a:pt x="16" y="9"/>
                    </a:cubicBezTo>
                    <a:cubicBezTo>
                      <a:pt x="16" y="0"/>
                      <a:pt x="16" y="0"/>
                      <a:pt x="16" y="0"/>
                    </a:cubicBezTo>
                  </a:path>
                </a:pathLst>
              </a:custGeom>
              <a:solidFill>
                <a:srgbClr val="4985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4" name="iṧ1îḍé">
                <a:extLst>
                  <a:ext uri="{FF2B5EF4-FFF2-40B4-BE49-F238E27FC236}">
                    <a16:creationId xmlns:a16="http://schemas.microsoft.com/office/drawing/2014/main" id="{08BC9D41-35ED-4C4F-814C-4584920D20EA}"/>
                  </a:ext>
                </a:extLst>
              </p:cNvPr>
              <p:cNvSpPr/>
              <p:nvPr/>
            </p:nvSpPr>
            <p:spPr bwMode="auto">
              <a:xfrm>
                <a:off x="3100" y="3245"/>
                <a:ext cx="6" cy="4"/>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1"/>
                      <a:pt x="0" y="2"/>
                    </a:cubicBezTo>
                    <a:cubicBezTo>
                      <a:pt x="3" y="2"/>
                      <a:pt x="3" y="2"/>
                      <a:pt x="3" y="2"/>
                    </a:cubicBezTo>
                    <a:cubicBezTo>
                      <a:pt x="3" y="0"/>
                      <a:pt x="3" y="0"/>
                      <a:pt x="3" y="0"/>
                    </a:cubicBezTo>
                  </a:path>
                </a:pathLst>
              </a:custGeom>
              <a:solidFill>
                <a:srgbClr val="579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5" name="ïşḻiďê">
                <a:extLst>
                  <a:ext uri="{FF2B5EF4-FFF2-40B4-BE49-F238E27FC236}">
                    <a16:creationId xmlns:a16="http://schemas.microsoft.com/office/drawing/2014/main" id="{D938336E-E0D5-4347-B255-D2BC3259EA38}"/>
                  </a:ext>
                </a:extLst>
              </p:cNvPr>
              <p:cNvSpPr/>
              <p:nvPr/>
            </p:nvSpPr>
            <p:spPr bwMode="auto">
              <a:xfrm>
                <a:off x="2938" y="3249"/>
                <a:ext cx="177" cy="315"/>
              </a:xfrm>
              <a:custGeom>
                <a:avLst/>
                <a:gdLst>
                  <a:gd name="T0" fmla="*/ 3 w 85"/>
                  <a:gd name="T1" fmla="*/ 47 h 152"/>
                  <a:gd name="T2" fmla="*/ 3 w 85"/>
                  <a:gd name="T3" fmla="*/ 47 h 152"/>
                  <a:gd name="T4" fmla="*/ 0 w 85"/>
                  <a:gd name="T5" fmla="*/ 51 h 152"/>
                  <a:gd name="T6" fmla="*/ 0 w 85"/>
                  <a:gd name="T7" fmla="*/ 57 h 152"/>
                  <a:gd name="T8" fmla="*/ 3 w 85"/>
                  <a:gd name="T9" fmla="*/ 61 h 152"/>
                  <a:gd name="T10" fmla="*/ 4 w 85"/>
                  <a:gd name="T11" fmla="*/ 62 h 152"/>
                  <a:gd name="T12" fmla="*/ 3 w 85"/>
                  <a:gd name="T13" fmla="*/ 59 h 152"/>
                  <a:gd name="T14" fmla="*/ 3 w 85"/>
                  <a:gd name="T15" fmla="*/ 47 h 152"/>
                  <a:gd name="T16" fmla="*/ 81 w 85"/>
                  <a:gd name="T17" fmla="*/ 0 h 152"/>
                  <a:gd name="T18" fmla="*/ 78 w 85"/>
                  <a:gd name="T19" fmla="*/ 0 h 152"/>
                  <a:gd name="T20" fmla="*/ 65 w 85"/>
                  <a:gd name="T21" fmla="*/ 0 h 152"/>
                  <a:gd name="T22" fmla="*/ 65 w 85"/>
                  <a:gd name="T23" fmla="*/ 40 h 152"/>
                  <a:gd name="T24" fmla="*/ 65 w 85"/>
                  <a:gd name="T25" fmla="*/ 48 h 152"/>
                  <a:gd name="T26" fmla="*/ 62 w 85"/>
                  <a:gd name="T27" fmla="*/ 48 h 152"/>
                  <a:gd name="T28" fmla="*/ 58 w 85"/>
                  <a:gd name="T29" fmla="*/ 88 h 152"/>
                  <a:gd name="T30" fmla="*/ 59 w 85"/>
                  <a:gd name="T31" fmla="*/ 92 h 152"/>
                  <a:gd name="T32" fmla="*/ 59 w 85"/>
                  <a:gd name="T33" fmla="*/ 132 h 152"/>
                  <a:gd name="T34" fmla="*/ 53 w 85"/>
                  <a:gd name="T35" fmla="*/ 141 h 152"/>
                  <a:gd name="T36" fmla="*/ 52 w 85"/>
                  <a:gd name="T37" fmla="*/ 143 h 152"/>
                  <a:gd name="T38" fmla="*/ 21 w 85"/>
                  <a:gd name="T39" fmla="*/ 143 h 152"/>
                  <a:gd name="T40" fmla="*/ 21 w 85"/>
                  <a:gd name="T41" fmla="*/ 140 h 152"/>
                  <a:gd name="T42" fmla="*/ 20 w 85"/>
                  <a:gd name="T43" fmla="*/ 142 h 152"/>
                  <a:gd name="T44" fmla="*/ 20 w 85"/>
                  <a:gd name="T45" fmla="*/ 148 h 152"/>
                  <a:gd name="T46" fmla="*/ 24 w 85"/>
                  <a:gd name="T47" fmla="*/ 152 h 152"/>
                  <a:gd name="T48" fmla="*/ 81 w 85"/>
                  <a:gd name="T49" fmla="*/ 152 h 152"/>
                  <a:gd name="T50" fmla="*/ 85 w 85"/>
                  <a:gd name="T51" fmla="*/ 148 h 152"/>
                  <a:gd name="T52" fmla="*/ 85 w 85"/>
                  <a:gd name="T53" fmla="*/ 142 h 152"/>
                  <a:gd name="T54" fmla="*/ 85 w 85"/>
                  <a:gd name="T55" fmla="*/ 141 h 152"/>
                  <a:gd name="T56" fmla="*/ 81 w 85"/>
                  <a:gd name="T57" fmla="*/ 141 h 152"/>
                  <a:gd name="T58" fmla="*/ 75 w 85"/>
                  <a:gd name="T59" fmla="*/ 138 h 152"/>
                  <a:gd name="T60" fmla="*/ 69 w 85"/>
                  <a:gd name="T61" fmla="*/ 138 h 152"/>
                  <a:gd name="T62" fmla="*/ 69 w 85"/>
                  <a:gd name="T63" fmla="*/ 133 h 152"/>
                  <a:gd name="T64" fmla="*/ 73 w 85"/>
                  <a:gd name="T65" fmla="*/ 95 h 152"/>
                  <a:gd name="T66" fmla="*/ 73 w 85"/>
                  <a:gd name="T67" fmla="*/ 95 h 152"/>
                  <a:gd name="T68" fmla="*/ 73 w 85"/>
                  <a:gd name="T69" fmla="*/ 92 h 152"/>
                  <a:gd name="T70" fmla="*/ 73 w 85"/>
                  <a:gd name="T71" fmla="*/ 89 h 152"/>
                  <a:gd name="T72" fmla="*/ 73 w 85"/>
                  <a:gd name="T73" fmla="*/ 89 h 152"/>
                  <a:gd name="T74" fmla="*/ 73 w 85"/>
                  <a:gd name="T75" fmla="*/ 89 h 152"/>
                  <a:gd name="T76" fmla="*/ 75 w 85"/>
                  <a:gd name="T77" fmla="*/ 69 h 152"/>
                  <a:gd name="T78" fmla="*/ 75 w 85"/>
                  <a:gd name="T79" fmla="*/ 69 h 152"/>
                  <a:gd name="T80" fmla="*/ 76 w 85"/>
                  <a:gd name="T81" fmla="*/ 66 h 152"/>
                  <a:gd name="T82" fmla="*/ 76 w 85"/>
                  <a:gd name="T83" fmla="*/ 66 h 152"/>
                  <a:gd name="T84" fmla="*/ 73 w 85"/>
                  <a:gd name="T85" fmla="*/ 59 h 152"/>
                  <a:gd name="T86" fmla="*/ 73 w 85"/>
                  <a:gd name="T87" fmla="*/ 19 h 152"/>
                  <a:gd name="T88" fmla="*/ 81 w 85"/>
                  <a:gd name="T89" fmla="*/ 11 h 152"/>
                  <a:gd name="T90" fmla="*/ 81 w 8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152">
                    <a:moveTo>
                      <a:pt x="3" y="47"/>
                    </a:moveTo>
                    <a:cubicBezTo>
                      <a:pt x="3" y="47"/>
                      <a:pt x="3" y="47"/>
                      <a:pt x="3" y="47"/>
                    </a:cubicBezTo>
                    <a:cubicBezTo>
                      <a:pt x="1" y="47"/>
                      <a:pt x="0" y="49"/>
                      <a:pt x="0" y="51"/>
                    </a:cubicBezTo>
                    <a:cubicBezTo>
                      <a:pt x="0" y="57"/>
                      <a:pt x="0" y="57"/>
                      <a:pt x="0" y="57"/>
                    </a:cubicBezTo>
                    <a:cubicBezTo>
                      <a:pt x="0" y="59"/>
                      <a:pt x="1" y="61"/>
                      <a:pt x="3" y="61"/>
                    </a:cubicBezTo>
                    <a:cubicBezTo>
                      <a:pt x="3" y="62"/>
                      <a:pt x="4" y="62"/>
                      <a:pt x="4" y="62"/>
                    </a:cubicBezTo>
                    <a:cubicBezTo>
                      <a:pt x="3" y="61"/>
                      <a:pt x="3" y="60"/>
                      <a:pt x="3" y="59"/>
                    </a:cubicBezTo>
                    <a:cubicBezTo>
                      <a:pt x="3" y="47"/>
                      <a:pt x="3" y="47"/>
                      <a:pt x="3" y="47"/>
                    </a:cubicBezTo>
                    <a:moveTo>
                      <a:pt x="81" y="0"/>
                    </a:moveTo>
                    <a:cubicBezTo>
                      <a:pt x="78" y="0"/>
                      <a:pt x="78" y="0"/>
                      <a:pt x="78" y="0"/>
                    </a:cubicBezTo>
                    <a:cubicBezTo>
                      <a:pt x="65" y="0"/>
                      <a:pt x="65" y="0"/>
                      <a:pt x="65" y="0"/>
                    </a:cubicBezTo>
                    <a:cubicBezTo>
                      <a:pt x="65" y="40"/>
                      <a:pt x="65" y="40"/>
                      <a:pt x="65" y="40"/>
                    </a:cubicBezTo>
                    <a:cubicBezTo>
                      <a:pt x="65" y="48"/>
                      <a:pt x="65" y="48"/>
                      <a:pt x="65" y="48"/>
                    </a:cubicBezTo>
                    <a:cubicBezTo>
                      <a:pt x="62" y="48"/>
                      <a:pt x="62" y="48"/>
                      <a:pt x="62" y="48"/>
                    </a:cubicBezTo>
                    <a:cubicBezTo>
                      <a:pt x="58" y="88"/>
                      <a:pt x="58" y="88"/>
                      <a:pt x="58" y="88"/>
                    </a:cubicBezTo>
                    <a:cubicBezTo>
                      <a:pt x="59" y="89"/>
                      <a:pt x="59" y="91"/>
                      <a:pt x="59" y="92"/>
                    </a:cubicBezTo>
                    <a:cubicBezTo>
                      <a:pt x="59" y="132"/>
                      <a:pt x="59" y="132"/>
                      <a:pt x="59" y="132"/>
                    </a:cubicBezTo>
                    <a:cubicBezTo>
                      <a:pt x="59" y="136"/>
                      <a:pt x="56" y="140"/>
                      <a:pt x="53" y="141"/>
                    </a:cubicBezTo>
                    <a:cubicBezTo>
                      <a:pt x="52" y="143"/>
                      <a:pt x="52" y="143"/>
                      <a:pt x="52" y="143"/>
                    </a:cubicBezTo>
                    <a:cubicBezTo>
                      <a:pt x="21" y="143"/>
                      <a:pt x="21" y="143"/>
                      <a:pt x="21" y="143"/>
                    </a:cubicBezTo>
                    <a:cubicBezTo>
                      <a:pt x="21" y="140"/>
                      <a:pt x="21" y="140"/>
                      <a:pt x="21" y="140"/>
                    </a:cubicBezTo>
                    <a:cubicBezTo>
                      <a:pt x="21" y="140"/>
                      <a:pt x="20" y="141"/>
                      <a:pt x="20" y="142"/>
                    </a:cubicBezTo>
                    <a:cubicBezTo>
                      <a:pt x="20" y="148"/>
                      <a:pt x="20" y="148"/>
                      <a:pt x="20" y="148"/>
                    </a:cubicBezTo>
                    <a:cubicBezTo>
                      <a:pt x="20" y="150"/>
                      <a:pt x="22" y="152"/>
                      <a:pt x="24" y="152"/>
                    </a:cubicBezTo>
                    <a:cubicBezTo>
                      <a:pt x="81" y="152"/>
                      <a:pt x="81" y="152"/>
                      <a:pt x="81" y="152"/>
                    </a:cubicBezTo>
                    <a:cubicBezTo>
                      <a:pt x="83" y="152"/>
                      <a:pt x="85" y="150"/>
                      <a:pt x="85" y="148"/>
                    </a:cubicBezTo>
                    <a:cubicBezTo>
                      <a:pt x="85" y="142"/>
                      <a:pt x="85" y="142"/>
                      <a:pt x="85" y="142"/>
                    </a:cubicBezTo>
                    <a:cubicBezTo>
                      <a:pt x="85" y="142"/>
                      <a:pt x="85" y="141"/>
                      <a:pt x="85" y="141"/>
                    </a:cubicBezTo>
                    <a:cubicBezTo>
                      <a:pt x="81" y="141"/>
                      <a:pt x="81" y="141"/>
                      <a:pt x="81" y="141"/>
                    </a:cubicBezTo>
                    <a:cubicBezTo>
                      <a:pt x="79" y="141"/>
                      <a:pt x="76" y="140"/>
                      <a:pt x="75" y="138"/>
                    </a:cubicBezTo>
                    <a:cubicBezTo>
                      <a:pt x="69" y="138"/>
                      <a:pt x="69" y="138"/>
                      <a:pt x="69" y="138"/>
                    </a:cubicBezTo>
                    <a:cubicBezTo>
                      <a:pt x="69" y="133"/>
                      <a:pt x="69" y="133"/>
                      <a:pt x="69" y="133"/>
                    </a:cubicBezTo>
                    <a:cubicBezTo>
                      <a:pt x="73" y="95"/>
                      <a:pt x="73" y="95"/>
                      <a:pt x="73" y="95"/>
                    </a:cubicBezTo>
                    <a:cubicBezTo>
                      <a:pt x="73" y="95"/>
                      <a:pt x="73" y="95"/>
                      <a:pt x="73" y="95"/>
                    </a:cubicBezTo>
                    <a:cubicBezTo>
                      <a:pt x="73" y="92"/>
                      <a:pt x="73" y="92"/>
                      <a:pt x="73" y="92"/>
                    </a:cubicBezTo>
                    <a:cubicBezTo>
                      <a:pt x="73" y="91"/>
                      <a:pt x="73" y="90"/>
                      <a:pt x="73" y="89"/>
                    </a:cubicBezTo>
                    <a:cubicBezTo>
                      <a:pt x="73" y="89"/>
                      <a:pt x="73" y="89"/>
                      <a:pt x="73" y="89"/>
                    </a:cubicBezTo>
                    <a:cubicBezTo>
                      <a:pt x="73" y="89"/>
                      <a:pt x="73" y="89"/>
                      <a:pt x="73" y="89"/>
                    </a:cubicBezTo>
                    <a:cubicBezTo>
                      <a:pt x="75" y="69"/>
                      <a:pt x="75" y="69"/>
                      <a:pt x="75" y="69"/>
                    </a:cubicBezTo>
                    <a:cubicBezTo>
                      <a:pt x="75" y="69"/>
                      <a:pt x="75" y="69"/>
                      <a:pt x="75" y="69"/>
                    </a:cubicBezTo>
                    <a:cubicBezTo>
                      <a:pt x="76" y="66"/>
                      <a:pt x="76" y="66"/>
                      <a:pt x="76" y="66"/>
                    </a:cubicBezTo>
                    <a:cubicBezTo>
                      <a:pt x="76" y="66"/>
                      <a:pt x="76" y="66"/>
                      <a:pt x="76" y="66"/>
                    </a:cubicBezTo>
                    <a:cubicBezTo>
                      <a:pt x="74" y="64"/>
                      <a:pt x="73" y="62"/>
                      <a:pt x="73" y="59"/>
                    </a:cubicBezTo>
                    <a:cubicBezTo>
                      <a:pt x="73" y="19"/>
                      <a:pt x="73" y="19"/>
                      <a:pt x="73" y="19"/>
                    </a:cubicBezTo>
                    <a:cubicBezTo>
                      <a:pt x="73" y="15"/>
                      <a:pt x="76" y="11"/>
                      <a:pt x="81" y="11"/>
                    </a:cubicBezTo>
                    <a:cubicBezTo>
                      <a:pt x="81" y="0"/>
                      <a:pt x="81" y="0"/>
                      <a:pt x="81" y="0"/>
                    </a:cubicBezTo>
                  </a:path>
                </a:pathLst>
              </a:custGeom>
              <a:solidFill>
                <a:srgbClr val="7AA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6" name="îṩļîďè">
                <a:extLst>
                  <a:ext uri="{FF2B5EF4-FFF2-40B4-BE49-F238E27FC236}">
                    <a16:creationId xmlns:a16="http://schemas.microsoft.com/office/drawing/2014/main" id="{14BAA004-B05F-4052-8D4B-CB4879FB6EFB}"/>
                  </a:ext>
                </a:extLst>
              </p:cNvPr>
              <p:cNvSpPr/>
              <p:nvPr/>
            </p:nvSpPr>
            <p:spPr bwMode="auto">
              <a:xfrm>
                <a:off x="2944" y="3346"/>
                <a:ext cx="9" cy="32"/>
              </a:xfrm>
              <a:custGeom>
                <a:avLst/>
                <a:gdLst>
                  <a:gd name="T0" fmla="*/ 3 w 4"/>
                  <a:gd name="T1" fmla="*/ 0 h 15"/>
                  <a:gd name="T2" fmla="*/ 2 w 4"/>
                  <a:gd name="T3" fmla="*/ 0 h 15"/>
                  <a:gd name="T4" fmla="*/ 0 w 4"/>
                  <a:gd name="T5" fmla="*/ 0 h 15"/>
                  <a:gd name="T6" fmla="*/ 0 w 4"/>
                  <a:gd name="T7" fmla="*/ 12 h 15"/>
                  <a:gd name="T8" fmla="*/ 1 w 4"/>
                  <a:gd name="T9" fmla="*/ 15 h 15"/>
                  <a:gd name="T10" fmla="*/ 2 w 4"/>
                  <a:gd name="T11" fmla="*/ 15 h 15"/>
                  <a:gd name="T12" fmla="*/ 4 w 4"/>
                  <a:gd name="T13" fmla="*/ 15 h 15"/>
                  <a:gd name="T14" fmla="*/ 3 w 4"/>
                  <a:gd name="T15" fmla="*/ 12 h 15"/>
                  <a:gd name="T16" fmla="*/ 3 w 4"/>
                  <a:gd name="T17" fmla="*/ 11 h 15"/>
                  <a:gd name="T18" fmla="*/ 3 w 4"/>
                  <a:gd name="T19" fmla="*/ 11 h 15"/>
                  <a:gd name="T20" fmla="*/ 3 w 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5">
                    <a:moveTo>
                      <a:pt x="3" y="0"/>
                    </a:moveTo>
                    <a:cubicBezTo>
                      <a:pt x="2" y="0"/>
                      <a:pt x="2" y="0"/>
                      <a:pt x="2" y="0"/>
                    </a:cubicBezTo>
                    <a:cubicBezTo>
                      <a:pt x="1" y="0"/>
                      <a:pt x="1" y="0"/>
                      <a:pt x="0" y="0"/>
                    </a:cubicBezTo>
                    <a:cubicBezTo>
                      <a:pt x="0" y="12"/>
                      <a:pt x="0" y="12"/>
                      <a:pt x="0" y="12"/>
                    </a:cubicBezTo>
                    <a:cubicBezTo>
                      <a:pt x="0" y="13"/>
                      <a:pt x="0" y="14"/>
                      <a:pt x="1" y="15"/>
                    </a:cubicBezTo>
                    <a:cubicBezTo>
                      <a:pt x="1" y="15"/>
                      <a:pt x="1" y="15"/>
                      <a:pt x="2" y="15"/>
                    </a:cubicBezTo>
                    <a:cubicBezTo>
                      <a:pt x="4" y="15"/>
                      <a:pt x="4" y="15"/>
                      <a:pt x="4" y="15"/>
                    </a:cubicBezTo>
                    <a:cubicBezTo>
                      <a:pt x="3" y="14"/>
                      <a:pt x="3" y="13"/>
                      <a:pt x="3" y="12"/>
                    </a:cubicBezTo>
                    <a:cubicBezTo>
                      <a:pt x="3" y="11"/>
                      <a:pt x="3" y="11"/>
                      <a:pt x="3" y="11"/>
                    </a:cubicBezTo>
                    <a:cubicBezTo>
                      <a:pt x="3" y="11"/>
                      <a:pt x="3" y="11"/>
                      <a:pt x="3" y="11"/>
                    </a:cubicBezTo>
                    <a:cubicBezTo>
                      <a:pt x="3" y="0"/>
                      <a:pt x="3" y="0"/>
                      <a:pt x="3" y="0"/>
                    </a:cubicBezTo>
                  </a:path>
                </a:pathLst>
              </a:custGeom>
              <a:solidFill>
                <a:srgbClr val="88B7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7" name="isḷiḋê">
                <a:extLst>
                  <a:ext uri="{FF2B5EF4-FFF2-40B4-BE49-F238E27FC236}">
                    <a16:creationId xmlns:a16="http://schemas.microsoft.com/office/drawing/2014/main" id="{7D2EDF41-AE68-4F4A-8FD9-7911EDCCEF26}"/>
                  </a:ext>
                </a:extLst>
              </p:cNvPr>
              <p:cNvSpPr/>
              <p:nvPr/>
            </p:nvSpPr>
            <p:spPr bwMode="auto">
              <a:xfrm>
                <a:off x="2950" y="3346"/>
                <a:ext cx="17" cy="32"/>
              </a:xfrm>
              <a:custGeom>
                <a:avLst/>
                <a:gdLst>
                  <a:gd name="T0" fmla="*/ 3 w 8"/>
                  <a:gd name="T1" fmla="*/ 0 h 15"/>
                  <a:gd name="T2" fmla="*/ 0 w 8"/>
                  <a:gd name="T3" fmla="*/ 0 h 15"/>
                  <a:gd name="T4" fmla="*/ 0 w 8"/>
                  <a:gd name="T5" fmla="*/ 11 h 15"/>
                  <a:gd name="T6" fmla="*/ 0 w 8"/>
                  <a:gd name="T7" fmla="*/ 12 h 15"/>
                  <a:gd name="T8" fmla="*/ 1 w 8"/>
                  <a:gd name="T9" fmla="*/ 15 h 15"/>
                  <a:gd name="T10" fmla="*/ 8 w 8"/>
                  <a:gd name="T11" fmla="*/ 15 h 15"/>
                  <a:gd name="T12" fmla="*/ 6 w 8"/>
                  <a:gd name="T13" fmla="*/ 1 h 15"/>
                  <a:gd name="T14" fmla="*/ 3 w 8"/>
                  <a:gd name="T15" fmla="*/ 1 h 15"/>
                  <a:gd name="T16" fmla="*/ 3 w 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5">
                    <a:moveTo>
                      <a:pt x="3" y="0"/>
                    </a:moveTo>
                    <a:cubicBezTo>
                      <a:pt x="0" y="0"/>
                      <a:pt x="0" y="0"/>
                      <a:pt x="0" y="0"/>
                    </a:cubicBezTo>
                    <a:cubicBezTo>
                      <a:pt x="0" y="11"/>
                      <a:pt x="0" y="11"/>
                      <a:pt x="0" y="11"/>
                    </a:cubicBezTo>
                    <a:cubicBezTo>
                      <a:pt x="0" y="12"/>
                      <a:pt x="0" y="12"/>
                      <a:pt x="0" y="12"/>
                    </a:cubicBezTo>
                    <a:cubicBezTo>
                      <a:pt x="0" y="13"/>
                      <a:pt x="0" y="14"/>
                      <a:pt x="1" y="15"/>
                    </a:cubicBezTo>
                    <a:cubicBezTo>
                      <a:pt x="8" y="15"/>
                      <a:pt x="8" y="15"/>
                      <a:pt x="8" y="15"/>
                    </a:cubicBezTo>
                    <a:cubicBezTo>
                      <a:pt x="6" y="1"/>
                      <a:pt x="6" y="1"/>
                      <a:pt x="6" y="1"/>
                    </a:cubicBezTo>
                    <a:cubicBezTo>
                      <a:pt x="3" y="1"/>
                      <a:pt x="3" y="1"/>
                      <a:pt x="3" y="1"/>
                    </a:cubicBezTo>
                    <a:cubicBezTo>
                      <a:pt x="3" y="0"/>
                      <a:pt x="3" y="0"/>
                      <a:pt x="3" y="0"/>
                    </a:cubicBezTo>
                  </a:path>
                </a:pathLst>
              </a:custGeom>
              <a:solidFill>
                <a:srgbClr val="B457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8" name="ïSḻíḍe">
                <a:extLst>
                  <a:ext uri="{FF2B5EF4-FFF2-40B4-BE49-F238E27FC236}">
                    <a16:creationId xmlns:a16="http://schemas.microsoft.com/office/drawing/2014/main" id="{7D79A8C3-22E3-4B30-AB08-9A8A60D4D533}"/>
                  </a:ext>
                </a:extLst>
              </p:cNvPr>
              <p:cNvSpPr/>
              <p:nvPr/>
            </p:nvSpPr>
            <p:spPr bwMode="auto">
              <a:xfrm>
                <a:off x="3131" y="3346"/>
                <a:ext cx="25" cy="32"/>
              </a:xfrm>
              <a:custGeom>
                <a:avLst/>
                <a:gdLst>
                  <a:gd name="T0" fmla="*/ 8 w 12"/>
                  <a:gd name="T1" fmla="*/ 0 h 15"/>
                  <a:gd name="T2" fmla="*/ 1 w 12"/>
                  <a:gd name="T3" fmla="*/ 0 h 15"/>
                  <a:gd name="T4" fmla="*/ 1 w 12"/>
                  <a:gd name="T5" fmla="*/ 12 h 15"/>
                  <a:gd name="T6" fmla="*/ 0 w 12"/>
                  <a:gd name="T7" fmla="*/ 15 h 15"/>
                  <a:gd name="T8" fmla="*/ 8 w 12"/>
                  <a:gd name="T9" fmla="*/ 15 h 15"/>
                  <a:gd name="T10" fmla="*/ 12 w 12"/>
                  <a:gd name="T11" fmla="*/ 11 h 15"/>
                  <a:gd name="T12" fmla="*/ 12 w 12"/>
                  <a:gd name="T13" fmla="*/ 10 h 15"/>
                  <a:gd name="T14" fmla="*/ 12 w 12"/>
                  <a:gd name="T15" fmla="*/ 4 h 15"/>
                  <a:gd name="T16" fmla="*/ 12 w 12"/>
                  <a:gd name="T17" fmla="*/ 3 h 15"/>
                  <a:gd name="T18" fmla="*/ 10 w 12"/>
                  <a:gd name="T19" fmla="*/ 0 h 15"/>
                  <a:gd name="T20" fmla="*/ 8 w 1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5">
                    <a:moveTo>
                      <a:pt x="8" y="0"/>
                    </a:moveTo>
                    <a:cubicBezTo>
                      <a:pt x="1" y="0"/>
                      <a:pt x="1" y="0"/>
                      <a:pt x="1" y="0"/>
                    </a:cubicBezTo>
                    <a:cubicBezTo>
                      <a:pt x="1" y="12"/>
                      <a:pt x="1" y="12"/>
                      <a:pt x="1" y="12"/>
                    </a:cubicBezTo>
                    <a:cubicBezTo>
                      <a:pt x="1" y="13"/>
                      <a:pt x="1" y="14"/>
                      <a:pt x="0" y="15"/>
                    </a:cubicBezTo>
                    <a:cubicBezTo>
                      <a:pt x="8" y="15"/>
                      <a:pt x="8" y="15"/>
                      <a:pt x="8" y="15"/>
                    </a:cubicBezTo>
                    <a:cubicBezTo>
                      <a:pt x="10" y="15"/>
                      <a:pt x="11" y="13"/>
                      <a:pt x="12" y="11"/>
                    </a:cubicBezTo>
                    <a:cubicBezTo>
                      <a:pt x="12" y="11"/>
                      <a:pt x="12" y="11"/>
                      <a:pt x="12" y="10"/>
                    </a:cubicBezTo>
                    <a:cubicBezTo>
                      <a:pt x="12" y="4"/>
                      <a:pt x="12" y="4"/>
                      <a:pt x="12" y="4"/>
                    </a:cubicBezTo>
                    <a:cubicBezTo>
                      <a:pt x="12" y="4"/>
                      <a:pt x="12" y="3"/>
                      <a:pt x="12" y="3"/>
                    </a:cubicBezTo>
                    <a:cubicBezTo>
                      <a:pt x="12" y="2"/>
                      <a:pt x="11" y="1"/>
                      <a:pt x="10" y="0"/>
                    </a:cubicBezTo>
                    <a:cubicBezTo>
                      <a:pt x="9" y="0"/>
                      <a:pt x="8" y="0"/>
                      <a:pt x="8" y="0"/>
                    </a:cubicBezTo>
                  </a:path>
                </a:pathLst>
              </a:custGeom>
              <a:solidFill>
                <a:srgbClr val="7AA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49" name="ïsḷîḍé">
                <a:extLst>
                  <a:ext uri="{FF2B5EF4-FFF2-40B4-BE49-F238E27FC236}">
                    <a16:creationId xmlns:a16="http://schemas.microsoft.com/office/drawing/2014/main" id="{5A10EC8B-1710-4D7D-A591-88C9C0759DEA}"/>
                  </a:ext>
                </a:extLst>
              </p:cNvPr>
              <p:cNvSpPr/>
              <p:nvPr/>
            </p:nvSpPr>
            <p:spPr bwMode="auto">
              <a:xfrm>
                <a:off x="3090" y="3272"/>
                <a:ext cx="43" cy="114"/>
              </a:xfrm>
              <a:custGeom>
                <a:avLst/>
                <a:gdLst>
                  <a:gd name="T0" fmla="*/ 21 w 21"/>
                  <a:gd name="T1" fmla="*/ 36 h 55"/>
                  <a:gd name="T2" fmla="*/ 18 w 21"/>
                  <a:gd name="T3" fmla="*/ 36 h 55"/>
                  <a:gd name="T4" fmla="*/ 18 w 21"/>
                  <a:gd name="T5" fmla="*/ 48 h 55"/>
                  <a:gd name="T6" fmla="*/ 18 w 21"/>
                  <a:gd name="T7" fmla="*/ 51 h 55"/>
                  <a:gd name="T8" fmla="*/ 20 w 21"/>
                  <a:gd name="T9" fmla="*/ 51 h 55"/>
                  <a:gd name="T10" fmla="*/ 21 w 21"/>
                  <a:gd name="T11" fmla="*/ 48 h 55"/>
                  <a:gd name="T12" fmla="*/ 21 w 21"/>
                  <a:gd name="T13" fmla="*/ 36 h 55"/>
                  <a:gd name="T14" fmla="*/ 8 w 21"/>
                  <a:gd name="T15" fmla="*/ 0 h 55"/>
                  <a:gd name="T16" fmla="*/ 0 w 21"/>
                  <a:gd name="T17" fmla="*/ 8 h 55"/>
                  <a:gd name="T18" fmla="*/ 0 w 21"/>
                  <a:gd name="T19" fmla="*/ 48 h 55"/>
                  <a:gd name="T20" fmla="*/ 3 w 21"/>
                  <a:gd name="T21" fmla="*/ 55 h 55"/>
                  <a:gd name="T22" fmla="*/ 3 w 21"/>
                  <a:gd name="T23" fmla="*/ 51 h 55"/>
                  <a:gd name="T24" fmla="*/ 2 w 21"/>
                  <a:gd name="T25" fmla="*/ 48 h 55"/>
                  <a:gd name="T26" fmla="*/ 2 w 21"/>
                  <a:gd name="T27" fmla="*/ 47 h 55"/>
                  <a:gd name="T28" fmla="*/ 2 w 21"/>
                  <a:gd name="T29" fmla="*/ 47 h 55"/>
                  <a:gd name="T30" fmla="*/ 2 w 21"/>
                  <a:gd name="T31" fmla="*/ 10 h 55"/>
                  <a:gd name="T32" fmla="*/ 3 w 21"/>
                  <a:gd name="T33" fmla="*/ 8 h 55"/>
                  <a:gd name="T34" fmla="*/ 3 w 21"/>
                  <a:gd name="T35" fmla="*/ 6 h 55"/>
                  <a:gd name="T36" fmla="*/ 5 w 21"/>
                  <a:gd name="T37" fmla="*/ 4 h 55"/>
                  <a:gd name="T38" fmla="*/ 8 w 21"/>
                  <a:gd name="T39" fmla="*/ 3 h 55"/>
                  <a:gd name="T40" fmla="*/ 8 w 21"/>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55">
                    <a:moveTo>
                      <a:pt x="21" y="36"/>
                    </a:moveTo>
                    <a:cubicBezTo>
                      <a:pt x="18" y="36"/>
                      <a:pt x="18" y="36"/>
                      <a:pt x="18" y="36"/>
                    </a:cubicBezTo>
                    <a:cubicBezTo>
                      <a:pt x="18" y="48"/>
                      <a:pt x="18" y="48"/>
                      <a:pt x="18" y="48"/>
                    </a:cubicBezTo>
                    <a:cubicBezTo>
                      <a:pt x="18" y="49"/>
                      <a:pt x="18" y="50"/>
                      <a:pt x="18" y="51"/>
                    </a:cubicBezTo>
                    <a:cubicBezTo>
                      <a:pt x="20" y="51"/>
                      <a:pt x="20" y="51"/>
                      <a:pt x="20" y="51"/>
                    </a:cubicBezTo>
                    <a:cubicBezTo>
                      <a:pt x="21" y="50"/>
                      <a:pt x="21" y="49"/>
                      <a:pt x="21" y="48"/>
                    </a:cubicBezTo>
                    <a:cubicBezTo>
                      <a:pt x="21" y="36"/>
                      <a:pt x="21" y="36"/>
                      <a:pt x="21" y="36"/>
                    </a:cubicBezTo>
                    <a:moveTo>
                      <a:pt x="8" y="0"/>
                    </a:moveTo>
                    <a:cubicBezTo>
                      <a:pt x="3" y="0"/>
                      <a:pt x="0" y="4"/>
                      <a:pt x="0" y="8"/>
                    </a:cubicBezTo>
                    <a:cubicBezTo>
                      <a:pt x="0" y="48"/>
                      <a:pt x="0" y="48"/>
                      <a:pt x="0" y="48"/>
                    </a:cubicBezTo>
                    <a:cubicBezTo>
                      <a:pt x="0" y="51"/>
                      <a:pt x="1" y="53"/>
                      <a:pt x="3" y="55"/>
                    </a:cubicBezTo>
                    <a:cubicBezTo>
                      <a:pt x="3" y="51"/>
                      <a:pt x="3" y="51"/>
                      <a:pt x="3" y="51"/>
                    </a:cubicBezTo>
                    <a:cubicBezTo>
                      <a:pt x="3" y="50"/>
                      <a:pt x="2" y="49"/>
                      <a:pt x="2" y="48"/>
                    </a:cubicBezTo>
                    <a:cubicBezTo>
                      <a:pt x="2" y="47"/>
                      <a:pt x="2" y="47"/>
                      <a:pt x="2" y="47"/>
                    </a:cubicBezTo>
                    <a:cubicBezTo>
                      <a:pt x="2" y="47"/>
                      <a:pt x="2" y="47"/>
                      <a:pt x="2" y="47"/>
                    </a:cubicBezTo>
                    <a:cubicBezTo>
                      <a:pt x="2" y="10"/>
                      <a:pt x="2" y="10"/>
                      <a:pt x="2" y="10"/>
                    </a:cubicBezTo>
                    <a:cubicBezTo>
                      <a:pt x="2" y="9"/>
                      <a:pt x="3" y="8"/>
                      <a:pt x="3" y="8"/>
                    </a:cubicBezTo>
                    <a:cubicBezTo>
                      <a:pt x="3" y="6"/>
                      <a:pt x="3" y="6"/>
                      <a:pt x="3" y="6"/>
                    </a:cubicBezTo>
                    <a:cubicBezTo>
                      <a:pt x="3" y="5"/>
                      <a:pt x="4" y="4"/>
                      <a:pt x="5" y="4"/>
                    </a:cubicBezTo>
                    <a:cubicBezTo>
                      <a:pt x="5" y="4"/>
                      <a:pt x="6" y="3"/>
                      <a:pt x="8" y="3"/>
                    </a:cubicBezTo>
                    <a:cubicBezTo>
                      <a:pt x="8" y="0"/>
                      <a:pt x="8" y="0"/>
                      <a:pt x="8" y="0"/>
                    </a:cubicBezTo>
                  </a:path>
                </a:pathLst>
              </a:custGeom>
              <a:solidFill>
                <a:srgbClr val="88B7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0" name="íşľiḓé">
                <a:extLst>
                  <a:ext uri="{FF2B5EF4-FFF2-40B4-BE49-F238E27FC236}">
                    <a16:creationId xmlns:a16="http://schemas.microsoft.com/office/drawing/2014/main" id="{B5CBF9B4-A6FC-4AC3-A21A-153ABE7699AE}"/>
                  </a:ext>
                </a:extLst>
              </p:cNvPr>
              <p:cNvSpPr/>
              <p:nvPr/>
            </p:nvSpPr>
            <p:spPr bwMode="auto">
              <a:xfrm>
                <a:off x="3094" y="3278"/>
                <a:ext cx="12" cy="91"/>
              </a:xfrm>
              <a:custGeom>
                <a:avLst/>
                <a:gdLst>
                  <a:gd name="T0" fmla="*/ 6 w 6"/>
                  <a:gd name="T1" fmla="*/ 0 h 44"/>
                  <a:gd name="T2" fmla="*/ 3 w 6"/>
                  <a:gd name="T3" fmla="*/ 1 h 44"/>
                  <a:gd name="T4" fmla="*/ 3 w 6"/>
                  <a:gd name="T5" fmla="*/ 1 h 44"/>
                  <a:gd name="T6" fmla="*/ 3 w 6"/>
                  <a:gd name="T7" fmla="*/ 1 h 44"/>
                  <a:gd name="T8" fmla="*/ 5 w 6"/>
                  <a:gd name="T9" fmla="*/ 3 h 44"/>
                  <a:gd name="T10" fmla="*/ 5 w 6"/>
                  <a:gd name="T11" fmla="*/ 14 h 44"/>
                  <a:gd name="T12" fmla="*/ 3 w 6"/>
                  <a:gd name="T13" fmla="*/ 16 h 44"/>
                  <a:gd name="T14" fmla="*/ 3 w 6"/>
                  <a:gd name="T15" fmla="*/ 16 h 44"/>
                  <a:gd name="T16" fmla="*/ 1 w 6"/>
                  <a:gd name="T17" fmla="*/ 14 h 44"/>
                  <a:gd name="T18" fmla="*/ 1 w 6"/>
                  <a:gd name="T19" fmla="*/ 5 h 44"/>
                  <a:gd name="T20" fmla="*/ 0 w 6"/>
                  <a:gd name="T21" fmla="*/ 7 h 44"/>
                  <a:gd name="T22" fmla="*/ 0 w 6"/>
                  <a:gd name="T23" fmla="*/ 44 h 44"/>
                  <a:gd name="T24" fmla="*/ 0 w 6"/>
                  <a:gd name="T25" fmla="*/ 44 h 44"/>
                  <a:gd name="T26" fmla="*/ 0 w 6"/>
                  <a:gd name="T27" fmla="*/ 25 h 44"/>
                  <a:gd name="T28" fmla="*/ 6 w 6"/>
                  <a:gd name="T29" fmla="*/ 25 h 44"/>
                  <a:gd name="T30" fmla="*/ 6 w 6"/>
                  <a:gd name="T3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44">
                    <a:moveTo>
                      <a:pt x="6" y="0"/>
                    </a:moveTo>
                    <a:cubicBezTo>
                      <a:pt x="4" y="0"/>
                      <a:pt x="3" y="1"/>
                      <a:pt x="3" y="1"/>
                    </a:cubicBezTo>
                    <a:cubicBezTo>
                      <a:pt x="3" y="1"/>
                      <a:pt x="3" y="1"/>
                      <a:pt x="3" y="1"/>
                    </a:cubicBezTo>
                    <a:cubicBezTo>
                      <a:pt x="3" y="1"/>
                      <a:pt x="3" y="1"/>
                      <a:pt x="3" y="1"/>
                    </a:cubicBezTo>
                    <a:cubicBezTo>
                      <a:pt x="4" y="1"/>
                      <a:pt x="5" y="2"/>
                      <a:pt x="5" y="3"/>
                    </a:cubicBezTo>
                    <a:cubicBezTo>
                      <a:pt x="5" y="14"/>
                      <a:pt x="5" y="14"/>
                      <a:pt x="5" y="14"/>
                    </a:cubicBezTo>
                    <a:cubicBezTo>
                      <a:pt x="5" y="15"/>
                      <a:pt x="4" y="16"/>
                      <a:pt x="3" y="16"/>
                    </a:cubicBezTo>
                    <a:cubicBezTo>
                      <a:pt x="3" y="16"/>
                      <a:pt x="3" y="16"/>
                      <a:pt x="3" y="16"/>
                    </a:cubicBezTo>
                    <a:cubicBezTo>
                      <a:pt x="2" y="16"/>
                      <a:pt x="1" y="15"/>
                      <a:pt x="1" y="14"/>
                    </a:cubicBezTo>
                    <a:cubicBezTo>
                      <a:pt x="1" y="5"/>
                      <a:pt x="1" y="5"/>
                      <a:pt x="1" y="5"/>
                    </a:cubicBezTo>
                    <a:cubicBezTo>
                      <a:pt x="1" y="5"/>
                      <a:pt x="0" y="6"/>
                      <a:pt x="0" y="7"/>
                    </a:cubicBezTo>
                    <a:cubicBezTo>
                      <a:pt x="0" y="44"/>
                      <a:pt x="0" y="44"/>
                      <a:pt x="0" y="44"/>
                    </a:cubicBezTo>
                    <a:cubicBezTo>
                      <a:pt x="0" y="44"/>
                      <a:pt x="0" y="44"/>
                      <a:pt x="0" y="44"/>
                    </a:cubicBezTo>
                    <a:cubicBezTo>
                      <a:pt x="0" y="25"/>
                      <a:pt x="0" y="25"/>
                      <a:pt x="0" y="25"/>
                    </a:cubicBezTo>
                    <a:cubicBezTo>
                      <a:pt x="6" y="25"/>
                      <a:pt x="6" y="25"/>
                      <a:pt x="6" y="25"/>
                    </a:cubicBezTo>
                    <a:cubicBezTo>
                      <a:pt x="6" y="0"/>
                      <a:pt x="6" y="0"/>
                      <a:pt x="6" y="0"/>
                    </a:cubicBezTo>
                  </a:path>
                </a:pathLst>
              </a:custGeom>
              <a:solidFill>
                <a:srgbClr val="C0BC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1" name="îşḷiḓê">
                <a:extLst>
                  <a:ext uri="{FF2B5EF4-FFF2-40B4-BE49-F238E27FC236}">
                    <a16:creationId xmlns:a16="http://schemas.microsoft.com/office/drawing/2014/main" id="{A84BDAC4-D232-4812-A15C-022EDC7CEBCC}"/>
                  </a:ext>
                </a:extLst>
              </p:cNvPr>
              <p:cNvSpPr/>
              <p:nvPr/>
            </p:nvSpPr>
            <p:spPr bwMode="auto">
              <a:xfrm>
                <a:off x="3094" y="3330"/>
                <a:ext cx="33" cy="48"/>
              </a:xfrm>
              <a:custGeom>
                <a:avLst/>
                <a:gdLst>
                  <a:gd name="T0" fmla="*/ 6 w 16"/>
                  <a:gd name="T1" fmla="*/ 0 h 23"/>
                  <a:gd name="T2" fmla="*/ 0 w 16"/>
                  <a:gd name="T3" fmla="*/ 0 h 23"/>
                  <a:gd name="T4" fmla="*/ 0 w 16"/>
                  <a:gd name="T5" fmla="*/ 19 h 23"/>
                  <a:gd name="T6" fmla="*/ 0 w 16"/>
                  <a:gd name="T7" fmla="*/ 20 h 23"/>
                  <a:gd name="T8" fmla="*/ 1 w 16"/>
                  <a:gd name="T9" fmla="*/ 23 h 23"/>
                  <a:gd name="T10" fmla="*/ 1 w 16"/>
                  <a:gd name="T11" fmla="*/ 23 h 23"/>
                  <a:gd name="T12" fmla="*/ 16 w 16"/>
                  <a:gd name="T13" fmla="*/ 23 h 23"/>
                  <a:gd name="T14" fmla="*/ 16 w 16"/>
                  <a:gd name="T15" fmla="*/ 20 h 23"/>
                  <a:gd name="T16" fmla="*/ 16 w 16"/>
                  <a:gd name="T17" fmla="*/ 8 h 23"/>
                  <a:gd name="T18" fmla="*/ 6 w 16"/>
                  <a:gd name="T19" fmla="*/ 8 h 23"/>
                  <a:gd name="T20" fmla="*/ 6 w 1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3">
                    <a:moveTo>
                      <a:pt x="6" y="0"/>
                    </a:moveTo>
                    <a:cubicBezTo>
                      <a:pt x="0" y="0"/>
                      <a:pt x="0" y="0"/>
                      <a:pt x="0" y="0"/>
                    </a:cubicBezTo>
                    <a:cubicBezTo>
                      <a:pt x="0" y="19"/>
                      <a:pt x="0" y="19"/>
                      <a:pt x="0" y="19"/>
                    </a:cubicBezTo>
                    <a:cubicBezTo>
                      <a:pt x="0" y="20"/>
                      <a:pt x="0" y="20"/>
                      <a:pt x="0" y="20"/>
                    </a:cubicBezTo>
                    <a:cubicBezTo>
                      <a:pt x="0" y="21"/>
                      <a:pt x="1" y="22"/>
                      <a:pt x="1" y="23"/>
                    </a:cubicBezTo>
                    <a:cubicBezTo>
                      <a:pt x="1" y="23"/>
                      <a:pt x="1" y="23"/>
                      <a:pt x="1" y="23"/>
                    </a:cubicBezTo>
                    <a:cubicBezTo>
                      <a:pt x="16" y="23"/>
                      <a:pt x="16" y="23"/>
                      <a:pt x="16" y="23"/>
                    </a:cubicBezTo>
                    <a:cubicBezTo>
                      <a:pt x="16" y="22"/>
                      <a:pt x="16" y="21"/>
                      <a:pt x="16" y="20"/>
                    </a:cubicBezTo>
                    <a:cubicBezTo>
                      <a:pt x="16" y="8"/>
                      <a:pt x="16" y="8"/>
                      <a:pt x="16" y="8"/>
                    </a:cubicBezTo>
                    <a:cubicBezTo>
                      <a:pt x="6" y="8"/>
                      <a:pt x="6" y="8"/>
                      <a:pt x="6" y="8"/>
                    </a:cubicBezTo>
                    <a:cubicBezTo>
                      <a:pt x="6" y="0"/>
                      <a:pt x="6" y="0"/>
                      <a:pt x="6" y="0"/>
                    </a:cubicBezTo>
                  </a:path>
                </a:pathLst>
              </a:custGeom>
              <a:solidFill>
                <a:srgbClr val="B457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2" name="íS1ïḓê">
                <a:extLst>
                  <a:ext uri="{FF2B5EF4-FFF2-40B4-BE49-F238E27FC236}">
                    <a16:creationId xmlns:a16="http://schemas.microsoft.com/office/drawing/2014/main" id="{2969F5AF-B41B-4AC7-AD4E-6724342E2C25}"/>
                  </a:ext>
                </a:extLst>
              </p:cNvPr>
              <p:cNvSpPr/>
              <p:nvPr/>
            </p:nvSpPr>
            <p:spPr bwMode="auto">
              <a:xfrm>
                <a:off x="3096" y="3280"/>
                <a:ext cx="4" cy="8"/>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0"/>
                      <a:pt x="0" y="1"/>
                      <a:pt x="0" y="2"/>
                    </a:cubicBezTo>
                    <a:cubicBezTo>
                      <a:pt x="0" y="4"/>
                      <a:pt x="0" y="4"/>
                      <a:pt x="0" y="4"/>
                    </a:cubicBezTo>
                    <a:cubicBezTo>
                      <a:pt x="0" y="3"/>
                      <a:pt x="1" y="1"/>
                      <a:pt x="2" y="0"/>
                    </a:cubicBezTo>
                  </a:path>
                </a:pathLst>
              </a:custGeom>
              <a:solidFill>
                <a:srgbClr val="9FC5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3" name="íşļiḓè">
                <a:extLst>
                  <a:ext uri="{FF2B5EF4-FFF2-40B4-BE49-F238E27FC236}">
                    <a16:creationId xmlns:a16="http://schemas.microsoft.com/office/drawing/2014/main" id="{05C3C270-2980-4788-AED6-3C065B3E4147}"/>
                  </a:ext>
                </a:extLst>
              </p:cNvPr>
              <p:cNvSpPr/>
              <p:nvPr/>
            </p:nvSpPr>
            <p:spPr bwMode="auto">
              <a:xfrm>
                <a:off x="3096" y="3280"/>
                <a:ext cx="8" cy="31"/>
              </a:xfrm>
              <a:custGeom>
                <a:avLst/>
                <a:gdLst>
                  <a:gd name="T0" fmla="*/ 2 w 4"/>
                  <a:gd name="T1" fmla="*/ 0 h 15"/>
                  <a:gd name="T2" fmla="*/ 2 w 4"/>
                  <a:gd name="T3" fmla="*/ 0 h 15"/>
                  <a:gd name="T4" fmla="*/ 2 w 4"/>
                  <a:gd name="T5" fmla="*/ 0 h 15"/>
                  <a:gd name="T6" fmla="*/ 0 w 4"/>
                  <a:gd name="T7" fmla="*/ 4 h 15"/>
                  <a:gd name="T8" fmla="*/ 0 w 4"/>
                  <a:gd name="T9" fmla="*/ 13 h 15"/>
                  <a:gd name="T10" fmla="*/ 2 w 4"/>
                  <a:gd name="T11" fmla="*/ 15 h 15"/>
                  <a:gd name="T12" fmla="*/ 2 w 4"/>
                  <a:gd name="T13" fmla="*/ 15 h 15"/>
                  <a:gd name="T14" fmla="*/ 4 w 4"/>
                  <a:gd name="T15" fmla="*/ 13 h 15"/>
                  <a:gd name="T16" fmla="*/ 4 w 4"/>
                  <a:gd name="T17" fmla="*/ 2 h 15"/>
                  <a:gd name="T18" fmla="*/ 2 w 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5">
                    <a:moveTo>
                      <a:pt x="2" y="0"/>
                    </a:moveTo>
                    <a:cubicBezTo>
                      <a:pt x="2" y="0"/>
                      <a:pt x="2" y="0"/>
                      <a:pt x="2" y="0"/>
                    </a:cubicBezTo>
                    <a:cubicBezTo>
                      <a:pt x="2" y="0"/>
                      <a:pt x="2" y="0"/>
                      <a:pt x="2" y="0"/>
                    </a:cubicBezTo>
                    <a:cubicBezTo>
                      <a:pt x="1" y="1"/>
                      <a:pt x="0" y="3"/>
                      <a:pt x="0" y="4"/>
                    </a:cubicBezTo>
                    <a:cubicBezTo>
                      <a:pt x="0" y="13"/>
                      <a:pt x="0" y="13"/>
                      <a:pt x="0" y="13"/>
                    </a:cubicBezTo>
                    <a:cubicBezTo>
                      <a:pt x="0" y="14"/>
                      <a:pt x="1" y="15"/>
                      <a:pt x="2" y="15"/>
                    </a:cubicBezTo>
                    <a:cubicBezTo>
                      <a:pt x="2" y="15"/>
                      <a:pt x="2" y="15"/>
                      <a:pt x="2" y="15"/>
                    </a:cubicBezTo>
                    <a:cubicBezTo>
                      <a:pt x="3" y="15"/>
                      <a:pt x="4" y="14"/>
                      <a:pt x="4" y="13"/>
                    </a:cubicBezTo>
                    <a:cubicBezTo>
                      <a:pt x="4" y="2"/>
                      <a:pt x="4" y="2"/>
                      <a:pt x="4" y="2"/>
                    </a:cubicBezTo>
                    <a:cubicBezTo>
                      <a:pt x="4" y="1"/>
                      <a:pt x="3" y="0"/>
                      <a:pt x="2" y="0"/>
                    </a:cubicBezTo>
                  </a:path>
                </a:pathLst>
              </a:custGeom>
              <a:solidFill>
                <a:srgbClr val="C0C8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4" name="ïṥļïḋê">
                <a:extLst>
                  <a:ext uri="{FF2B5EF4-FFF2-40B4-BE49-F238E27FC236}">
                    <a16:creationId xmlns:a16="http://schemas.microsoft.com/office/drawing/2014/main" id="{8AF53C50-F88F-41C3-AAA1-25250D753196}"/>
                  </a:ext>
                </a:extLst>
              </p:cNvPr>
              <p:cNvSpPr/>
              <p:nvPr/>
            </p:nvSpPr>
            <p:spPr bwMode="auto">
              <a:xfrm>
                <a:off x="3048" y="3432"/>
                <a:ext cx="13" cy="110"/>
              </a:xfrm>
              <a:custGeom>
                <a:avLst/>
                <a:gdLst>
                  <a:gd name="T0" fmla="*/ 5 w 6"/>
                  <a:gd name="T1" fmla="*/ 0 h 53"/>
                  <a:gd name="T2" fmla="*/ 3 w 6"/>
                  <a:gd name="T3" fmla="*/ 15 h 53"/>
                  <a:gd name="T4" fmla="*/ 3 w 6"/>
                  <a:gd name="T5" fmla="*/ 24 h 53"/>
                  <a:gd name="T6" fmla="*/ 3 w 6"/>
                  <a:gd name="T7" fmla="*/ 44 h 53"/>
                  <a:gd name="T8" fmla="*/ 1 w 6"/>
                  <a:gd name="T9" fmla="*/ 49 h 53"/>
                  <a:gd name="T10" fmla="*/ 0 w 6"/>
                  <a:gd name="T11" fmla="*/ 50 h 53"/>
                  <a:gd name="T12" fmla="*/ 0 w 6"/>
                  <a:gd name="T13" fmla="*/ 53 h 53"/>
                  <a:gd name="T14" fmla="*/ 6 w 6"/>
                  <a:gd name="T15" fmla="*/ 44 h 53"/>
                  <a:gd name="T16" fmla="*/ 6 w 6"/>
                  <a:gd name="T17" fmla="*/ 4 h 53"/>
                  <a:gd name="T18" fmla="*/ 5 w 6"/>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3">
                    <a:moveTo>
                      <a:pt x="5" y="0"/>
                    </a:moveTo>
                    <a:cubicBezTo>
                      <a:pt x="3" y="15"/>
                      <a:pt x="3" y="15"/>
                      <a:pt x="3" y="15"/>
                    </a:cubicBezTo>
                    <a:cubicBezTo>
                      <a:pt x="3" y="24"/>
                      <a:pt x="3" y="24"/>
                      <a:pt x="3" y="24"/>
                    </a:cubicBezTo>
                    <a:cubicBezTo>
                      <a:pt x="3" y="44"/>
                      <a:pt x="3" y="44"/>
                      <a:pt x="3" y="44"/>
                    </a:cubicBezTo>
                    <a:cubicBezTo>
                      <a:pt x="3" y="46"/>
                      <a:pt x="3" y="48"/>
                      <a:pt x="1" y="49"/>
                    </a:cubicBezTo>
                    <a:cubicBezTo>
                      <a:pt x="1" y="49"/>
                      <a:pt x="0" y="50"/>
                      <a:pt x="0" y="50"/>
                    </a:cubicBezTo>
                    <a:cubicBezTo>
                      <a:pt x="0" y="53"/>
                      <a:pt x="0" y="53"/>
                      <a:pt x="0" y="53"/>
                    </a:cubicBezTo>
                    <a:cubicBezTo>
                      <a:pt x="3" y="52"/>
                      <a:pt x="6" y="48"/>
                      <a:pt x="6" y="44"/>
                    </a:cubicBezTo>
                    <a:cubicBezTo>
                      <a:pt x="6" y="4"/>
                      <a:pt x="6" y="4"/>
                      <a:pt x="6" y="4"/>
                    </a:cubicBezTo>
                    <a:cubicBezTo>
                      <a:pt x="6" y="3"/>
                      <a:pt x="6" y="1"/>
                      <a:pt x="5" y="0"/>
                    </a:cubicBezTo>
                  </a:path>
                </a:pathLst>
              </a:custGeom>
              <a:solidFill>
                <a:srgbClr val="88B7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5" name="iS1iḋê">
                <a:extLst>
                  <a:ext uri="{FF2B5EF4-FFF2-40B4-BE49-F238E27FC236}">
                    <a16:creationId xmlns:a16="http://schemas.microsoft.com/office/drawing/2014/main" id="{6C39738A-7623-4470-9FA6-79FFF0465607}"/>
                  </a:ext>
                </a:extLst>
              </p:cNvPr>
              <p:cNvSpPr/>
              <p:nvPr/>
            </p:nvSpPr>
            <p:spPr bwMode="auto">
              <a:xfrm>
                <a:off x="3052" y="3463"/>
                <a:ext cx="2" cy="18"/>
              </a:xfrm>
              <a:custGeom>
                <a:avLst/>
                <a:gdLst>
                  <a:gd name="T0" fmla="*/ 2 w 2"/>
                  <a:gd name="T1" fmla="*/ 0 h 18"/>
                  <a:gd name="T2" fmla="*/ 0 w 2"/>
                  <a:gd name="T3" fmla="*/ 18 h 18"/>
                  <a:gd name="T4" fmla="*/ 2 w 2"/>
                  <a:gd name="T5" fmla="*/ 18 h 18"/>
                  <a:gd name="T6" fmla="*/ 2 w 2"/>
                  <a:gd name="T7" fmla="*/ 0 h 18"/>
                </a:gdLst>
                <a:ahLst/>
                <a:cxnLst>
                  <a:cxn ang="0">
                    <a:pos x="T0" y="T1"/>
                  </a:cxn>
                  <a:cxn ang="0">
                    <a:pos x="T2" y="T3"/>
                  </a:cxn>
                  <a:cxn ang="0">
                    <a:pos x="T4" y="T5"/>
                  </a:cxn>
                  <a:cxn ang="0">
                    <a:pos x="T6" y="T7"/>
                  </a:cxn>
                </a:cxnLst>
                <a:rect l="0" t="0" r="r" b="b"/>
                <a:pathLst>
                  <a:path w="2" h="18">
                    <a:moveTo>
                      <a:pt x="2" y="0"/>
                    </a:moveTo>
                    <a:lnTo>
                      <a:pt x="0" y="18"/>
                    </a:lnTo>
                    <a:lnTo>
                      <a:pt x="2" y="18"/>
                    </a:lnTo>
                    <a:lnTo>
                      <a:pt x="2" y="0"/>
                    </a:lnTo>
                    <a:close/>
                  </a:path>
                </a:pathLst>
              </a:custGeom>
              <a:solidFill>
                <a:srgbClr val="C0BC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6" name="išľiḍè">
                <a:extLst>
                  <a:ext uri="{FF2B5EF4-FFF2-40B4-BE49-F238E27FC236}">
                    <a16:creationId xmlns:a16="http://schemas.microsoft.com/office/drawing/2014/main" id="{95710577-1134-429D-A57F-B887080ECE7A}"/>
                  </a:ext>
                </a:extLst>
              </p:cNvPr>
              <p:cNvSpPr/>
              <p:nvPr/>
            </p:nvSpPr>
            <p:spPr bwMode="auto">
              <a:xfrm>
                <a:off x="3052" y="3463"/>
                <a:ext cx="2" cy="18"/>
              </a:xfrm>
              <a:custGeom>
                <a:avLst/>
                <a:gdLst>
                  <a:gd name="T0" fmla="*/ 2 w 2"/>
                  <a:gd name="T1" fmla="*/ 0 h 18"/>
                  <a:gd name="T2" fmla="*/ 0 w 2"/>
                  <a:gd name="T3" fmla="*/ 18 h 18"/>
                  <a:gd name="T4" fmla="*/ 2 w 2"/>
                  <a:gd name="T5" fmla="*/ 18 h 18"/>
                  <a:gd name="T6" fmla="*/ 2 w 2"/>
                  <a:gd name="T7" fmla="*/ 0 h 18"/>
                </a:gdLst>
                <a:ahLst/>
                <a:cxnLst>
                  <a:cxn ang="0">
                    <a:pos x="T0" y="T1"/>
                  </a:cxn>
                  <a:cxn ang="0">
                    <a:pos x="T2" y="T3"/>
                  </a:cxn>
                  <a:cxn ang="0">
                    <a:pos x="T4" y="T5"/>
                  </a:cxn>
                  <a:cxn ang="0">
                    <a:pos x="T6" y="T7"/>
                  </a:cxn>
                </a:cxnLst>
                <a:rect l="0" t="0" r="r" b="b"/>
                <a:pathLst>
                  <a:path w="2" h="18">
                    <a:moveTo>
                      <a:pt x="2" y="0"/>
                    </a:moveTo>
                    <a:lnTo>
                      <a:pt x="0" y="18"/>
                    </a:lnTo>
                    <a:lnTo>
                      <a:pt x="2" y="1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7" name="išľïdè">
                <a:extLst>
                  <a:ext uri="{FF2B5EF4-FFF2-40B4-BE49-F238E27FC236}">
                    <a16:creationId xmlns:a16="http://schemas.microsoft.com/office/drawing/2014/main" id="{E65139C3-C583-436D-8FD9-A495C70D80AC}"/>
                  </a:ext>
                </a:extLst>
              </p:cNvPr>
              <p:cNvSpPr/>
              <p:nvPr/>
            </p:nvSpPr>
            <p:spPr bwMode="auto">
              <a:xfrm>
                <a:off x="3048" y="3481"/>
                <a:ext cx="6" cy="54"/>
              </a:xfrm>
              <a:custGeom>
                <a:avLst/>
                <a:gdLst>
                  <a:gd name="T0" fmla="*/ 3 w 3"/>
                  <a:gd name="T1" fmla="*/ 0 h 26"/>
                  <a:gd name="T2" fmla="*/ 3 w 3"/>
                  <a:gd name="T3" fmla="*/ 0 h 26"/>
                  <a:gd name="T4" fmla="*/ 2 w 3"/>
                  <a:gd name="T5" fmla="*/ 0 h 26"/>
                  <a:gd name="T6" fmla="*/ 0 w 3"/>
                  <a:gd name="T7" fmla="*/ 21 h 26"/>
                  <a:gd name="T8" fmla="*/ 0 w 3"/>
                  <a:gd name="T9" fmla="*/ 26 h 26"/>
                  <a:gd name="T10" fmla="*/ 1 w 3"/>
                  <a:gd name="T11" fmla="*/ 25 h 26"/>
                  <a:gd name="T12" fmla="*/ 3 w 3"/>
                  <a:gd name="T13" fmla="*/ 20 h 26"/>
                  <a:gd name="T14" fmla="*/ 3 w 3"/>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6">
                    <a:moveTo>
                      <a:pt x="3" y="0"/>
                    </a:moveTo>
                    <a:cubicBezTo>
                      <a:pt x="3" y="0"/>
                      <a:pt x="3" y="0"/>
                      <a:pt x="3" y="0"/>
                    </a:cubicBezTo>
                    <a:cubicBezTo>
                      <a:pt x="2" y="0"/>
                      <a:pt x="2" y="0"/>
                      <a:pt x="2" y="0"/>
                    </a:cubicBezTo>
                    <a:cubicBezTo>
                      <a:pt x="0" y="21"/>
                      <a:pt x="0" y="21"/>
                      <a:pt x="0" y="21"/>
                    </a:cubicBezTo>
                    <a:cubicBezTo>
                      <a:pt x="0" y="26"/>
                      <a:pt x="0" y="26"/>
                      <a:pt x="0" y="26"/>
                    </a:cubicBezTo>
                    <a:cubicBezTo>
                      <a:pt x="0" y="26"/>
                      <a:pt x="1" y="25"/>
                      <a:pt x="1" y="25"/>
                    </a:cubicBezTo>
                    <a:cubicBezTo>
                      <a:pt x="3" y="24"/>
                      <a:pt x="3" y="22"/>
                      <a:pt x="3" y="20"/>
                    </a:cubicBezTo>
                    <a:cubicBezTo>
                      <a:pt x="3" y="0"/>
                      <a:pt x="3" y="0"/>
                      <a:pt x="3" y="0"/>
                    </a:cubicBezTo>
                  </a:path>
                </a:pathLst>
              </a:custGeom>
              <a:solidFill>
                <a:srgbClr val="B457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8" name="ï$ľîḋè">
                <a:extLst>
                  <a:ext uri="{FF2B5EF4-FFF2-40B4-BE49-F238E27FC236}">
                    <a16:creationId xmlns:a16="http://schemas.microsoft.com/office/drawing/2014/main" id="{5E451386-53E3-489E-AC08-4417F817B7CB}"/>
                  </a:ext>
                </a:extLst>
              </p:cNvPr>
              <p:cNvSpPr/>
              <p:nvPr/>
            </p:nvSpPr>
            <p:spPr bwMode="auto">
              <a:xfrm>
                <a:off x="3090" y="3434"/>
                <a:ext cx="25" cy="108"/>
              </a:xfrm>
              <a:custGeom>
                <a:avLst/>
                <a:gdLst>
                  <a:gd name="T0" fmla="*/ 7 w 12"/>
                  <a:gd name="T1" fmla="*/ 49 h 52"/>
                  <a:gd name="T2" fmla="*/ 2 w 12"/>
                  <a:gd name="T3" fmla="*/ 49 h 52"/>
                  <a:gd name="T4" fmla="*/ 8 w 12"/>
                  <a:gd name="T5" fmla="*/ 52 h 52"/>
                  <a:gd name="T6" fmla="*/ 12 w 12"/>
                  <a:gd name="T7" fmla="*/ 52 h 52"/>
                  <a:gd name="T8" fmla="*/ 12 w 12"/>
                  <a:gd name="T9" fmla="*/ 52 h 52"/>
                  <a:gd name="T10" fmla="*/ 10 w 12"/>
                  <a:gd name="T11" fmla="*/ 50 h 52"/>
                  <a:gd name="T12" fmla="*/ 9 w 12"/>
                  <a:gd name="T13" fmla="*/ 50 h 52"/>
                  <a:gd name="T14" fmla="*/ 7 w 12"/>
                  <a:gd name="T15" fmla="*/ 49 h 52"/>
                  <a:gd name="T16" fmla="*/ 0 w 12"/>
                  <a:gd name="T17" fmla="*/ 0 h 52"/>
                  <a:gd name="T18" fmla="*/ 0 w 12"/>
                  <a:gd name="T19" fmla="*/ 3 h 52"/>
                  <a:gd name="T20" fmla="*/ 0 w 12"/>
                  <a:gd name="T21" fmla="*/ 6 h 52"/>
                  <a:gd name="T22" fmla="*/ 0 w 1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2">
                    <a:moveTo>
                      <a:pt x="7" y="49"/>
                    </a:moveTo>
                    <a:cubicBezTo>
                      <a:pt x="2" y="49"/>
                      <a:pt x="2" y="49"/>
                      <a:pt x="2" y="49"/>
                    </a:cubicBezTo>
                    <a:cubicBezTo>
                      <a:pt x="3" y="51"/>
                      <a:pt x="6" y="52"/>
                      <a:pt x="8" y="52"/>
                    </a:cubicBezTo>
                    <a:cubicBezTo>
                      <a:pt x="12" y="52"/>
                      <a:pt x="12" y="52"/>
                      <a:pt x="12" y="52"/>
                    </a:cubicBezTo>
                    <a:cubicBezTo>
                      <a:pt x="12" y="52"/>
                      <a:pt x="12" y="52"/>
                      <a:pt x="12" y="52"/>
                    </a:cubicBezTo>
                    <a:cubicBezTo>
                      <a:pt x="11" y="51"/>
                      <a:pt x="11" y="50"/>
                      <a:pt x="10" y="50"/>
                    </a:cubicBezTo>
                    <a:cubicBezTo>
                      <a:pt x="9" y="50"/>
                      <a:pt x="9" y="50"/>
                      <a:pt x="9" y="50"/>
                    </a:cubicBezTo>
                    <a:cubicBezTo>
                      <a:pt x="8" y="50"/>
                      <a:pt x="7" y="49"/>
                      <a:pt x="7" y="49"/>
                    </a:cubicBezTo>
                    <a:moveTo>
                      <a:pt x="0" y="0"/>
                    </a:moveTo>
                    <a:cubicBezTo>
                      <a:pt x="0" y="1"/>
                      <a:pt x="0" y="2"/>
                      <a:pt x="0" y="3"/>
                    </a:cubicBezTo>
                    <a:cubicBezTo>
                      <a:pt x="0" y="6"/>
                      <a:pt x="0" y="6"/>
                      <a:pt x="0" y="6"/>
                    </a:cubicBezTo>
                    <a:cubicBezTo>
                      <a:pt x="0" y="0"/>
                      <a:pt x="0" y="0"/>
                      <a:pt x="0" y="0"/>
                    </a:cubicBezTo>
                  </a:path>
                </a:pathLst>
              </a:custGeom>
              <a:solidFill>
                <a:srgbClr val="88B7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59" name="ïsliḋe">
                <a:extLst>
                  <a:ext uri="{FF2B5EF4-FFF2-40B4-BE49-F238E27FC236}">
                    <a16:creationId xmlns:a16="http://schemas.microsoft.com/office/drawing/2014/main" id="{1923004E-6E4D-41D8-8AC4-BC7149C56708}"/>
                  </a:ext>
                </a:extLst>
              </p:cNvPr>
              <p:cNvSpPr/>
              <p:nvPr/>
            </p:nvSpPr>
            <p:spPr bwMode="auto">
              <a:xfrm>
                <a:off x="3104" y="3535"/>
                <a:ext cx="6" cy="2"/>
              </a:xfrm>
              <a:custGeom>
                <a:avLst/>
                <a:gdLst>
                  <a:gd name="T0" fmla="*/ 1 w 3"/>
                  <a:gd name="T1" fmla="*/ 0 h 1"/>
                  <a:gd name="T2" fmla="*/ 0 w 3"/>
                  <a:gd name="T3" fmla="*/ 0 h 1"/>
                  <a:gd name="T4" fmla="*/ 2 w 3"/>
                  <a:gd name="T5" fmla="*/ 1 h 1"/>
                  <a:gd name="T6" fmla="*/ 3 w 3"/>
                  <a:gd name="T7" fmla="*/ 1 h 1"/>
                  <a:gd name="T8" fmla="*/ 3 w 3"/>
                  <a:gd name="T9" fmla="*/ 1 h 1"/>
                  <a:gd name="T10" fmla="*/ 3 w 3"/>
                  <a:gd name="T11" fmla="*/ 1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0" y="0"/>
                      <a:pt x="0" y="0"/>
                      <a:pt x="0" y="0"/>
                    </a:cubicBezTo>
                    <a:cubicBezTo>
                      <a:pt x="0" y="0"/>
                      <a:pt x="1" y="1"/>
                      <a:pt x="2" y="1"/>
                    </a:cubicBezTo>
                    <a:cubicBezTo>
                      <a:pt x="3" y="1"/>
                      <a:pt x="3" y="1"/>
                      <a:pt x="3" y="1"/>
                    </a:cubicBezTo>
                    <a:cubicBezTo>
                      <a:pt x="3" y="1"/>
                      <a:pt x="3" y="1"/>
                      <a:pt x="3" y="1"/>
                    </a:cubicBezTo>
                    <a:cubicBezTo>
                      <a:pt x="3" y="1"/>
                      <a:pt x="3" y="1"/>
                      <a:pt x="3" y="1"/>
                    </a:cubicBezTo>
                    <a:cubicBezTo>
                      <a:pt x="2" y="0"/>
                      <a:pt x="1" y="0"/>
                      <a:pt x="1" y="0"/>
                    </a:cubicBezTo>
                  </a:path>
                </a:pathLst>
              </a:custGeom>
              <a:solidFill>
                <a:srgbClr val="B457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0" name="iṧḷïḓé">
                <a:extLst>
                  <a:ext uri="{FF2B5EF4-FFF2-40B4-BE49-F238E27FC236}">
                    <a16:creationId xmlns:a16="http://schemas.microsoft.com/office/drawing/2014/main" id="{C3D60C84-D994-4572-8102-12552C3F21F7}"/>
                  </a:ext>
                </a:extLst>
              </p:cNvPr>
              <p:cNvSpPr/>
              <p:nvPr/>
            </p:nvSpPr>
            <p:spPr bwMode="auto">
              <a:xfrm>
                <a:off x="3817" y="695"/>
                <a:ext cx="48" cy="2309"/>
              </a:xfrm>
              <a:custGeom>
                <a:avLst/>
                <a:gdLst>
                  <a:gd name="T0" fmla="*/ 23 w 23"/>
                  <a:gd name="T1" fmla="*/ 11 h 1112"/>
                  <a:gd name="T2" fmla="*/ 23 w 23"/>
                  <a:gd name="T3" fmla="*/ 1100 h 1112"/>
                  <a:gd name="T4" fmla="*/ 12 w 23"/>
                  <a:gd name="T5" fmla="*/ 1112 h 1112"/>
                  <a:gd name="T6" fmla="*/ 0 w 23"/>
                  <a:gd name="T7" fmla="*/ 1100 h 1112"/>
                  <a:gd name="T8" fmla="*/ 0 w 23"/>
                  <a:gd name="T9" fmla="*/ 11 h 1112"/>
                  <a:gd name="T10" fmla="*/ 12 w 23"/>
                  <a:gd name="T11" fmla="*/ 0 h 1112"/>
                  <a:gd name="T12" fmla="*/ 23 w 23"/>
                  <a:gd name="T13" fmla="*/ 11 h 1112"/>
                </a:gdLst>
                <a:ahLst/>
                <a:cxnLst>
                  <a:cxn ang="0">
                    <a:pos x="T0" y="T1"/>
                  </a:cxn>
                  <a:cxn ang="0">
                    <a:pos x="T2" y="T3"/>
                  </a:cxn>
                  <a:cxn ang="0">
                    <a:pos x="T4" y="T5"/>
                  </a:cxn>
                  <a:cxn ang="0">
                    <a:pos x="T6" y="T7"/>
                  </a:cxn>
                  <a:cxn ang="0">
                    <a:pos x="T8" y="T9"/>
                  </a:cxn>
                  <a:cxn ang="0">
                    <a:pos x="T10" y="T11"/>
                  </a:cxn>
                  <a:cxn ang="0">
                    <a:pos x="T12" y="T13"/>
                  </a:cxn>
                </a:cxnLst>
                <a:rect l="0" t="0" r="r" b="b"/>
                <a:pathLst>
                  <a:path w="23" h="1112">
                    <a:moveTo>
                      <a:pt x="23" y="11"/>
                    </a:moveTo>
                    <a:cubicBezTo>
                      <a:pt x="23" y="1100"/>
                      <a:pt x="23" y="1100"/>
                      <a:pt x="23" y="1100"/>
                    </a:cubicBezTo>
                    <a:cubicBezTo>
                      <a:pt x="23" y="1107"/>
                      <a:pt x="18" y="1112"/>
                      <a:pt x="12" y="1112"/>
                    </a:cubicBezTo>
                    <a:cubicBezTo>
                      <a:pt x="5" y="1112"/>
                      <a:pt x="0" y="1107"/>
                      <a:pt x="0" y="1100"/>
                    </a:cubicBezTo>
                    <a:cubicBezTo>
                      <a:pt x="0" y="11"/>
                      <a:pt x="0" y="11"/>
                      <a:pt x="0" y="11"/>
                    </a:cubicBezTo>
                    <a:cubicBezTo>
                      <a:pt x="0" y="5"/>
                      <a:pt x="5" y="0"/>
                      <a:pt x="12" y="0"/>
                    </a:cubicBezTo>
                    <a:cubicBezTo>
                      <a:pt x="18" y="0"/>
                      <a:pt x="23" y="5"/>
                      <a:pt x="23" y="11"/>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1" name="ïsḷiḓê">
                <a:extLst>
                  <a:ext uri="{FF2B5EF4-FFF2-40B4-BE49-F238E27FC236}">
                    <a16:creationId xmlns:a16="http://schemas.microsoft.com/office/drawing/2014/main" id="{578CAFC2-239C-4F6F-A522-ECCA87E69344}"/>
                  </a:ext>
                </a:extLst>
              </p:cNvPr>
              <p:cNvSpPr/>
              <p:nvPr/>
            </p:nvSpPr>
            <p:spPr bwMode="auto">
              <a:xfrm>
                <a:off x="3817" y="2794"/>
                <a:ext cx="42" cy="38"/>
              </a:xfrm>
              <a:custGeom>
                <a:avLst/>
                <a:gdLst>
                  <a:gd name="T0" fmla="*/ 0 w 20"/>
                  <a:gd name="T1" fmla="*/ 0 h 18"/>
                  <a:gd name="T2" fmla="*/ 0 w 20"/>
                  <a:gd name="T3" fmla="*/ 18 h 18"/>
                  <a:gd name="T4" fmla="*/ 20 w 20"/>
                  <a:gd name="T5" fmla="*/ 18 h 18"/>
                  <a:gd name="T6" fmla="*/ 0 w 20"/>
                  <a:gd name="T7" fmla="*/ 0 h 18"/>
                </a:gdLst>
                <a:ahLst/>
                <a:cxnLst>
                  <a:cxn ang="0">
                    <a:pos x="T0" y="T1"/>
                  </a:cxn>
                  <a:cxn ang="0">
                    <a:pos x="T2" y="T3"/>
                  </a:cxn>
                  <a:cxn ang="0">
                    <a:pos x="T4" y="T5"/>
                  </a:cxn>
                  <a:cxn ang="0">
                    <a:pos x="T6" y="T7"/>
                  </a:cxn>
                </a:cxnLst>
                <a:rect l="0" t="0" r="r" b="b"/>
                <a:pathLst>
                  <a:path w="20" h="18">
                    <a:moveTo>
                      <a:pt x="0" y="0"/>
                    </a:moveTo>
                    <a:cubicBezTo>
                      <a:pt x="0" y="18"/>
                      <a:pt x="0" y="18"/>
                      <a:pt x="0" y="18"/>
                    </a:cubicBezTo>
                    <a:cubicBezTo>
                      <a:pt x="20" y="18"/>
                      <a:pt x="20" y="18"/>
                      <a:pt x="20" y="18"/>
                    </a:cubicBezTo>
                    <a:cubicBezTo>
                      <a:pt x="14" y="11"/>
                      <a:pt x="6" y="4"/>
                      <a:pt x="0" y="0"/>
                    </a:cubicBezTo>
                  </a:path>
                </a:pathLst>
              </a:custGeom>
              <a:solidFill>
                <a:srgbClr val="8F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2" name="îṡļiďê">
                <a:extLst>
                  <a:ext uri="{FF2B5EF4-FFF2-40B4-BE49-F238E27FC236}">
                    <a16:creationId xmlns:a16="http://schemas.microsoft.com/office/drawing/2014/main" id="{6EFB193C-63A8-49A8-9BD9-A32FFC7C7D48}"/>
                  </a:ext>
                </a:extLst>
              </p:cNvPr>
              <p:cNvSpPr/>
              <p:nvPr/>
            </p:nvSpPr>
            <p:spPr bwMode="auto">
              <a:xfrm>
                <a:off x="3817" y="1279"/>
                <a:ext cx="48" cy="174"/>
              </a:xfrm>
              <a:custGeom>
                <a:avLst/>
                <a:gdLst>
                  <a:gd name="T0" fmla="*/ 23 w 23"/>
                  <a:gd name="T1" fmla="*/ 0 h 84"/>
                  <a:gd name="T2" fmla="*/ 0 w 23"/>
                  <a:gd name="T3" fmla="*/ 0 h 84"/>
                  <a:gd name="T4" fmla="*/ 0 w 23"/>
                  <a:gd name="T5" fmla="*/ 81 h 84"/>
                  <a:gd name="T6" fmla="*/ 23 w 23"/>
                  <a:gd name="T7" fmla="*/ 84 h 84"/>
                  <a:gd name="T8" fmla="*/ 23 w 23"/>
                  <a:gd name="T9" fmla="*/ 0 h 84"/>
                </a:gdLst>
                <a:ahLst/>
                <a:cxnLst>
                  <a:cxn ang="0">
                    <a:pos x="T0" y="T1"/>
                  </a:cxn>
                  <a:cxn ang="0">
                    <a:pos x="T2" y="T3"/>
                  </a:cxn>
                  <a:cxn ang="0">
                    <a:pos x="T4" y="T5"/>
                  </a:cxn>
                  <a:cxn ang="0">
                    <a:pos x="T6" y="T7"/>
                  </a:cxn>
                  <a:cxn ang="0">
                    <a:pos x="T8" y="T9"/>
                  </a:cxn>
                </a:cxnLst>
                <a:rect l="0" t="0" r="r" b="b"/>
                <a:pathLst>
                  <a:path w="23" h="84">
                    <a:moveTo>
                      <a:pt x="23" y="0"/>
                    </a:moveTo>
                    <a:cubicBezTo>
                      <a:pt x="0" y="0"/>
                      <a:pt x="0" y="0"/>
                      <a:pt x="0" y="0"/>
                    </a:cubicBezTo>
                    <a:cubicBezTo>
                      <a:pt x="0" y="81"/>
                      <a:pt x="0" y="81"/>
                      <a:pt x="0" y="81"/>
                    </a:cubicBezTo>
                    <a:cubicBezTo>
                      <a:pt x="8" y="82"/>
                      <a:pt x="15" y="83"/>
                      <a:pt x="23" y="84"/>
                    </a:cubicBezTo>
                    <a:cubicBezTo>
                      <a:pt x="23" y="0"/>
                      <a:pt x="23" y="0"/>
                      <a:pt x="23" y="0"/>
                    </a:cubicBezTo>
                  </a:path>
                </a:pathLst>
              </a:custGeom>
              <a:solidFill>
                <a:srgbClr val="8F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3" name="ïşľiďe">
                <a:extLst>
                  <a:ext uri="{FF2B5EF4-FFF2-40B4-BE49-F238E27FC236}">
                    <a16:creationId xmlns:a16="http://schemas.microsoft.com/office/drawing/2014/main" id="{0288D2C8-BBEB-4219-A078-43A310FCECD7}"/>
                  </a:ext>
                </a:extLst>
              </p:cNvPr>
              <p:cNvSpPr/>
              <p:nvPr/>
            </p:nvSpPr>
            <p:spPr bwMode="auto">
              <a:xfrm>
                <a:off x="3800" y="2832"/>
                <a:ext cx="454" cy="708"/>
              </a:xfrm>
              <a:custGeom>
                <a:avLst/>
                <a:gdLst>
                  <a:gd name="T0" fmla="*/ 196 w 218"/>
                  <a:gd name="T1" fmla="*/ 167 h 341"/>
                  <a:gd name="T2" fmla="*/ 178 w 218"/>
                  <a:gd name="T3" fmla="*/ 187 h 341"/>
                  <a:gd name="T4" fmla="*/ 178 w 218"/>
                  <a:gd name="T5" fmla="*/ 229 h 341"/>
                  <a:gd name="T6" fmla="*/ 112 w 218"/>
                  <a:gd name="T7" fmla="*/ 300 h 341"/>
                  <a:gd name="T8" fmla="*/ 39 w 218"/>
                  <a:gd name="T9" fmla="*/ 230 h 341"/>
                  <a:gd name="T10" fmla="*/ 39 w 218"/>
                  <a:gd name="T11" fmla="*/ 8 h 341"/>
                  <a:gd name="T12" fmla="*/ 32 w 218"/>
                  <a:gd name="T13" fmla="*/ 0 h 341"/>
                  <a:gd name="T14" fmla="*/ 7 w 218"/>
                  <a:gd name="T15" fmla="*/ 0 h 341"/>
                  <a:gd name="T16" fmla="*/ 0 w 218"/>
                  <a:gd name="T17" fmla="*/ 8 h 341"/>
                  <a:gd name="T18" fmla="*/ 0 w 218"/>
                  <a:gd name="T19" fmla="*/ 228 h 341"/>
                  <a:gd name="T20" fmla="*/ 106 w 218"/>
                  <a:gd name="T21" fmla="*/ 340 h 341"/>
                  <a:gd name="T22" fmla="*/ 218 w 218"/>
                  <a:gd name="T23" fmla="*/ 230 h 341"/>
                  <a:gd name="T24" fmla="*/ 218 w 218"/>
                  <a:gd name="T25" fmla="*/ 187 h 341"/>
                  <a:gd name="T26" fmla="*/ 196 w 218"/>
                  <a:gd name="T27" fmla="*/ 16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341">
                    <a:moveTo>
                      <a:pt x="196" y="167"/>
                    </a:moveTo>
                    <a:cubicBezTo>
                      <a:pt x="186" y="168"/>
                      <a:pt x="178" y="177"/>
                      <a:pt x="178" y="187"/>
                    </a:cubicBezTo>
                    <a:cubicBezTo>
                      <a:pt x="178" y="229"/>
                      <a:pt x="178" y="229"/>
                      <a:pt x="178" y="229"/>
                    </a:cubicBezTo>
                    <a:cubicBezTo>
                      <a:pt x="178" y="266"/>
                      <a:pt x="149" y="298"/>
                      <a:pt x="112" y="300"/>
                    </a:cubicBezTo>
                    <a:cubicBezTo>
                      <a:pt x="72" y="301"/>
                      <a:pt x="39" y="270"/>
                      <a:pt x="39" y="230"/>
                    </a:cubicBezTo>
                    <a:cubicBezTo>
                      <a:pt x="39" y="8"/>
                      <a:pt x="39" y="8"/>
                      <a:pt x="39" y="8"/>
                    </a:cubicBezTo>
                    <a:cubicBezTo>
                      <a:pt x="39" y="4"/>
                      <a:pt x="36" y="0"/>
                      <a:pt x="32" y="0"/>
                    </a:cubicBezTo>
                    <a:cubicBezTo>
                      <a:pt x="7" y="0"/>
                      <a:pt x="7" y="0"/>
                      <a:pt x="7" y="0"/>
                    </a:cubicBezTo>
                    <a:cubicBezTo>
                      <a:pt x="3" y="0"/>
                      <a:pt x="0" y="4"/>
                      <a:pt x="0" y="8"/>
                    </a:cubicBezTo>
                    <a:cubicBezTo>
                      <a:pt x="0" y="228"/>
                      <a:pt x="0" y="228"/>
                      <a:pt x="0" y="228"/>
                    </a:cubicBezTo>
                    <a:cubicBezTo>
                      <a:pt x="0" y="288"/>
                      <a:pt x="46" y="338"/>
                      <a:pt x="106" y="340"/>
                    </a:cubicBezTo>
                    <a:cubicBezTo>
                      <a:pt x="167" y="341"/>
                      <a:pt x="218" y="292"/>
                      <a:pt x="218" y="230"/>
                    </a:cubicBezTo>
                    <a:cubicBezTo>
                      <a:pt x="218" y="187"/>
                      <a:pt x="218" y="187"/>
                      <a:pt x="218" y="187"/>
                    </a:cubicBezTo>
                    <a:cubicBezTo>
                      <a:pt x="218" y="175"/>
                      <a:pt x="208" y="166"/>
                      <a:pt x="196" y="16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4" name="íṥḷîde">
                <a:extLst>
                  <a:ext uri="{FF2B5EF4-FFF2-40B4-BE49-F238E27FC236}">
                    <a16:creationId xmlns:a16="http://schemas.microsoft.com/office/drawing/2014/main" id="{04D6B4CB-137C-4657-B0C7-8EC42FBC6AC7}"/>
                  </a:ext>
                </a:extLst>
              </p:cNvPr>
              <p:cNvSpPr/>
              <p:nvPr/>
            </p:nvSpPr>
            <p:spPr bwMode="auto">
              <a:xfrm>
                <a:off x="3811" y="631"/>
                <a:ext cx="60" cy="380"/>
              </a:xfrm>
              <a:custGeom>
                <a:avLst/>
                <a:gdLst>
                  <a:gd name="T0" fmla="*/ 15 w 29"/>
                  <a:gd name="T1" fmla="*/ 183 h 183"/>
                  <a:gd name="T2" fmla="*/ 0 w 29"/>
                  <a:gd name="T3" fmla="*/ 163 h 183"/>
                  <a:gd name="T4" fmla="*/ 0 w 29"/>
                  <a:gd name="T5" fmla="*/ 20 h 183"/>
                  <a:gd name="T6" fmla="*/ 15 w 29"/>
                  <a:gd name="T7" fmla="*/ 0 h 183"/>
                  <a:gd name="T8" fmla="*/ 29 w 29"/>
                  <a:gd name="T9" fmla="*/ 20 h 183"/>
                  <a:gd name="T10" fmla="*/ 29 w 29"/>
                  <a:gd name="T11" fmla="*/ 163 h 183"/>
                  <a:gd name="T12" fmla="*/ 15 w 29"/>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29" h="183">
                    <a:moveTo>
                      <a:pt x="15" y="183"/>
                    </a:moveTo>
                    <a:cubicBezTo>
                      <a:pt x="6" y="183"/>
                      <a:pt x="0" y="174"/>
                      <a:pt x="0" y="163"/>
                    </a:cubicBezTo>
                    <a:cubicBezTo>
                      <a:pt x="0" y="20"/>
                      <a:pt x="0" y="20"/>
                      <a:pt x="0" y="20"/>
                    </a:cubicBezTo>
                    <a:cubicBezTo>
                      <a:pt x="0" y="9"/>
                      <a:pt x="6" y="0"/>
                      <a:pt x="15" y="0"/>
                    </a:cubicBezTo>
                    <a:cubicBezTo>
                      <a:pt x="23" y="0"/>
                      <a:pt x="29" y="9"/>
                      <a:pt x="29" y="20"/>
                    </a:cubicBezTo>
                    <a:cubicBezTo>
                      <a:pt x="29" y="163"/>
                      <a:pt x="29" y="163"/>
                      <a:pt x="29" y="163"/>
                    </a:cubicBezTo>
                    <a:cubicBezTo>
                      <a:pt x="29" y="174"/>
                      <a:pt x="23" y="183"/>
                      <a:pt x="15" y="18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5" name="îSļídé">
                <a:extLst>
                  <a:ext uri="{FF2B5EF4-FFF2-40B4-BE49-F238E27FC236}">
                    <a16:creationId xmlns:a16="http://schemas.microsoft.com/office/drawing/2014/main" id="{CA4EAF92-A50F-42A6-80A4-D03B7A1BDFA6}"/>
                  </a:ext>
                </a:extLst>
              </p:cNvPr>
              <p:cNvSpPr/>
              <p:nvPr/>
            </p:nvSpPr>
            <p:spPr bwMode="auto">
              <a:xfrm>
                <a:off x="2281" y="772"/>
                <a:ext cx="3120" cy="773"/>
              </a:xfrm>
              <a:custGeom>
                <a:avLst/>
                <a:gdLst>
                  <a:gd name="T0" fmla="*/ 1501 w 1501"/>
                  <a:gd name="T1" fmla="*/ 372 h 372"/>
                  <a:gd name="T2" fmla="*/ 1090 w 1501"/>
                  <a:gd name="T3" fmla="*/ 308 h 372"/>
                  <a:gd name="T4" fmla="*/ 806 w 1501"/>
                  <a:gd name="T5" fmla="*/ 293 h 372"/>
                  <a:gd name="T6" fmla="*/ 695 w 1501"/>
                  <a:gd name="T7" fmla="*/ 293 h 372"/>
                  <a:gd name="T8" fmla="*/ 411 w 1501"/>
                  <a:gd name="T9" fmla="*/ 308 h 372"/>
                  <a:gd name="T10" fmla="*/ 0 w 1501"/>
                  <a:gd name="T11" fmla="*/ 372 h 372"/>
                  <a:gd name="T12" fmla="*/ 562 w 1501"/>
                  <a:gd name="T13" fmla="*/ 57 h 372"/>
                  <a:gd name="T14" fmla="*/ 750 w 1501"/>
                  <a:gd name="T15" fmla="*/ 44 h 372"/>
                  <a:gd name="T16" fmla="*/ 939 w 1501"/>
                  <a:gd name="T17" fmla="*/ 57 h 372"/>
                  <a:gd name="T18" fmla="*/ 1501 w 1501"/>
                  <a:gd name="T19"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1" h="372">
                    <a:moveTo>
                      <a:pt x="1501" y="372"/>
                    </a:moveTo>
                    <a:cubicBezTo>
                      <a:pt x="1411" y="340"/>
                      <a:pt x="1240" y="320"/>
                      <a:pt x="1090" y="308"/>
                    </a:cubicBezTo>
                    <a:cubicBezTo>
                      <a:pt x="937" y="296"/>
                      <a:pt x="806" y="293"/>
                      <a:pt x="806" y="293"/>
                    </a:cubicBezTo>
                    <a:cubicBezTo>
                      <a:pt x="695" y="293"/>
                      <a:pt x="695" y="293"/>
                      <a:pt x="695" y="293"/>
                    </a:cubicBezTo>
                    <a:cubicBezTo>
                      <a:pt x="695" y="293"/>
                      <a:pt x="564" y="296"/>
                      <a:pt x="411" y="308"/>
                    </a:cubicBezTo>
                    <a:cubicBezTo>
                      <a:pt x="261" y="320"/>
                      <a:pt x="90" y="340"/>
                      <a:pt x="0" y="372"/>
                    </a:cubicBezTo>
                    <a:cubicBezTo>
                      <a:pt x="0" y="372"/>
                      <a:pt x="292" y="57"/>
                      <a:pt x="562" y="57"/>
                    </a:cubicBezTo>
                    <a:cubicBezTo>
                      <a:pt x="562" y="57"/>
                      <a:pt x="620" y="0"/>
                      <a:pt x="750" y="44"/>
                    </a:cubicBezTo>
                    <a:cubicBezTo>
                      <a:pt x="881" y="0"/>
                      <a:pt x="939" y="57"/>
                      <a:pt x="939" y="57"/>
                    </a:cubicBezTo>
                    <a:cubicBezTo>
                      <a:pt x="1209" y="57"/>
                      <a:pt x="1501" y="372"/>
                      <a:pt x="1501" y="372"/>
                    </a:cubicBezTo>
                    <a:close/>
                  </a:path>
                </a:pathLst>
              </a:custGeom>
              <a:solidFill>
                <a:srgbClr val="A82F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6" name="îś1îdê">
                <a:extLst>
                  <a:ext uri="{FF2B5EF4-FFF2-40B4-BE49-F238E27FC236}">
                    <a16:creationId xmlns:a16="http://schemas.microsoft.com/office/drawing/2014/main" id="{46A1E80F-2FD2-4AA5-9DA5-0D96A076694B}"/>
                  </a:ext>
                </a:extLst>
              </p:cNvPr>
              <p:cNvSpPr/>
              <p:nvPr/>
            </p:nvSpPr>
            <p:spPr bwMode="auto">
              <a:xfrm>
                <a:off x="3135" y="772"/>
                <a:ext cx="1412" cy="640"/>
              </a:xfrm>
              <a:custGeom>
                <a:avLst/>
                <a:gdLst>
                  <a:gd name="T0" fmla="*/ 679 w 679"/>
                  <a:gd name="T1" fmla="*/ 308 h 308"/>
                  <a:gd name="T2" fmla="*/ 395 w 679"/>
                  <a:gd name="T3" fmla="*/ 293 h 308"/>
                  <a:gd name="T4" fmla="*/ 284 w 679"/>
                  <a:gd name="T5" fmla="*/ 293 h 308"/>
                  <a:gd name="T6" fmla="*/ 0 w 679"/>
                  <a:gd name="T7" fmla="*/ 308 h 308"/>
                  <a:gd name="T8" fmla="*/ 151 w 679"/>
                  <a:gd name="T9" fmla="*/ 57 h 308"/>
                  <a:gd name="T10" fmla="*/ 339 w 679"/>
                  <a:gd name="T11" fmla="*/ 44 h 308"/>
                  <a:gd name="T12" fmla="*/ 528 w 679"/>
                  <a:gd name="T13" fmla="*/ 57 h 308"/>
                  <a:gd name="T14" fmla="*/ 679 w 679"/>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9" h="308">
                    <a:moveTo>
                      <a:pt x="679" y="308"/>
                    </a:moveTo>
                    <a:cubicBezTo>
                      <a:pt x="526" y="296"/>
                      <a:pt x="395" y="293"/>
                      <a:pt x="395" y="293"/>
                    </a:cubicBezTo>
                    <a:cubicBezTo>
                      <a:pt x="284" y="293"/>
                      <a:pt x="284" y="293"/>
                      <a:pt x="284" y="293"/>
                    </a:cubicBezTo>
                    <a:cubicBezTo>
                      <a:pt x="284" y="293"/>
                      <a:pt x="153" y="296"/>
                      <a:pt x="0" y="308"/>
                    </a:cubicBezTo>
                    <a:cubicBezTo>
                      <a:pt x="53" y="165"/>
                      <a:pt x="151" y="57"/>
                      <a:pt x="151" y="57"/>
                    </a:cubicBezTo>
                    <a:cubicBezTo>
                      <a:pt x="151" y="57"/>
                      <a:pt x="209" y="0"/>
                      <a:pt x="339" y="44"/>
                    </a:cubicBezTo>
                    <a:cubicBezTo>
                      <a:pt x="470" y="0"/>
                      <a:pt x="528" y="57"/>
                      <a:pt x="528" y="57"/>
                    </a:cubicBezTo>
                    <a:cubicBezTo>
                      <a:pt x="528" y="57"/>
                      <a:pt x="626" y="165"/>
                      <a:pt x="679" y="308"/>
                    </a:cubicBezTo>
                    <a:close/>
                  </a:path>
                </a:pathLst>
              </a:custGeom>
              <a:solidFill>
                <a:srgbClr val="D33D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7" name="îšľíḋê">
                <a:extLst>
                  <a:ext uri="{FF2B5EF4-FFF2-40B4-BE49-F238E27FC236}">
                    <a16:creationId xmlns:a16="http://schemas.microsoft.com/office/drawing/2014/main" id="{C1925C1B-EB09-4E96-9203-796E5C9BA779}"/>
                  </a:ext>
                </a:extLst>
              </p:cNvPr>
              <p:cNvSpPr/>
              <p:nvPr/>
            </p:nvSpPr>
            <p:spPr bwMode="auto">
              <a:xfrm>
                <a:off x="3692" y="947"/>
                <a:ext cx="298" cy="2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8" name="ïṧlídè">
                <a:extLst>
                  <a:ext uri="{FF2B5EF4-FFF2-40B4-BE49-F238E27FC236}">
                    <a16:creationId xmlns:a16="http://schemas.microsoft.com/office/drawing/2014/main" id="{DBE4419F-15FA-4E92-8ACF-E8FC73AA3D78}"/>
                  </a:ext>
                </a:extLst>
              </p:cNvPr>
              <p:cNvSpPr/>
              <p:nvPr/>
            </p:nvSpPr>
            <p:spPr bwMode="auto">
              <a:xfrm>
                <a:off x="3740" y="992"/>
                <a:ext cx="202" cy="202"/>
              </a:xfrm>
              <a:custGeom>
                <a:avLst/>
                <a:gdLst>
                  <a:gd name="T0" fmla="*/ 84 w 97"/>
                  <a:gd name="T1" fmla="*/ 36 h 97"/>
                  <a:gd name="T2" fmla="*/ 61 w 97"/>
                  <a:gd name="T3" fmla="*/ 36 h 97"/>
                  <a:gd name="T4" fmla="*/ 61 w 97"/>
                  <a:gd name="T5" fmla="*/ 13 h 97"/>
                  <a:gd name="T6" fmla="*/ 49 w 97"/>
                  <a:gd name="T7" fmla="*/ 0 h 97"/>
                  <a:gd name="T8" fmla="*/ 36 w 97"/>
                  <a:gd name="T9" fmla="*/ 13 h 97"/>
                  <a:gd name="T10" fmla="*/ 36 w 97"/>
                  <a:gd name="T11" fmla="*/ 36 h 97"/>
                  <a:gd name="T12" fmla="*/ 13 w 97"/>
                  <a:gd name="T13" fmla="*/ 36 h 97"/>
                  <a:gd name="T14" fmla="*/ 0 w 97"/>
                  <a:gd name="T15" fmla="*/ 49 h 97"/>
                  <a:gd name="T16" fmla="*/ 13 w 97"/>
                  <a:gd name="T17" fmla="*/ 61 h 97"/>
                  <a:gd name="T18" fmla="*/ 36 w 97"/>
                  <a:gd name="T19" fmla="*/ 61 h 97"/>
                  <a:gd name="T20" fmla="*/ 36 w 97"/>
                  <a:gd name="T21" fmla="*/ 84 h 97"/>
                  <a:gd name="T22" fmla="*/ 49 w 97"/>
                  <a:gd name="T23" fmla="*/ 97 h 97"/>
                  <a:gd name="T24" fmla="*/ 61 w 97"/>
                  <a:gd name="T25" fmla="*/ 84 h 97"/>
                  <a:gd name="T26" fmla="*/ 61 w 97"/>
                  <a:gd name="T27" fmla="*/ 61 h 97"/>
                  <a:gd name="T28" fmla="*/ 84 w 97"/>
                  <a:gd name="T29" fmla="*/ 61 h 97"/>
                  <a:gd name="T30" fmla="*/ 97 w 97"/>
                  <a:gd name="T31" fmla="*/ 49 h 97"/>
                  <a:gd name="T32" fmla="*/ 84 w 97"/>
                  <a:gd name="T33"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7">
                    <a:moveTo>
                      <a:pt x="84" y="36"/>
                    </a:moveTo>
                    <a:cubicBezTo>
                      <a:pt x="61" y="36"/>
                      <a:pt x="61" y="36"/>
                      <a:pt x="61" y="36"/>
                    </a:cubicBezTo>
                    <a:cubicBezTo>
                      <a:pt x="61" y="13"/>
                      <a:pt x="61" y="13"/>
                      <a:pt x="61" y="13"/>
                    </a:cubicBezTo>
                    <a:cubicBezTo>
                      <a:pt x="61" y="6"/>
                      <a:pt x="56" y="0"/>
                      <a:pt x="49" y="0"/>
                    </a:cubicBezTo>
                    <a:cubicBezTo>
                      <a:pt x="42" y="0"/>
                      <a:pt x="36" y="6"/>
                      <a:pt x="36" y="13"/>
                    </a:cubicBezTo>
                    <a:cubicBezTo>
                      <a:pt x="36" y="36"/>
                      <a:pt x="36" y="36"/>
                      <a:pt x="36" y="36"/>
                    </a:cubicBezTo>
                    <a:cubicBezTo>
                      <a:pt x="13" y="36"/>
                      <a:pt x="13" y="36"/>
                      <a:pt x="13" y="36"/>
                    </a:cubicBezTo>
                    <a:cubicBezTo>
                      <a:pt x="6" y="36"/>
                      <a:pt x="0" y="42"/>
                      <a:pt x="0" y="49"/>
                    </a:cubicBezTo>
                    <a:cubicBezTo>
                      <a:pt x="0" y="56"/>
                      <a:pt x="6" y="61"/>
                      <a:pt x="13" y="61"/>
                    </a:cubicBezTo>
                    <a:cubicBezTo>
                      <a:pt x="36" y="61"/>
                      <a:pt x="36" y="61"/>
                      <a:pt x="36" y="61"/>
                    </a:cubicBezTo>
                    <a:cubicBezTo>
                      <a:pt x="36" y="84"/>
                      <a:pt x="36" y="84"/>
                      <a:pt x="36" y="84"/>
                    </a:cubicBezTo>
                    <a:cubicBezTo>
                      <a:pt x="36" y="91"/>
                      <a:pt x="42" y="97"/>
                      <a:pt x="49" y="97"/>
                    </a:cubicBezTo>
                    <a:cubicBezTo>
                      <a:pt x="56" y="97"/>
                      <a:pt x="61" y="91"/>
                      <a:pt x="61" y="84"/>
                    </a:cubicBezTo>
                    <a:cubicBezTo>
                      <a:pt x="61" y="61"/>
                      <a:pt x="61" y="61"/>
                      <a:pt x="61" y="61"/>
                    </a:cubicBezTo>
                    <a:cubicBezTo>
                      <a:pt x="84" y="61"/>
                      <a:pt x="84" y="61"/>
                      <a:pt x="84" y="61"/>
                    </a:cubicBezTo>
                    <a:cubicBezTo>
                      <a:pt x="91" y="61"/>
                      <a:pt x="97" y="56"/>
                      <a:pt x="97" y="49"/>
                    </a:cubicBezTo>
                    <a:cubicBezTo>
                      <a:pt x="97" y="42"/>
                      <a:pt x="91" y="36"/>
                      <a:pt x="84" y="36"/>
                    </a:cubicBezTo>
                    <a:close/>
                  </a:path>
                </a:pathLst>
              </a:custGeom>
              <a:solidFill>
                <a:srgbClr val="D33D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69" name="îṧḻîḑe">
                <a:extLst>
                  <a:ext uri="{FF2B5EF4-FFF2-40B4-BE49-F238E27FC236}">
                    <a16:creationId xmlns:a16="http://schemas.microsoft.com/office/drawing/2014/main" id="{8AC69E47-9401-4AD5-859D-1F57D56EE056}"/>
                  </a:ext>
                </a:extLst>
              </p:cNvPr>
              <p:cNvSpPr/>
              <p:nvPr/>
            </p:nvSpPr>
            <p:spPr bwMode="auto">
              <a:xfrm>
                <a:off x="4270" y="3263"/>
                <a:ext cx="530" cy="301"/>
              </a:xfrm>
              <a:custGeom>
                <a:avLst/>
                <a:gdLst>
                  <a:gd name="T0" fmla="*/ 255 w 255"/>
                  <a:gd name="T1" fmla="*/ 17 h 145"/>
                  <a:gd name="T2" fmla="*/ 255 w 255"/>
                  <a:gd name="T3" fmla="*/ 129 h 145"/>
                  <a:gd name="T4" fmla="*/ 239 w 255"/>
                  <a:gd name="T5" fmla="*/ 145 h 145"/>
                  <a:gd name="T6" fmla="*/ 16 w 255"/>
                  <a:gd name="T7" fmla="*/ 145 h 145"/>
                  <a:gd name="T8" fmla="*/ 0 w 255"/>
                  <a:gd name="T9" fmla="*/ 129 h 145"/>
                  <a:gd name="T10" fmla="*/ 0 w 255"/>
                  <a:gd name="T11" fmla="*/ 17 h 145"/>
                  <a:gd name="T12" fmla="*/ 12 w 255"/>
                  <a:gd name="T13" fmla="*/ 1 h 145"/>
                  <a:gd name="T14" fmla="*/ 16 w 255"/>
                  <a:gd name="T15" fmla="*/ 0 h 145"/>
                  <a:gd name="T16" fmla="*/ 239 w 255"/>
                  <a:gd name="T17" fmla="*/ 0 h 145"/>
                  <a:gd name="T18" fmla="*/ 255 w 255"/>
                  <a:gd name="T19"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45">
                    <a:moveTo>
                      <a:pt x="255" y="17"/>
                    </a:moveTo>
                    <a:cubicBezTo>
                      <a:pt x="255" y="129"/>
                      <a:pt x="255" y="129"/>
                      <a:pt x="255" y="129"/>
                    </a:cubicBezTo>
                    <a:cubicBezTo>
                      <a:pt x="255" y="138"/>
                      <a:pt x="248" y="145"/>
                      <a:pt x="239" y="145"/>
                    </a:cubicBezTo>
                    <a:cubicBezTo>
                      <a:pt x="16" y="145"/>
                      <a:pt x="16" y="145"/>
                      <a:pt x="16" y="145"/>
                    </a:cubicBezTo>
                    <a:cubicBezTo>
                      <a:pt x="7" y="145"/>
                      <a:pt x="0" y="138"/>
                      <a:pt x="0" y="129"/>
                    </a:cubicBezTo>
                    <a:cubicBezTo>
                      <a:pt x="0" y="17"/>
                      <a:pt x="0" y="17"/>
                      <a:pt x="0" y="17"/>
                    </a:cubicBezTo>
                    <a:cubicBezTo>
                      <a:pt x="0" y="9"/>
                      <a:pt x="5" y="3"/>
                      <a:pt x="12" y="1"/>
                    </a:cubicBezTo>
                    <a:cubicBezTo>
                      <a:pt x="13" y="1"/>
                      <a:pt x="14" y="0"/>
                      <a:pt x="16" y="0"/>
                    </a:cubicBezTo>
                    <a:cubicBezTo>
                      <a:pt x="239" y="0"/>
                      <a:pt x="239" y="0"/>
                      <a:pt x="239" y="0"/>
                    </a:cubicBezTo>
                    <a:cubicBezTo>
                      <a:pt x="248" y="0"/>
                      <a:pt x="255" y="8"/>
                      <a:pt x="255" y="17"/>
                    </a:cubicBezTo>
                  </a:path>
                </a:pathLst>
              </a:custGeom>
              <a:solidFill>
                <a:srgbClr val="D33D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0" name="ïsḻîḍé">
                <a:extLst>
                  <a:ext uri="{FF2B5EF4-FFF2-40B4-BE49-F238E27FC236}">
                    <a16:creationId xmlns:a16="http://schemas.microsoft.com/office/drawing/2014/main" id="{1FCF5B88-3E73-4F1C-B9CD-06EA81F1C89D}"/>
                  </a:ext>
                </a:extLst>
              </p:cNvPr>
              <p:cNvSpPr/>
              <p:nvPr/>
            </p:nvSpPr>
            <p:spPr bwMode="auto">
              <a:xfrm>
                <a:off x="4374" y="3315"/>
                <a:ext cx="125" cy="127"/>
              </a:xfrm>
              <a:custGeom>
                <a:avLst/>
                <a:gdLst>
                  <a:gd name="T0" fmla="*/ 53 w 60"/>
                  <a:gd name="T1" fmla="*/ 22 h 61"/>
                  <a:gd name="T2" fmla="*/ 38 w 60"/>
                  <a:gd name="T3" fmla="*/ 22 h 61"/>
                  <a:gd name="T4" fmla="*/ 38 w 60"/>
                  <a:gd name="T5" fmla="*/ 8 h 61"/>
                  <a:gd name="T6" fmla="*/ 30 w 60"/>
                  <a:gd name="T7" fmla="*/ 0 h 61"/>
                  <a:gd name="T8" fmla="*/ 22 w 60"/>
                  <a:gd name="T9" fmla="*/ 8 h 61"/>
                  <a:gd name="T10" fmla="*/ 22 w 60"/>
                  <a:gd name="T11" fmla="*/ 22 h 61"/>
                  <a:gd name="T12" fmla="*/ 8 w 60"/>
                  <a:gd name="T13" fmla="*/ 22 h 61"/>
                  <a:gd name="T14" fmla="*/ 0 w 60"/>
                  <a:gd name="T15" fmla="*/ 30 h 61"/>
                  <a:gd name="T16" fmla="*/ 8 w 60"/>
                  <a:gd name="T17" fmla="*/ 38 h 61"/>
                  <a:gd name="T18" fmla="*/ 22 w 60"/>
                  <a:gd name="T19" fmla="*/ 38 h 61"/>
                  <a:gd name="T20" fmla="*/ 22 w 60"/>
                  <a:gd name="T21" fmla="*/ 53 h 61"/>
                  <a:gd name="T22" fmla="*/ 30 w 60"/>
                  <a:gd name="T23" fmla="*/ 61 h 61"/>
                  <a:gd name="T24" fmla="*/ 38 w 60"/>
                  <a:gd name="T25" fmla="*/ 53 h 61"/>
                  <a:gd name="T26" fmla="*/ 38 w 60"/>
                  <a:gd name="T27" fmla="*/ 38 h 61"/>
                  <a:gd name="T28" fmla="*/ 53 w 60"/>
                  <a:gd name="T29" fmla="*/ 38 h 61"/>
                  <a:gd name="T30" fmla="*/ 60 w 60"/>
                  <a:gd name="T31" fmla="*/ 30 h 61"/>
                  <a:gd name="T32" fmla="*/ 53 w 60"/>
                  <a:gd name="T33"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1">
                    <a:moveTo>
                      <a:pt x="53" y="22"/>
                    </a:moveTo>
                    <a:cubicBezTo>
                      <a:pt x="38" y="22"/>
                      <a:pt x="38" y="22"/>
                      <a:pt x="38" y="22"/>
                    </a:cubicBezTo>
                    <a:cubicBezTo>
                      <a:pt x="38" y="8"/>
                      <a:pt x="38" y="8"/>
                      <a:pt x="38" y="8"/>
                    </a:cubicBezTo>
                    <a:cubicBezTo>
                      <a:pt x="38" y="4"/>
                      <a:pt x="34" y="0"/>
                      <a:pt x="30" y="0"/>
                    </a:cubicBezTo>
                    <a:cubicBezTo>
                      <a:pt x="26" y="0"/>
                      <a:pt x="22" y="4"/>
                      <a:pt x="22" y="8"/>
                    </a:cubicBezTo>
                    <a:cubicBezTo>
                      <a:pt x="22" y="22"/>
                      <a:pt x="22" y="22"/>
                      <a:pt x="22" y="22"/>
                    </a:cubicBezTo>
                    <a:cubicBezTo>
                      <a:pt x="8" y="22"/>
                      <a:pt x="8" y="22"/>
                      <a:pt x="8" y="22"/>
                    </a:cubicBezTo>
                    <a:cubicBezTo>
                      <a:pt x="3" y="22"/>
                      <a:pt x="0" y="26"/>
                      <a:pt x="0" y="30"/>
                    </a:cubicBezTo>
                    <a:cubicBezTo>
                      <a:pt x="0" y="35"/>
                      <a:pt x="3" y="38"/>
                      <a:pt x="8" y="38"/>
                    </a:cubicBezTo>
                    <a:cubicBezTo>
                      <a:pt x="22" y="38"/>
                      <a:pt x="22" y="38"/>
                      <a:pt x="22" y="38"/>
                    </a:cubicBezTo>
                    <a:cubicBezTo>
                      <a:pt x="22" y="53"/>
                      <a:pt x="22" y="53"/>
                      <a:pt x="22" y="53"/>
                    </a:cubicBezTo>
                    <a:cubicBezTo>
                      <a:pt x="22" y="57"/>
                      <a:pt x="26" y="61"/>
                      <a:pt x="30" y="61"/>
                    </a:cubicBezTo>
                    <a:cubicBezTo>
                      <a:pt x="34" y="61"/>
                      <a:pt x="38" y="57"/>
                      <a:pt x="38" y="53"/>
                    </a:cubicBezTo>
                    <a:cubicBezTo>
                      <a:pt x="38" y="38"/>
                      <a:pt x="38" y="38"/>
                      <a:pt x="38" y="38"/>
                    </a:cubicBezTo>
                    <a:cubicBezTo>
                      <a:pt x="53" y="38"/>
                      <a:pt x="53" y="38"/>
                      <a:pt x="53" y="38"/>
                    </a:cubicBezTo>
                    <a:cubicBezTo>
                      <a:pt x="57" y="38"/>
                      <a:pt x="60" y="35"/>
                      <a:pt x="60" y="30"/>
                    </a:cubicBezTo>
                    <a:cubicBezTo>
                      <a:pt x="60" y="26"/>
                      <a:pt x="57" y="22"/>
                      <a:pt x="53"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1" name="i$lïḑé">
                <a:extLst>
                  <a:ext uri="{FF2B5EF4-FFF2-40B4-BE49-F238E27FC236}">
                    <a16:creationId xmlns:a16="http://schemas.microsoft.com/office/drawing/2014/main" id="{BAA4D3CF-4AD4-4AE3-B275-783CD411CF09}"/>
                  </a:ext>
                </a:extLst>
              </p:cNvPr>
              <p:cNvSpPr/>
              <p:nvPr/>
            </p:nvSpPr>
            <p:spPr bwMode="auto">
              <a:xfrm>
                <a:off x="4270" y="3477"/>
                <a:ext cx="530"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72" name="ïśḻîḑe">
                <a:extLst>
                  <a:ext uri="{FF2B5EF4-FFF2-40B4-BE49-F238E27FC236}">
                    <a16:creationId xmlns:a16="http://schemas.microsoft.com/office/drawing/2014/main" id="{4AADF3D2-3D30-430B-A066-E6D634336A52}"/>
                  </a:ext>
                </a:extLst>
              </p:cNvPr>
              <p:cNvSpPr/>
              <p:nvPr/>
            </p:nvSpPr>
            <p:spPr bwMode="auto">
              <a:xfrm>
                <a:off x="4270" y="3477"/>
                <a:ext cx="530"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73" name="îşľïḓè">
                <a:extLst>
                  <a:ext uri="{FF2B5EF4-FFF2-40B4-BE49-F238E27FC236}">
                    <a16:creationId xmlns:a16="http://schemas.microsoft.com/office/drawing/2014/main" id="{1D14A9F1-CB8B-49F9-84FF-743F46861CF7}"/>
                  </a:ext>
                </a:extLst>
              </p:cNvPr>
              <p:cNvSpPr/>
              <p:nvPr/>
            </p:nvSpPr>
            <p:spPr bwMode="auto">
              <a:xfrm>
                <a:off x="4536" y="3309"/>
                <a:ext cx="233" cy="8"/>
              </a:xfrm>
              <a:custGeom>
                <a:avLst/>
                <a:gdLst>
                  <a:gd name="T0" fmla="*/ 110 w 112"/>
                  <a:gd name="T1" fmla="*/ 0 h 4"/>
                  <a:gd name="T2" fmla="*/ 1 w 112"/>
                  <a:gd name="T3" fmla="*/ 0 h 4"/>
                  <a:gd name="T4" fmla="*/ 0 w 112"/>
                  <a:gd name="T5" fmla="*/ 2 h 4"/>
                  <a:gd name="T6" fmla="*/ 0 w 112"/>
                  <a:gd name="T7" fmla="*/ 2 h 4"/>
                  <a:gd name="T8" fmla="*/ 1 w 112"/>
                  <a:gd name="T9" fmla="*/ 4 h 4"/>
                  <a:gd name="T10" fmla="*/ 110 w 112"/>
                  <a:gd name="T11" fmla="*/ 4 h 4"/>
                  <a:gd name="T12" fmla="*/ 112 w 112"/>
                  <a:gd name="T13" fmla="*/ 2 h 4"/>
                  <a:gd name="T14" fmla="*/ 112 w 112"/>
                  <a:gd name="T15" fmla="*/ 2 h 4"/>
                  <a:gd name="T16" fmla="*/ 110 w 1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
                    <a:moveTo>
                      <a:pt x="110" y="0"/>
                    </a:moveTo>
                    <a:cubicBezTo>
                      <a:pt x="1" y="0"/>
                      <a:pt x="1" y="0"/>
                      <a:pt x="1" y="0"/>
                    </a:cubicBezTo>
                    <a:cubicBezTo>
                      <a:pt x="0" y="0"/>
                      <a:pt x="0" y="1"/>
                      <a:pt x="0" y="2"/>
                    </a:cubicBezTo>
                    <a:cubicBezTo>
                      <a:pt x="0" y="2"/>
                      <a:pt x="0" y="2"/>
                      <a:pt x="0" y="2"/>
                    </a:cubicBezTo>
                    <a:cubicBezTo>
                      <a:pt x="0" y="3"/>
                      <a:pt x="0" y="4"/>
                      <a:pt x="1" y="4"/>
                    </a:cubicBezTo>
                    <a:cubicBezTo>
                      <a:pt x="110" y="4"/>
                      <a:pt x="110" y="4"/>
                      <a:pt x="110" y="4"/>
                    </a:cubicBezTo>
                    <a:cubicBezTo>
                      <a:pt x="111" y="4"/>
                      <a:pt x="112" y="3"/>
                      <a:pt x="112" y="2"/>
                    </a:cubicBezTo>
                    <a:cubicBezTo>
                      <a:pt x="112" y="2"/>
                      <a:pt x="112" y="2"/>
                      <a:pt x="112" y="2"/>
                    </a:cubicBezTo>
                    <a:cubicBezTo>
                      <a:pt x="112" y="1"/>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4" name="ïśḻíḑè">
                <a:extLst>
                  <a:ext uri="{FF2B5EF4-FFF2-40B4-BE49-F238E27FC236}">
                    <a16:creationId xmlns:a16="http://schemas.microsoft.com/office/drawing/2014/main" id="{FC6BF1AA-B95B-4613-B04F-4101BF647B50}"/>
                  </a:ext>
                </a:extLst>
              </p:cNvPr>
              <p:cNvSpPr/>
              <p:nvPr/>
            </p:nvSpPr>
            <p:spPr bwMode="auto">
              <a:xfrm>
                <a:off x="4536" y="3328"/>
                <a:ext cx="233" cy="6"/>
              </a:xfrm>
              <a:custGeom>
                <a:avLst/>
                <a:gdLst>
                  <a:gd name="T0" fmla="*/ 110 w 112"/>
                  <a:gd name="T1" fmla="*/ 0 h 3"/>
                  <a:gd name="T2" fmla="*/ 1 w 112"/>
                  <a:gd name="T3" fmla="*/ 0 h 3"/>
                  <a:gd name="T4" fmla="*/ 0 w 112"/>
                  <a:gd name="T5" fmla="*/ 2 h 3"/>
                  <a:gd name="T6" fmla="*/ 0 w 112"/>
                  <a:gd name="T7" fmla="*/ 2 h 3"/>
                  <a:gd name="T8" fmla="*/ 1 w 112"/>
                  <a:gd name="T9" fmla="*/ 3 h 3"/>
                  <a:gd name="T10" fmla="*/ 110 w 112"/>
                  <a:gd name="T11" fmla="*/ 3 h 3"/>
                  <a:gd name="T12" fmla="*/ 112 w 112"/>
                  <a:gd name="T13" fmla="*/ 2 h 3"/>
                  <a:gd name="T14" fmla="*/ 112 w 112"/>
                  <a:gd name="T15" fmla="*/ 2 h 3"/>
                  <a:gd name="T16" fmla="*/ 110 w 1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
                    <a:moveTo>
                      <a:pt x="110" y="0"/>
                    </a:moveTo>
                    <a:cubicBezTo>
                      <a:pt x="1" y="0"/>
                      <a:pt x="1" y="0"/>
                      <a:pt x="1" y="0"/>
                    </a:cubicBezTo>
                    <a:cubicBezTo>
                      <a:pt x="0" y="0"/>
                      <a:pt x="0" y="1"/>
                      <a:pt x="0" y="2"/>
                    </a:cubicBezTo>
                    <a:cubicBezTo>
                      <a:pt x="0" y="2"/>
                      <a:pt x="0" y="2"/>
                      <a:pt x="0" y="2"/>
                    </a:cubicBezTo>
                    <a:cubicBezTo>
                      <a:pt x="0" y="3"/>
                      <a:pt x="0" y="3"/>
                      <a:pt x="1" y="3"/>
                    </a:cubicBezTo>
                    <a:cubicBezTo>
                      <a:pt x="110" y="3"/>
                      <a:pt x="110" y="3"/>
                      <a:pt x="110" y="3"/>
                    </a:cubicBezTo>
                    <a:cubicBezTo>
                      <a:pt x="111" y="3"/>
                      <a:pt x="112" y="3"/>
                      <a:pt x="112" y="2"/>
                    </a:cubicBezTo>
                    <a:cubicBezTo>
                      <a:pt x="112" y="2"/>
                      <a:pt x="112" y="2"/>
                      <a:pt x="112" y="2"/>
                    </a:cubicBezTo>
                    <a:cubicBezTo>
                      <a:pt x="112" y="1"/>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5" name="îšḷïḓê">
                <a:extLst>
                  <a:ext uri="{FF2B5EF4-FFF2-40B4-BE49-F238E27FC236}">
                    <a16:creationId xmlns:a16="http://schemas.microsoft.com/office/drawing/2014/main" id="{B29B398E-DEE4-475A-B735-3E91BB316EE1}"/>
                  </a:ext>
                </a:extLst>
              </p:cNvPr>
              <p:cNvSpPr/>
              <p:nvPr/>
            </p:nvSpPr>
            <p:spPr bwMode="auto">
              <a:xfrm>
                <a:off x="4536" y="3346"/>
                <a:ext cx="233" cy="7"/>
              </a:xfrm>
              <a:custGeom>
                <a:avLst/>
                <a:gdLst>
                  <a:gd name="T0" fmla="*/ 110 w 112"/>
                  <a:gd name="T1" fmla="*/ 0 h 3"/>
                  <a:gd name="T2" fmla="*/ 1 w 112"/>
                  <a:gd name="T3" fmla="*/ 0 h 3"/>
                  <a:gd name="T4" fmla="*/ 0 w 112"/>
                  <a:gd name="T5" fmla="*/ 1 h 3"/>
                  <a:gd name="T6" fmla="*/ 0 w 112"/>
                  <a:gd name="T7" fmla="*/ 2 h 3"/>
                  <a:gd name="T8" fmla="*/ 1 w 112"/>
                  <a:gd name="T9" fmla="*/ 3 h 3"/>
                  <a:gd name="T10" fmla="*/ 110 w 112"/>
                  <a:gd name="T11" fmla="*/ 3 h 3"/>
                  <a:gd name="T12" fmla="*/ 112 w 112"/>
                  <a:gd name="T13" fmla="*/ 2 h 3"/>
                  <a:gd name="T14" fmla="*/ 112 w 112"/>
                  <a:gd name="T15" fmla="*/ 1 h 3"/>
                  <a:gd name="T16" fmla="*/ 110 w 1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
                    <a:moveTo>
                      <a:pt x="110" y="0"/>
                    </a:moveTo>
                    <a:cubicBezTo>
                      <a:pt x="1" y="0"/>
                      <a:pt x="1" y="0"/>
                      <a:pt x="1" y="0"/>
                    </a:cubicBezTo>
                    <a:cubicBezTo>
                      <a:pt x="0" y="0"/>
                      <a:pt x="0" y="1"/>
                      <a:pt x="0" y="1"/>
                    </a:cubicBezTo>
                    <a:cubicBezTo>
                      <a:pt x="0" y="2"/>
                      <a:pt x="0" y="2"/>
                      <a:pt x="0" y="2"/>
                    </a:cubicBezTo>
                    <a:cubicBezTo>
                      <a:pt x="0" y="3"/>
                      <a:pt x="0" y="3"/>
                      <a:pt x="1" y="3"/>
                    </a:cubicBezTo>
                    <a:cubicBezTo>
                      <a:pt x="110" y="3"/>
                      <a:pt x="110" y="3"/>
                      <a:pt x="110" y="3"/>
                    </a:cubicBezTo>
                    <a:cubicBezTo>
                      <a:pt x="111" y="3"/>
                      <a:pt x="112" y="3"/>
                      <a:pt x="112" y="2"/>
                    </a:cubicBezTo>
                    <a:cubicBezTo>
                      <a:pt x="112" y="1"/>
                      <a:pt x="112" y="1"/>
                      <a:pt x="112" y="1"/>
                    </a:cubicBezTo>
                    <a:cubicBezTo>
                      <a:pt x="112" y="1"/>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6" name="ïSľîḋê">
                <a:extLst>
                  <a:ext uri="{FF2B5EF4-FFF2-40B4-BE49-F238E27FC236}">
                    <a16:creationId xmlns:a16="http://schemas.microsoft.com/office/drawing/2014/main" id="{C3ABBBE7-C688-482A-9EB1-2E888C8E2C6C}"/>
                  </a:ext>
                </a:extLst>
              </p:cNvPr>
              <p:cNvSpPr/>
              <p:nvPr/>
            </p:nvSpPr>
            <p:spPr bwMode="auto">
              <a:xfrm>
                <a:off x="4536" y="3365"/>
                <a:ext cx="233" cy="6"/>
              </a:xfrm>
              <a:custGeom>
                <a:avLst/>
                <a:gdLst>
                  <a:gd name="T0" fmla="*/ 110 w 112"/>
                  <a:gd name="T1" fmla="*/ 0 h 3"/>
                  <a:gd name="T2" fmla="*/ 1 w 112"/>
                  <a:gd name="T3" fmla="*/ 0 h 3"/>
                  <a:gd name="T4" fmla="*/ 0 w 112"/>
                  <a:gd name="T5" fmla="*/ 1 h 3"/>
                  <a:gd name="T6" fmla="*/ 0 w 112"/>
                  <a:gd name="T7" fmla="*/ 1 h 3"/>
                  <a:gd name="T8" fmla="*/ 1 w 112"/>
                  <a:gd name="T9" fmla="*/ 3 h 3"/>
                  <a:gd name="T10" fmla="*/ 110 w 112"/>
                  <a:gd name="T11" fmla="*/ 3 h 3"/>
                  <a:gd name="T12" fmla="*/ 112 w 112"/>
                  <a:gd name="T13" fmla="*/ 1 h 3"/>
                  <a:gd name="T14" fmla="*/ 112 w 112"/>
                  <a:gd name="T15" fmla="*/ 1 h 3"/>
                  <a:gd name="T16" fmla="*/ 110 w 1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
                    <a:moveTo>
                      <a:pt x="110" y="0"/>
                    </a:moveTo>
                    <a:cubicBezTo>
                      <a:pt x="1" y="0"/>
                      <a:pt x="1" y="0"/>
                      <a:pt x="1" y="0"/>
                    </a:cubicBezTo>
                    <a:cubicBezTo>
                      <a:pt x="0" y="0"/>
                      <a:pt x="0" y="0"/>
                      <a:pt x="0" y="1"/>
                    </a:cubicBezTo>
                    <a:cubicBezTo>
                      <a:pt x="0" y="1"/>
                      <a:pt x="0" y="1"/>
                      <a:pt x="0" y="1"/>
                    </a:cubicBezTo>
                    <a:cubicBezTo>
                      <a:pt x="0" y="2"/>
                      <a:pt x="0" y="3"/>
                      <a:pt x="1" y="3"/>
                    </a:cubicBezTo>
                    <a:cubicBezTo>
                      <a:pt x="110" y="3"/>
                      <a:pt x="110" y="3"/>
                      <a:pt x="110" y="3"/>
                    </a:cubicBezTo>
                    <a:cubicBezTo>
                      <a:pt x="111" y="3"/>
                      <a:pt x="112" y="2"/>
                      <a:pt x="112" y="1"/>
                    </a:cubicBezTo>
                    <a:cubicBezTo>
                      <a:pt x="112" y="1"/>
                      <a:pt x="112" y="1"/>
                      <a:pt x="112" y="1"/>
                    </a:cubicBezTo>
                    <a:cubicBezTo>
                      <a:pt x="112" y="0"/>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7" name="îşlîḑê">
                <a:extLst>
                  <a:ext uri="{FF2B5EF4-FFF2-40B4-BE49-F238E27FC236}">
                    <a16:creationId xmlns:a16="http://schemas.microsoft.com/office/drawing/2014/main" id="{C8895600-86EB-4C5E-9FB5-0A7C05F1EF64}"/>
                  </a:ext>
                </a:extLst>
              </p:cNvPr>
              <p:cNvSpPr/>
              <p:nvPr/>
            </p:nvSpPr>
            <p:spPr bwMode="auto">
              <a:xfrm>
                <a:off x="4536" y="3384"/>
                <a:ext cx="233" cy="6"/>
              </a:xfrm>
              <a:custGeom>
                <a:avLst/>
                <a:gdLst>
                  <a:gd name="T0" fmla="*/ 110 w 112"/>
                  <a:gd name="T1" fmla="*/ 0 h 3"/>
                  <a:gd name="T2" fmla="*/ 1 w 112"/>
                  <a:gd name="T3" fmla="*/ 0 h 3"/>
                  <a:gd name="T4" fmla="*/ 0 w 112"/>
                  <a:gd name="T5" fmla="*/ 1 h 3"/>
                  <a:gd name="T6" fmla="*/ 0 w 112"/>
                  <a:gd name="T7" fmla="*/ 1 h 3"/>
                  <a:gd name="T8" fmla="*/ 1 w 112"/>
                  <a:gd name="T9" fmla="*/ 3 h 3"/>
                  <a:gd name="T10" fmla="*/ 110 w 112"/>
                  <a:gd name="T11" fmla="*/ 3 h 3"/>
                  <a:gd name="T12" fmla="*/ 112 w 112"/>
                  <a:gd name="T13" fmla="*/ 1 h 3"/>
                  <a:gd name="T14" fmla="*/ 112 w 112"/>
                  <a:gd name="T15" fmla="*/ 1 h 3"/>
                  <a:gd name="T16" fmla="*/ 110 w 1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
                    <a:moveTo>
                      <a:pt x="110" y="0"/>
                    </a:moveTo>
                    <a:cubicBezTo>
                      <a:pt x="1" y="0"/>
                      <a:pt x="1" y="0"/>
                      <a:pt x="1" y="0"/>
                    </a:cubicBezTo>
                    <a:cubicBezTo>
                      <a:pt x="0" y="0"/>
                      <a:pt x="0" y="0"/>
                      <a:pt x="0" y="1"/>
                    </a:cubicBezTo>
                    <a:cubicBezTo>
                      <a:pt x="0" y="1"/>
                      <a:pt x="0" y="1"/>
                      <a:pt x="0" y="1"/>
                    </a:cubicBezTo>
                    <a:cubicBezTo>
                      <a:pt x="0" y="2"/>
                      <a:pt x="0" y="3"/>
                      <a:pt x="1" y="3"/>
                    </a:cubicBezTo>
                    <a:cubicBezTo>
                      <a:pt x="110" y="3"/>
                      <a:pt x="110" y="3"/>
                      <a:pt x="110" y="3"/>
                    </a:cubicBezTo>
                    <a:cubicBezTo>
                      <a:pt x="111" y="3"/>
                      <a:pt x="112" y="2"/>
                      <a:pt x="112" y="1"/>
                    </a:cubicBezTo>
                    <a:cubicBezTo>
                      <a:pt x="112" y="1"/>
                      <a:pt x="112" y="1"/>
                      <a:pt x="112" y="1"/>
                    </a:cubicBezTo>
                    <a:cubicBezTo>
                      <a:pt x="112" y="0"/>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8" name="í$1ïdé">
                <a:extLst>
                  <a:ext uri="{FF2B5EF4-FFF2-40B4-BE49-F238E27FC236}">
                    <a16:creationId xmlns:a16="http://schemas.microsoft.com/office/drawing/2014/main" id="{1C435873-D501-42EA-8C17-77873B70B670}"/>
                  </a:ext>
                </a:extLst>
              </p:cNvPr>
              <p:cNvSpPr/>
              <p:nvPr/>
            </p:nvSpPr>
            <p:spPr bwMode="auto">
              <a:xfrm>
                <a:off x="4536" y="3400"/>
                <a:ext cx="233" cy="9"/>
              </a:xfrm>
              <a:custGeom>
                <a:avLst/>
                <a:gdLst>
                  <a:gd name="T0" fmla="*/ 110 w 112"/>
                  <a:gd name="T1" fmla="*/ 0 h 4"/>
                  <a:gd name="T2" fmla="*/ 1 w 112"/>
                  <a:gd name="T3" fmla="*/ 0 h 4"/>
                  <a:gd name="T4" fmla="*/ 0 w 112"/>
                  <a:gd name="T5" fmla="*/ 2 h 4"/>
                  <a:gd name="T6" fmla="*/ 0 w 112"/>
                  <a:gd name="T7" fmla="*/ 2 h 4"/>
                  <a:gd name="T8" fmla="*/ 1 w 112"/>
                  <a:gd name="T9" fmla="*/ 4 h 4"/>
                  <a:gd name="T10" fmla="*/ 110 w 112"/>
                  <a:gd name="T11" fmla="*/ 4 h 4"/>
                  <a:gd name="T12" fmla="*/ 112 w 112"/>
                  <a:gd name="T13" fmla="*/ 2 h 4"/>
                  <a:gd name="T14" fmla="*/ 112 w 112"/>
                  <a:gd name="T15" fmla="*/ 2 h 4"/>
                  <a:gd name="T16" fmla="*/ 110 w 1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
                    <a:moveTo>
                      <a:pt x="110" y="0"/>
                    </a:moveTo>
                    <a:cubicBezTo>
                      <a:pt x="1" y="0"/>
                      <a:pt x="1" y="0"/>
                      <a:pt x="1" y="0"/>
                    </a:cubicBezTo>
                    <a:cubicBezTo>
                      <a:pt x="0" y="0"/>
                      <a:pt x="0" y="1"/>
                      <a:pt x="0" y="2"/>
                    </a:cubicBezTo>
                    <a:cubicBezTo>
                      <a:pt x="0" y="2"/>
                      <a:pt x="0" y="2"/>
                      <a:pt x="0" y="2"/>
                    </a:cubicBezTo>
                    <a:cubicBezTo>
                      <a:pt x="0" y="3"/>
                      <a:pt x="0" y="4"/>
                      <a:pt x="1" y="4"/>
                    </a:cubicBezTo>
                    <a:cubicBezTo>
                      <a:pt x="110" y="4"/>
                      <a:pt x="110" y="4"/>
                      <a:pt x="110" y="4"/>
                    </a:cubicBezTo>
                    <a:cubicBezTo>
                      <a:pt x="111" y="4"/>
                      <a:pt x="112" y="3"/>
                      <a:pt x="112" y="2"/>
                    </a:cubicBezTo>
                    <a:cubicBezTo>
                      <a:pt x="112" y="2"/>
                      <a:pt x="112" y="2"/>
                      <a:pt x="112" y="2"/>
                    </a:cubicBezTo>
                    <a:cubicBezTo>
                      <a:pt x="112" y="1"/>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9" name="ïsľîḓe">
                <a:extLst>
                  <a:ext uri="{FF2B5EF4-FFF2-40B4-BE49-F238E27FC236}">
                    <a16:creationId xmlns:a16="http://schemas.microsoft.com/office/drawing/2014/main" id="{925BE2B0-3988-453A-B5DA-9B55D3C42B7C}"/>
                  </a:ext>
                </a:extLst>
              </p:cNvPr>
              <p:cNvSpPr/>
              <p:nvPr/>
            </p:nvSpPr>
            <p:spPr bwMode="auto">
              <a:xfrm>
                <a:off x="4536" y="3419"/>
                <a:ext cx="233" cy="8"/>
              </a:xfrm>
              <a:custGeom>
                <a:avLst/>
                <a:gdLst>
                  <a:gd name="T0" fmla="*/ 110 w 112"/>
                  <a:gd name="T1" fmla="*/ 0 h 4"/>
                  <a:gd name="T2" fmla="*/ 1 w 112"/>
                  <a:gd name="T3" fmla="*/ 0 h 4"/>
                  <a:gd name="T4" fmla="*/ 0 w 112"/>
                  <a:gd name="T5" fmla="*/ 2 h 4"/>
                  <a:gd name="T6" fmla="*/ 0 w 112"/>
                  <a:gd name="T7" fmla="*/ 2 h 4"/>
                  <a:gd name="T8" fmla="*/ 1 w 112"/>
                  <a:gd name="T9" fmla="*/ 4 h 4"/>
                  <a:gd name="T10" fmla="*/ 110 w 112"/>
                  <a:gd name="T11" fmla="*/ 4 h 4"/>
                  <a:gd name="T12" fmla="*/ 112 w 112"/>
                  <a:gd name="T13" fmla="*/ 2 h 4"/>
                  <a:gd name="T14" fmla="*/ 112 w 112"/>
                  <a:gd name="T15" fmla="*/ 2 h 4"/>
                  <a:gd name="T16" fmla="*/ 110 w 1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
                    <a:moveTo>
                      <a:pt x="110" y="0"/>
                    </a:moveTo>
                    <a:cubicBezTo>
                      <a:pt x="1" y="0"/>
                      <a:pt x="1" y="0"/>
                      <a:pt x="1" y="0"/>
                    </a:cubicBezTo>
                    <a:cubicBezTo>
                      <a:pt x="0" y="0"/>
                      <a:pt x="0" y="1"/>
                      <a:pt x="0" y="2"/>
                    </a:cubicBezTo>
                    <a:cubicBezTo>
                      <a:pt x="0" y="2"/>
                      <a:pt x="0" y="2"/>
                      <a:pt x="0" y="2"/>
                    </a:cubicBezTo>
                    <a:cubicBezTo>
                      <a:pt x="0" y="3"/>
                      <a:pt x="0" y="4"/>
                      <a:pt x="1" y="4"/>
                    </a:cubicBezTo>
                    <a:cubicBezTo>
                      <a:pt x="110" y="4"/>
                      <a:pt x="110" y="4"/>
                      <a:pt x="110" y="4"/>
                    </a:cubicBezTo>
                    <a:cubicBezTo>
                      <a:pt x="111" y="4"/>
                      <a:pt x="112" y="3"/>
                      <a:pt x="112" y="2"/>
                    </a:cubicBezTo>
                    <a:cubicBezTo>
                      <a:pt x="112" y="2"/>
                      <a:pt x="112" y="2"/>
                      <a:pt x="112" y="2"/>
                    </a:cubicBezTo>
                    <a:cubicBezTo>
                      <a:pt x="112" y="1"/>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0" name="ïşļiḋé">
                <a:extLst>
                  <a:ext uri="{FF2B5EF4-FFF2-40B4-BE49-F238E27FC236}">
                    <a16:creationId xmlns:a16="http://schemas.microsoft.com/office/drawing/2014/main" id="{42D4EAAD-5B95-4E98-8612-A353E15CEAB0}"/>
                  </a:ext>
                </a:extLst>
              </p:cNvPr>
              <p:cNvSpPr/>
              <p:nvPr/>
            </p:nvSpPr>
            <p:spPr bwMode="auto">
              <a:xfrm>
                <a:off x="4536" y="3438"/>
                <a:ext cx="233" cy="8"/>
              </a:xfrm>
              <a:custGeom>
                <a:avLst/>
                <a:gdLst>
                  <a:gd name="T0" fmla="*/ 110 w 112"/>
                  <a:gd name="T1" fmla="*/ 0 h 4"/>
                  <a:gd name="T2" fmla="*/ 1 w 112"/>
                  <a:gd name="T3" fmla="*/ 0 h 4"/>
                  <a:gd name="T4" fmla="*/ 0 w 112"/>
                  <a:gd name="T5" fmla="*/ 2 h 4"/>
                  <a:gd name="T6" fmla="*/ 0 w 112"/>
                  <a:gd name="T7" fmla="*/ 2 h 4"/>
                  <a:gd name="T8" fmla="*/ 1 w 112"/>
                  <a:gd name="T9" fmla="*/ 4 h 4"/>
                  <a:gd name="T10" fmla="*/ 110 w 112"/>
                  <a:gd name="T11" fmla="*/ 4 h 4"/>
                  <a:gd name="T12" fmla="*/ 112 w 112"/>
                  <a:gd name="T13" fmla="*/ 2 h 4"/>
                  <a:gd name="T14" fmla="*/ 112 w 112"/>
                  <a:gd name="T15" fmla="*/ 2 h 4"/>
                  <a:gd name="T16" fmla="*/ 110 w 1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
                    <a:moveTo>
                      <a:pt x="110" y="0"/>
                    </a:moveTo>
                    <a:cubicBezTo>
                      <a:pt x="1" y="0"/>
                      <a:pt x="1" y="0"/>
                      <a:pt x="1" y="0"/>
                    </a:cubicBezTo>
                    <a:cubicBezTo>
                      <a:pt x="0" y="0"/>
                      <a:pt x="0" y="1"/>
                      <a:pt x="0" y="2"/>
                    </a:cubicBezTo>
                    <a:cubicBezTo>
                      <a:pt x="0" y="2"/>
                      <a:pt x="0" y="2"/>
                      <a:pt x="0" y="2"/>
                    </a:cubicBezTo>
                    <a:cubicBezTo>
                      <a:pt x="0" y="3"/>
                      <a:pt x="0" y="4"/>
                      <a:pt x="1" y="4"/>
                    </a:cubicBezTo>
                    <a:cubicBezTo>
                      <a:pt x="110" y="4"/>
                      <a:pt x="110" y="4"/>
                      <a:pt x="110" y="4"/>
                    </a:cubicBezTo>
                    <a:cubicBezTo>
                      <a:pt x="111" y="4"/>
                      <a:pt x="112" y="3"/>
                      <a:pt x="112" y="2"/>
                    </a:cubicBezTo>
                    <a:cubicBezTo>
                      <a:pt x="112" y="2"/>
                      <a:pt x="112" y="2"/>
                      <a:pt x="112" y="2"/>
                    </a:cubicBezTo>
                    <a:cubicBezTo>
                      <a:pt x="112" y="1"/>
                      <a:pt x="111" y="0"/>
                      <a:pt x="110" y="0"/>
                    </a:cubicBezTo>
                  </a:path>
                </a:pathLst>
              </a:custGeom>
              <a:solidFill>
                <a:srgbClr val="E99E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1" name="ïşļïḑé">
                <a:extLst>
                  <a:ext uri="{FF2B5EF4-FFF2-40B4-BE49-F238E27FC236}">
                    <a16:creationId xmlns:a16="http://schemas.microsoft.com/office/drawing/2014/main" id="{6EE8E521-290C-408E-B0EB-D6C4D96B7EEB}"/>
                  </a:ext>
                </a:extLst>
              </p:cNvPr>
              <p:cNvSpPr/>
              <p:nvPr/>
            </p:nvSpPr>
            <p:spPr bwMode="auto">
              <a:xfrm>
                <a:off x="4299" y="3263"/>
                <a:ext cx="85" cy="301"/>
              </a:xfrm>
              <a:custGeom>
                <a:avLst/>
                <a:gdLst>
                  <a:gd name="T0" fmla="*/ 41 w 41"/>
                  <a:gd name="T1" fmla="*/ 122 h 145"/>
                  <a:gd name="T2" fmla="*/ 23 w 41"/>
                  <a:gd name="T3" fmla="*/ 122 h 145"/>
                  <a:gd name="T4" fmla="*/ 23 w 41"/>
                  <a:gd name="T5" fmla="*/ 145 h 145"/>
                  <a:gd name="T6" fmla="*/ 2 w 41"/>
                  <a:gd name="T7" fmla="*/ 145 h 145"/>
                  <a:gd name="T8" fmla="*/ 2 w 41"/>
                  <a:gd name="T9" fmla="*/ 145 h 145"/>
                  <a:gd name="T10" fmla="*/ 41 w 41"/>
                  <a:gd name="T11" fmla="*/ 145 h 145"/>
                  <a:gd name="T12" fmla="*/ 41 w 41"/>
                  <a:gd name="T13" fmla="*/ 122 h 145"/>
                  <a:gd name="T14" fmla="*/ 41 w 41"/>
                  <a:gd name="T15" fmla="*/ 12 h 145"/>
                  <a:gd name="T16" fmla="*/ 23 w 41"/>
                  <a:gd name="T17" fmla="*/ 12 h 145"/>
                  <a:gd name="T18" fmla="*/ 23 w 41"/>
                  <a:gd name="T19" fmla="*/ 103 h 145"/>
                  <a:gd name="T20" fmla="*/ 41 w 41"/>
                  <a:gd name="T21" fmla="*/ 103 h 145"/>
                  <a:gd name="T22" fmla="*/ 41 w 41"/>
                  <a:gd name="T23" fmla="*/ 63 h 145"/>
                  <a:gd name="T24" fmla="*/ 36 w 41"/>
                  <a:gd name="T25" fmla="*/ 55 h 145"/>
                  <a:gd name="T26" fmla="*/ 41 w 41"/>
                  <a:gd name="T27" fmla="*/ 48 h 145"/>
                  <a:gd name="T28" fmla="*/ 41 w 41"/>
                  <a:gd name="T29" fmla="*/ 12 h 145"/>
                  <a:gd name="T30" fmla="*/ 19 w 41"/>
                  <a:gd name="T31" fmla="*/ 0 h 145"/>
                  <a:gd name="T32" fmla="*/ 19 w 41"/>
                  <a:gd name="T33" fmla="*/ 0 h 145"/>
                  <a:gd name="T34" fmla="*/ 2 w 41"/>
                  <a:gd name="T35" fmla="*/ 0 h 145"/>
                  <a:gd name="T36" fmla="*/ 0 w 41"/>
                  <a:gd name="T37" fmla="*/ 1 h 145"/>
                  <a:gd name="T38" fmla="*/ 2 w 41"/>
                  <a:gd name="T39" fmla="*/ 12 h 145"/>
                  <a:gd name="T40" fmla="*/ 20 w 41"/>
                  <a:gd name="T41" fmla="*/ 12 h 145"/>
                  <a:gd name="T42" fmla="*/ 19 w 41"/>
                  <a:gd name="T4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145">
                    <a:moveTo>
                      <a:pt x="41" y="122"/>
                    </a:moveTo>
                    <a:cubicBezTo>
                      <a:pt x="23" y="122"/>
                      <a:pt x="23" y="122"/>
                      <a:pt x="23" y="122"/>
                    </a:cubicBezTo>
                    <a:cubicBezTo>
                      <a:pt x="23" y="145"/>
                      <a:pt x="23" y="145"/>
                      <a:pt x="23" y="145"/>
                    </a:cubicBezTo>
                    <a:cubicBezTo>
                      <a:pt x="2" y="145"/>
                      <a:pt x="2" y="145"/>
                      <a:pt x="2" y="145"/>
                    </a:cubicBezTo>
                    <a:cubicBezTo>
                      <a:pt x="2" y="145"/>
                      <a:pt x="2" y="145"/>
                      <a:pt x="2" y="145"/>
                    </a:cubicBezTo>
                    <a:cubicBezTo>
                      <a:pt x="41" y="145"/>
                      <a:pt x="41" y="145"/>
                      <a:pt x="41" y="145"/>
                    </a:cubicBezTo>
                    <a:cubicBezTo>
                      <a:pt x="41" y="122"/>
                      <a:pt x="41" y="122"/>
                      <a:pt x="41" y="122"/>
                    </a:cubicBezTo>
                    <a:moveTo>
                      <a:pt x="41" y="12"/>
                    </a:moveTo>
                    <a:cubicBezTo>
                      <a:pt x="23" y="12"/>
                      <a:pt x="23" y="12"/>
                      <a:pt x="23" y="12"/>
                    </a:cubicBezTo>
                    <a:cubicBezTo>
                      <a:pt x="23" y="103"/>
                      <a:pt x="23" y="103"/>
                      <a:pt x="23" y="103"/>
                    </a:cubicBezTo>
                    <a:cubicBezTo>
                      <a:pt x="41" y="103"/>
                      <a:pt x="41" y="103"/>
                      <a:pt x="41" y="103"/>
                    </a:cubicBezTo>
                    <a:cubicBezTo>
                      <a:pt x="41" y="63"/>
                      <a:pt x="41" y="63"/>
                      <a:pt x="41" y="63"/>
                    </a:cubicBezTo>
                    <a:cubicBezTo>
                      <a:pt x="38" y="62"/>
                      <a:pt x="36" y="59"/>
                      <a:pt x="36" y="55"/>
                    </a:cubicBezTo>
                    <a:cubicBezTo>
                      <a:pt x="36" y="52"/>
                      <a:pt x="38" y="49"/>
                      <a:pt x="41" y="48"/>
                    </a:cubicBezTo>
                    <a:cubicBezTo>
                      <a:pt x="41" y="12"/>
                      <a:pt x="41" y="12"/>
                      <a:pt x="41" y="12"/>
                    </a:cubicBezTo>
                    <a:moveTo>
                      <a:pt x="19" y="0"/>
                    </a:moveTo>
                    <a:cubicBezTo>
                      <a:pt x="19" y="0"/>
                      <a:pt x="19" y="0"/>
                      <a:pt x="19" y="0"/>
                    </a:cubicBezTo>
                    <a:cubicBezTo>
                      <a:pt x="2" y="0"/>
                      <a:pt x="2" y="0"/>
                      <a:pt x="2" y="0"/>
                    </a:cubicBezTo>
                    <a:cubicBezTo>
                      <a:pt x="1" y="0"/>
                      <a:pt x="1" y="1"/>
                      <a:pt x="0" y="1"/>
                    </a:cubicBezTo>
                    <a:cubicBezTo>
                      <a:pt x="2" y="12"/>
                      <a:pt x="2" y="12"/>
                      <a:pt x="2" y="12"/>
                    </a:cubicBezTo>
                    <a:cubicBezTo>
                      <a:pt x="20" y="12"/>
                      <a:pt x="20" y="12"/>
                      <a:pt x="20" y="12"/>
                    </a:cubicBezTo>
                    <a:cubicBezTo>
                      <a:pt x="19" y="0"/>
                      <a:pt x="19" y="0"/>
                      <a:pt x="19" y="0"/>
                    </a:cubicBezTo>
                  </a:path>
                </a:pathLst>
              </a:custGeom>
              <a:solidFill>
                <a:srgbClr val="BA2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2" name="îṧḷíḋê">
                <a:extLst>
                  <a:ext uri="{FF2B5EF4-FFF2-40B4-BE49-F238E27FC236}">
                    <a16:creationId xmlns:a16="http://schemas.microsoft.com/office/drawing/2014/main" id="{12D0637B-51F5-4513-971F-669BD3554919}"/>
                  </a:ext>
                </a:extLst>
              </p:cNvPr>
              <p:cNvSpPr/>
              <p:nvPr/>
            </p:nvSpPr>
            <p:spPr bwMode="auto">
              <a:xfrm>
                <a:off x="4374" y="3363"/>
                <a:ext cx="10" cy="31"/>
              </a:xfrm>
              <a:custGeom>
                <a:avLst/>
                <a:gdLst>
                  <a:gd name="T0" fmla="*/ 5 w 5"/>
                  <a:gd name="T1" fmla="*/ 0 h 15"/>
                  <a:gd name="T2" fmla="*/ 0 w 5"/>
                  <a:gd name="T3" fmla="*/ 7 h 15"/>
                  <a:gd name="T4" fmla="*/ 5 w 5"/>
                  <a:gd name="T5" fmla="*/ 15 h 15"/>
                  <a:gd name="T6" fmla="*/ 5 w 5"/>
                  <a:gd name="T7" fmla="*/ 0 h 15"/>
                </a:gdLst>
                <a:ahLst/>
                <a:cxnLst>
                  <a:cxn ang="0">
                    <a:pos x="T0" y="T1"/>
                  </a:cxn>
                  <a:cxn ang="0">
                    <a:pos x="T2" y="T3"/>
                  </a:cxn>
                  <a:cxn ang="0">
                    <a:pos x="T4" y="T5"/>
                  </a:cxn>
                  <a:cxn ang="0">
                    <a:pos x="T6" y="T7"/>
                  </a:cxn>
                </a:cxnLst>
                <a:rect l="0" t="0" r="r" b="b"/>
                <a:pathLst>
                  <a:path w="5" h="15">
                    <a:moveTo>
                      <a:pt x="5" y="0"/>
                    </a:moveTo>
                    <a:cubicBezTo>
                      <a:pt x="2" y="1"/>
                      <a:pt x="0" y="4"/>
                      <a:pt x="0" y="7"/>
                    </a:cubicBezTo>
                    <a:cubicBezTo>
                      <a:pt x="0" y="11"/>
                      <a:pt x="2" y="14"/>
                      <a:pt x="5" y="15"/>
                    </a:cubicBezTo>
                    <a:cubicBezTo>
                      <a:pt x="5" y="0"/>
                      <a:pt x="5" y="0"/>
                      <a:pt x="5" y="0"/>
                    </a:cubicBezTo>
                  </a:path>
                </a:pathLst>
              </a:custGeom>
              <a:solidFill>
                <a:srgbClr val="E1AD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3" name="iśḷiḓè">
                <a:extLst>
                  <a:ext uri="{FF2B5EF4-FFF2-40B4-BE49-F238E27FC236}">
                    <a16:creationId xmlns:a16="http://schemas.microsoft.com/office/drawing/2014/main" id="{DEB689B0-C79A-46C6-AE2C-798B0F672F7E}"/>
                  </a:ext>
                </a:extLst>
              </p:cNvPr>
              <p:cNvSpPr/>
              <p:nvPr/>
            </p:nvSpPr>
            <p:spPr bwMode="auto">
              <a:xfrm>
                <a:off x="4347" y="3477"/>
                <a:ext cx="37" cy="40"/>
              </a:xfrm>
              <a:prstGeom prst="rect">
                <a:avLst/>
              </a:prstGeom>
              <a:solidFill>
                <a:srgbClr val="E1AD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84" name="iṧḷiďé">
                <a:extLst>
                  <a:ext uri="{FF2B5EF4-FFF2-40B4-BE49-F238E27FC236}">
                    <a16:creationId xmlns:a16="http://schemas.microsoft.com/office/drawing/2014/main" id="{7B42A0CE-BA5B-492E-9198-9EE094B715DA}"/>
                  </a:ext>
                </a:extLst>
              </p:cNvPr>
              <p:cNvSpPr/>
              <p:nvPr/>
            </p:nvSpPr>
            <p:spPr bwMode="auto">
              <a:xfrm>
                <a:off x="4347" y="3477"/>
                <a:ext cx="37"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85" name="îṡlíďè">
                <a:extLst>
                  <a:ext uri="{FF2B5EF4-FFF2-40B4-BE49-F238E27FC236}">
                    <a16:creationId xmlns:a16="http://schemas.microsoft.com/office/drawing/2014/main" id="{27328A3D-8DE9-4F25-8746-6C2FBA9CFC46}"/>
                  </a:ext>
                </a:extLst>
              </p:cNvPr>
              <p:cNvSpPr/>
              <p:nvPr/>
            </p:nvSpPr>
            <p:spPr bwMode="auto">
              <a:xfrm>
                <a:off x="3530" y="2956"/>
                <a:ext cx="717" cy="608"/>
              </a:xfrm>
              <a:custGeom>
                <a:avLst/>
                <a:gdLst>
                  <a:gd name="T0" fmla="*/ 715 w 717"/>
                  <a:gd name="T1" fmla="*/ 231 h 608"/>
                  <a:gd name="T2" fmla="*/ 694 w 717"/>
                  <a:gd name="T3" fmla="*/ 245 h 608"/>
                  <a:gd name="T4" fmla="*/ 665 w 717"/>
                  <a:gd name="T5" fmla="*/ 266 h 608"/>
                  <a:gd name="T6" fmla="*/ 663 w 717"/>
                  <a:gd name="T7" fmla="*/ 266 h 608"/>
                  <a:gd name="T8" fmla="*/ 657 w 717"/>
                  <a:gd name="T9" fmla="*/ 272 h 608"/>
                  <a:gd name="T10" fmla="*/ 618 w 717"/>
                  <a:gd name="T11" fmla="*/ 297 h 608"/>
                  <a:gd name="T12" fmla="*/ 609 w 717"/>
                  <a:gd name="T13" fmla="*/ 301 h 608"/>
                  <a:gd name="T14" fmla="*/ 603 w 717"/>
                  <a:gd name="T15" fmla="*/ 305 h 608"/>
                  <a:gd name="T16" fmla="*/ 568 w 717"/>
                  <a:gd name="T17" fmla="*/ 332 h 608"/>
                  <a:gd name="T18" fmla="*/ 566 w 717"/>
                  <a:gd name="T19" fmla="*/ 332 h 608"/>
                  <a:gd name="T20" fmla="*/ 545 w 717"/>
                  <a:gd name="T21" fmla="*/ 347 h 608"/>
                  <a:gd name="T22" fmla="*/ 528 w 717"/>
                  <a:gd name="T23" fmla="*/ 357 h 608"/>
                  <a:gd name="T24" fmla="*/ 522 w 717"/>
                  <a:gd name="T25" fmla="*/ 361 h 608"/>
                  <a:gd name="T26" fmla="*/ 512 w 717"/>
                  <a:gd name="T27" fmla="*/ 370 h 608"/>
                  <a:gd name="T28" fmla="*/ 507 w 717"/>
                  <a:gd name="T29" fmla="*/ 372 h 608"/>
                  <a:gd name="T30" fmla="*/ 453 w 717"/>
                  <a:gd name="T31" fmla="*/ 407 h 608"/>
                  <a:gd name="T32" fmla="*/ 428 w 717"/>
                  <a:gd name="T33" fmla="*/ 426 h 608"/>
                  <a:gd name="T34" fmla="*/ 376 w 717"/>
                  <a:gd name="T35" fmla="*/ 459 h 608"/>
                  <a:gd name="T36" fmla="*/ 370 w 717"/>
                  <a:gd name="T37" fmla="*/ 463 h 608"/>
                  <a:gd name="T38" fmla="*/ 362 w 717"/>
                  <a:gd name="T39" fmla="*/ 469 h 608"/>
                  <a:gd name="T40" fmla="*/ 356 w 717"/>
                  <a:gd name="T41" fmla="*/ 474 h 608"/>
                  <a:gd name="T42" fmla="*/ 345 w 717"/>
                  <a:gd name="T43" fmla="*/ 482 h 608"/>
                  <a:gd name="T44" fmla="*/ 295 w 717"/>
                  <a:gd name="T45" fmla="*/ 515 h 608"/>
                  <a:gd name="T46" fmla="*/ 279 w 717"/>
                  <a:gd name="T47" fmla="*/ 525 h 608"/>
                  <a:gd name="T48" fmla="*/ 221 w 717"/>
                  <a:gd name="T49" fmla="*/ 565 h 608"/>
                  <a:gd name="T50" fmla="*/ 191 w 717"/>
                  <a:gd name="T51" fmla="*/ 584 h 608"/>
                  <a:gd name="T52" fmla="*/ 183 w 717"/>
                  <a:gd name="T53" fmla="*/ 590 h 608"/>
                  <a:gd name="T54" fmla="*/ 162 w 717"/>
                  <a:gd name="T55" fmla="*/ 604 h 608"/>
                  <a:gd name="T56" fmla="*/ 154 w 717"/>
                  <a:gd name="T57" fmla="*/ 604 h 608"/>
                  <a:gd name="T58" fmla="*/ 144 w 717"/>
                  <a:gd name="T59" fmla="*/ 592 h 608"/>
                  <a:gd name="T60" fmla="*/ 144 w 717"/>
                  <a:gd name="T61" fmla="*/ 588 h 608"/>
                  <a:gd name="T62" fmla="*/ 137 w 717"/>
                  <a:gd name="T63" fmla="*/ 579 h 608"/>
                  <a:gd name="T64" fmla="*/ 123 w 717"/>
                  <a:gd name="T65" fmla="*/ 561 h 608"/>
                  <a:gd name="T66" fmla="*/ 104 w 717"/>
                  <a:gd name="T67" fmla="*/ 532 h 608"/>
                  <a:gd name="T68" fmla="*/ 0 w 717"/>
                  <a:gd name="T69" fmla="*/ 378 h 608"/>
                  <a:gd name="T70" fmla="*/ 42 w 717"/>
                  <a:gd name="T71" fmla="*/ 351 h 608"/>
                  <a:gd name="T72" fmla="*/ 295 w 717"/>
                  <a:gd name="T73" fmla="*/ 181 h 608"/>
                  <a:gd name="T74" fmla="*/ 561 w 717"/>
                  <a:gd name="T75" fmla="*/ 0 h 608"/>
                  <a:gd name="T76" fmla="*/ 661 w 717"/>
                  <a:gd name="T77" fmla="*/ 150 h 608"/>
                  <a:gd name="T78" fmla="*/ 682 w 717"/>
                  <a:gd name="T79" fmla="*/ 179 h 608"/>
                  <a:gd name="T80" fmla="*/ 717 w 717"/>
                  <a:gd name="T81" fmla="*/ 23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7" h="608">
                    <a:moveTo>
                      <a:pt x="717" y="231"/>
                    </a:moveTo>
                    <a:lnTo>
                      <a:pt x="715" y="231"/>
                    </a:lnTo>
                    <a:lnTo>
                      <a:pt x="703" y="239"/>
                    </a:lnTo>
                    <a:lnTo>
                      <a:pt x="694" y="245"/>
                    </a:lnTo>
                    <a:lnTo>
                      <a:pt x="690" y="249"/>
                    </a:lnTo>
                    <a:lnTo>
                      <a:pt x="665" y="266"/>
                    </a:lnTo>
                    <a:lnTo>
                      <a:pt x="665" y="266"/>
                    </a:lnTo>
                    <a:lnTo>
                      <a:pt x="663" y="266"/>
                    </a:lnTo>
                    <a:lnTo>
                      <a:pt x="657" y="270"/>
                    </a:lnTo>
                    <a:lnTo>
                      <a:pt x="657" y="272"/>
                    </a:lnTo>
                    <a:lnTo>
                      <a:pt x="636" y="285"/>
                    </a:lnTo>
                    <a:lnTo>
                      <a:pt x="618" y="297"/>
                    </a:lnTo>
                    <a:lnTo>
                      <a:pt x="613" y="301"/>
                    </a:lnTo>
                    <a:lnTo>
                      <a:pt x="609" y="301"/>
                    </a:lnTo>
                    <a:lnTo>
                      <a:pt x="607" y="303"/>
                    </a:lnTo>
                    <a:lnTo>
                      <a:pt x="603" y="305"/>
                    </a:lnTo>
                    <a:lnTo>
                      <a:pt x="599" y="310"/>
                    </a:lnTo>
                    <a:lnTo>
                      <a:pt x="568" y="332"/>
                    </a:lnTo>
                    <a:lnTo>
                      <a:pt x="568" y="332"/>
                    </a:lnTo>
                    <a:lnTo>
                      <a:pt x="566" y="332"/>
                    </a:lnTo>
                    <a:lnTo>
                      <a:pt x="559" y="337"/>
                    </a:lnTo>
                    <a:lnTo>
                      <a:pt x="545" y="347"/>
                    </a:lnTo>
                    <a:lnTo>
                      <a:pt x="536" y="351"/>
                    </a:lnTo>
                    <a:lnTo>
                      <a:pt x="528" y="357"/>
                    </a:lnTo>
                    <a:lnTo>
                      <a:pt x="526" y="359"/>
                    </a:lnTo>
                    <a:lnTo>
                      <a:pt x="522" y="361"/>
                    </a:lnTo>
                    <a:lnTo>
                      <a:pt x="522" y="361"/>
                    </a:lnTo>
                    <a:lnTo>
                      <a:pt x="512" y="370"/>
                    </a:lnTo>
                    <a:lnTo>
                      <a:pt x="512" y="370"/>
                    </a:lnTo>
                    <a:lnTo>
                      <a:pt x="507" y="372"/>
                    </a:lnTo>
                    <a:lnTo>
                      <a:pt x="507" y="372"/>
                    </a:lnTo>
                    <a:lnTo>
                      <a:pt x="453" y="407"/>
                    </a:lnTo>
                    <a:lnTo>
                      <a:pt x="431" y="424"/>
                    </a:lnTo>
                    <a:lnTo>
                      <a:pt x="428" y="426"/>
                    </a:lnTo>
                    <a:lnTo>
                      <a:pt x="420" y="430"/>
                    </a:lnTo>
                    <a:lnTo>
                      <a:pt x="376" y="459"/>
                    </a:lnTo>
                    <a:lnTo>
                      <a:pt x="372" y="463"/>
                    </a:lnTo>
                    <a:lnTo>
                      <a:pt x="370" y="463"/>
                    </a:lnTo>
                    <a:lnTo>
                      <a:pt x="368" y="465"/>
                    </a:lnTo>
                    <a:lnTo>
                      <a:pt x="362" y="469"/>
                    </a:lnTo>
                    <a:lnTo>
                      <a:pt x="356" y="474"/>
                    </a:lnTo>
                    <a:lnTo>
                      <a:pt x="356" y="474"/>
                    </a:lnTo>
                    <a:lnTo>
                      <a:pt x="354" y="476"/>
                    </a:lnTo>
                    <a:lnTo>
                      <a:pt x="345" y="482"/>
                    </a:lnTo>
                    <a:lnTo>
                      <a:pt x="312" y="505"/>
                    </a:lnTo>
                    <a:lnTo>
                      <a:pt x="295" y="515"/>
                    </a:lnTo>
                    <a:lnTo>
                      <a:pt x="279" y="525"/>
                    </a:lnTo>
                    <a:lnTo>
                      <a:pt x="279" y="525"/>
                    </a:lnTo>
                    <a:lnTo>
                      <a:pt x="231" y="559"/>
                    </a:lnTo>
                    <a:lnTo>
                      <a:pt x="221" y="565"/>
                    </a:lnTo>
                    <a:lnTo>
                      <a:pt x="200" y="579"/>
                    </a:lnTo>
                    <a:lnTo>
                      <a:pt x="191" y="584"/>
                    </a:lnTo>
                    <a:lnTo>
                      <a:pt x="191" y="584"/>
                    </a:lnTo>
                    <a:lnTo>
                      <a:pt x="183" y="590"/>
                    </a:lnTo>
                    <a:lnTo>
                      <a:pt x="179" y="594"/>
                    </a:lnTo>
                    <a:lnTo>
                      <a:pt x="162" y="604"/>
                    </a:lnTo>
                    <a:lnTo>
                      <a:pt x="156" y="608"/>
                    </a:lnTo>
                    <a:lnTo>
                      <a:pt x="154" y="604"/>
                    </a:lnTo>
                    <a:lnTo>
                      <a:pt x="152" y="602"/>
                    </a:lnTo>
                    <a:lnTo>
                      <a:pt x="144" y="592"/>
                    </a:lnTo>
                    <a:lnTo>
                      <a:pt x="144" y="590"/>
                    </a:lnTo>
                    <a:lnTo>
                      <a:pt x="144" y="588"/>
                    </a:lnTo>
                    <a:lnTo>
                      <a:pt x="140" y="586"/>
                    </a:lnTo>
                    <a:lnTo>
                      <a:pt x="137" y="579"/>
                    </a:lnTo>
                    <a:lnTo>
                      <a:pt x="137" y="579"/>
                    </a:lnTo>
                    <a:lnTo>
                      <a:pt x="123" y="561"/>
                    </a:lnTo>
                    <a:lnTo>
                      <a:pt x="117" y="548"/>
                    </a:lnTo>
                    <a:lnTo>
                      <a:pt x="104" y="532"/>
                    </a:lnTo>
                    <a:lnTo>
                      <a:pt x="42" y="438"/>
                    </a:lnTo>
                    <a:lnTo>
                      <a:pt x="0" y="378"/>
                    </a:lnTo>
                    <a:lnTo>
                      <a:pt x="42" y="351"/>
                    </a:lnTo>
                    <a:lnTo>
                      <a:pt x="42" y="351"/>
                    </a:lnTo>
                    <a:lnTo>
                      <a:pt x="58" y="341"/>
                    </a:lnTo>
                    <a:lnTo>
                      <a:pt x="295" y="181"/>
                    </a:lnTo>
                    <a:lnTo>
                      <a:pt x="312" y="170"/>
                    </a:lnTo>
                    <a:lnTo>
                      <a:pt x="561" y="0"/>
                    </a:lnTo>
                    <a:lnTo>
                      <a:pt x="653" y="135"/>
                    </a:lnTo>
                    <a:lnTo>
                      <a:pt x="661" y="150"/>
                    </a:lnTo>
                    <a:lnTo>
                      <a:pt x="682" y="179"/>
                    </a:lnTo>
                    <a:lnTo>
                      <a:pt x="682" y="179"/>
                    </a:lnTo>
                    <a:lnTo>
                      <a:pt x="715" y="226"/>
                    </a:lnTo>
                    <a:lnTo>
                      <a:pt x="717" y="231"/>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6" name="íṥḷîḓé">
                <a:extLst>
                  <a:ext uri="{FF2B5EF4-FFF2-40B4-BE49-F238E27FC236}">
                    <a16:creationId xmlns:a16="http://schemas.microsoft.com/office/drawing/2014/main" id="{38E3A35E-6997-40E2-93FB-88EA42D2DEB3}"/>
                  </a:ext>
                </a:extLst>
              </p:cNvPr>
              <p:cNvSpPr/>
              <p:nvPr/>
            </p:nvSpPr>
            <p:spPr bwMode="auto">
              <a:xfrm>
                <a:off x="3530" y="2956"/>
                <a:ext cx="717" cy="608"/>
              </a:xfrm>
              <a:custGeom>
                <a:avLst/>
                <a:gdLst>
                  <a:gd name="T0" fmla="*/ 715 w 717"/>
                  <a:gd name="T1" fmla="*/ 231 h 608"/>
                  <a:gd name="T2" fmla="*/ 694 w 717"/>
                  <a:gd name="T3" fmla="*/ 245 h 608"/>
                  <a:gd name="T4" fmla="*/ 665 w 717"/>
                  <a:gd name="T5" fmla="*/ 266 h 608"/>
                  <a:gd name="T6" fmla="*/ 663 w 717"/>
                  <a:gd name="T7" fmla="*/ 266 h 608"/>
                  <a:gd name="T8" fmla="*/ 657 w 717"/>
                  <a:gd name="T9" fmla="*/ 272 h 608"/>
                  <a:gd name="T10" fmla="*/ 618 w 717"/>
                  <a:gd name="T11" fmla="*/ 297 h 608"/>
                  <a:gd name="T12" fmla="*/ 609 w 717"/>
                  <a:gd name="T13" fmla="*/ 301 h 608"/>
                  <a:gd name="T14" fmla="*/ 603 w 717"/>
                  <a:gd name="T15" fmla="*/ 305 h 608"/>
                  <a:gd name="T16" fmla="*/ 568 w 717"/>
                  <a:gd name="T17" fmla="*/ 332 h 608"/>
                  <a:gd name="T18" fmla="*/ 566 w 717"/>
                  <a:gd name="T19" fmla="*/ 332 h 608"/>
                  <a:gd name="T20" fmla="*/ 545 w 717"/>
                  <a:gd name="T21" fmla="*/ 347 h 608"/>
                  <a:gd name="T22" fmla="*/ 528 w 717"/>
                  <a:gd name="T23" fmla="*/ 357 h 608"/>
                  <a:gd name="T24" fmla="*/ 522 w 717"/>
                  <a:gd name="T25" fmla="*/ 361 h 608"/>
                  <a:gd name="T26" fmla="*/ 512 w 717"/>
                  <a:gd name="T27" fmla="*/ 370 h 608"/>
                  <a:gd name="T28" fmla="*/ 507 w 717"/>
                  <a:gd name="T29" fmla="*/ 372 h 608"/>
                  <a:gd name="T30" fmla="*/ 453 w 717"/>
                  <a:gd name="T31" fmla="*/ 407 h 608"/>
                  <a:gd name="T32" fmla="*/ 428 w 717"/>
                  <a:gd name="T33" fmla="*/ 426 h 608"/>
                  <a:gd name="T34" fmla="*/ 376 w 717"/>
                  <a:gd name="T35" fmla="*/ 459 h 608"/>
                  <a:gd name="T36" fmla="*/ 370 w 717"/>
                  <a:gd name="T37" fmla="*/ 463 h 608"/>
                  <a:gd name="T38" fmla="*/ 362 w 717"/>
                  <a:gd name="T39" fmla="*/ 469 h 608"/>
                  <a:gd name="T40" fmla="*/ 356 w 717"/>
                  <a:gd name="T41" fmla="*/ 474 h 608"/>
                  <a:gd name="T42" fmla="*/ 345 w 717"/>
                  <a:gd name="T43" fmla="*/ 482 h 608"/>
                  <a:gd name="T44" fmla="*/ 295 w 717"/>
                  <a:gd name="T45" fmla="*/ 515 h 608"/>
                  <a:gd name="T46" fmla="*/ 279 w 717"/>
                  <a:gd name="T47" fmla="*/ 525 h 608"/>
                  <a:gd name="T48" fmla="*/ 221 w 717"/>
                  <a:gd name="T49" fmla="*/ 565 h 608"/>
                  <a:gd name="T50" fmla="*/ 191 w 717"/>
                  <a:gd name="T51" fmla="*/ 584 h 608"/>
                  <a:gd name="T52" fmla="*/ 183 w 717"/>
                  <a:gd name="T53" fmla="*/ 590 h 608"/>
                  <a:gd name="T54" fmla="*/ 162 w 717"/>
                  <a:gd name="T55" fmla="*/ 604 h 608"/>
                  <a:gd name="T56" fmla="*/ 154 w 717"/>
                  <a:gd name="T57" fmla="*/ 604 h 608"/>
                  <a:gd name="T58" fmla="*/ 144 w 717"/>
                  <a:gd name="T59" fmla="*/ 592 h 608"/>
                  <a:gd name="T60" fmla="*/ 144 w 717"/>
                  <a:gd name="T61" fmla="*/ 588 h 608"/>
                  <a:gd name="T62" fmla="*/ 137 w 717"/>
                  <a:gd name="T63" fmla="*/ 579 h 608"/>
                  <a:gd name="T64" fmla="*/ 123 w 717"/>
                  <a:gd name="T65" fmla="*/ 561 h 608"/>
                  <a:gd name="T66" fmla="*/ 104 w 717"/>
                  <a:gd name="T67" fmla="*/ 532 h 608"/>
                  <a:gd name="T68" fmla="*/ 0 w 717"/>
                  <a:gd name="T69" fmla="*/ 378 h 608"/>
                  <a:gd name="T70" fmla="*/ 42 w 717"/>
                  <a:gd name="T71" fmla="*/ 351 h 608"/>
                  <a:gd name="T72" fmla="*/ 295 w 717"/>
                  <a:gd name="T73" fmla="*/ 181 h 608"/>
                  <a:gd name="T74" fmla="*/ 561 w 717"/>
                  <a:gd name="T75" fmla="*/ 0 h 608"/>
                  <a:gd name="T76" fmla="*/ 661 w 717"/>
                  <a:gd name="T77" fmla="*/ 150 h 608"/>
                  <a:gd name="T78" fmla="*/ 682 w 717"/>
                  <a:gd name="T79" fmla="*/ 179 h 608"/>
                  <a:gd name="T80" fmla="*/ 717 w 717"/>
                  <a:gd name="T81" fmla="*/ 23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7" h="608">
                    <a:moveTo>
                      <a:pt x="717" y="231"/>
                    </a:moveTo>
                    <a:lnTo>
                      <a:pt x="715" y="231"/>
                    </a:lnTo>
                    <a:lnTo>
                      <a:pt x="703" y="239"/>
                    </a:lnTo>
                    <a:lnTo>
                      <a:pt x="694" y="245"/>
                    </a:lnTo>
                    <a:lnTo>
                      <a:pt x="690" y="249"/>
                    </a:lnTo>
                    <a:lnTo>
                      <a:pt x="665" y="266"/>
                    </a:lnTo>
                    <a:lnTo>
                      <a:pt x="665" y="266"/>
                    </a:lnTo>
                    <a:lnTo>
                      <a:pt x="663" y="266"/>
                    </a:lnTo>
                    <a:lnTo>
                      <a:pt x="657" y="270"/>
                    </a:lnTo>
                    <a:lnTo>
                      <a:pt x="657" y="272"/>
                    </a:lnTo>
                    <a:lnTo>
                      <a:pt x="636" y="285"/>
                    </a:lnTo>
                    <a:lnTo>
                      <a:pt x="618" y="297"/>
                    </a:lnTo>
                    <a:lnTo>
                      <a:pt x="613" y="301"/>
                    </a:lnTo>
                    <a:lnTo>
                      <a:pt x="609" y="301"/>
                    </a:lnTo>
                    <a:lnTo>
                      <a:pt x="607" y="303"/>
                    </a:lnTo>
                    <a:lnTo>
                      <a:pt x="603" y="305"/>
                    </a:lnTo>
                    <a:lnTo>
                      <a:pt x="599" y="310"/>
                    </a:lnTo>
                    <a:lnTo>
                      <a:pt x="568" y="332"/>
                    </a:lnTo>
                    <a:lnTo>
                      <a:pt x="568" y="332"/>
                    </a:lnTo>
                    <a:lnTo>
                      <a:pt x="566" y="332"/>
                    </a:lnTo>
                    <a:lnTo>
                      <a:pt x="559" y="337"/>
                    </a:lnTo>
                    <a:lnTo>
                      <a:pt x="545" y="347"/>
                    </a:lnTo>
                    <a:lnTo>
                      <a:pt x="536" y="351"/>
                    </a:lnTo>
                    <a:lnTo>
                      <a:pt x="528" y="357"/>
                    </a:lnTo>
                    <a:lnTo>
                      <a:pt x="526" y="359"/>
                    </a:lnTo>
                    <a:lnTo>
                      <a:pt x="522" y="361"/>
                    </a:lnTo>
                    <a:lnTo>
                      <a:pt x="522" y="361"/>
                    </a:lnTo>
                    <a:lnTo>
                      <a:pt x="512" y="370"/>
                    </a:lnTo>
                    <a:lnTo>
                      <a:pt x="512" y="370"/>
                    </a:lnTo>
                    <a:lnTo>
                      <a:pt x="507" y="372"/>
                    </a:lnTo>
                    <a:lnTo>
                      <a:pt x="507" y="372"/>
                    </a:lnTo>
                    <a:lnTo>
                      <a:pt x="453" y="407"/>
                    </a:lnTo>
                    <a:lnTo>
                      <a:pt x="431" y="424"/>
                    </a:lnTo>
                    <a:lnTo>
                      <a:pt x="428" y="426"/>
                    </a:lnTo>
                    <a:lnTo>
                      <a:pt x="420" y="430"/>
                    </a:lnTo>
                    <a:lnTo>
                      <a:pt x="376" y="459"/>
                    </a:lnTo>
                    <a:lnTo>
                      <a:pt x="372" y="463"/>
                    </a:lnTo>
                    <a:lnTo>
                      <a:pt x="370" y="463"/>
                    </a:lnTo>
                    <a:lnTo>
                      <a:pt x="368" y="465"/>
                    </a:lnTo>
                    <a:lnTo>
                      <a:pt x="362" y="469"/>
                    </a:lnTo>
                    <a:lnTo>
                      <a:pt x="356" y="474"/>
                    </a:lnTo>
                    <a:lnTo>
                      <a:pt x="356" y="474"/>
                    </a:lnTo>
                    <a:lnTo>
                      <a:pt x="354" y="476"/>
                    </a:lnTo>
                    <a:lnTo>
                      <a:pt x="345" y="482"/>
                    </a:lnTo>
                    <a:lnTo>
                      <a:pt x="312" y="505"/>
                    </a:lnTo>
                    <a:lnTo>
                      <a:pt x="295" y="515"/>
                    </a:lnTo>
                    <a:lnTo>
                      <a:pt x="279" y="525"/>
                    </a:lnTo>
                    <a:lnTo>
                      <a:pt x="279" y="525"/>
                    </a:lnTo>
                    <a:lnTo>
                      <a:pt x="231" y="559"/>
                    </a:lnTo>
                    <a:lnTo>
                      <a:pt x="221" y="565"/>
                    </a:lnTo>
                    <a:lnTo>
                      <a:pt x="200" y="579"/>
                    </a:lnTo>
                    <a:lnTo>
                      <a:pt x="191" y="584"/>
                    </a:lnTo>
                    <a:lnTo>
                      <a:pt x="191" y="584"/>
                    </a:lnTo>
                    <a:lnTo>
                      <a:pt x="183" y="590"/>
                    </a:lnTo>
                    <a:lnTo>
                      <a:pt x="179" y="594"/>
                    </a:lnTo>
                    <a:lnTo>
                      <a:pt x="162" y="604"/>
                    </a:lnTo>
                    <a:lnTo>
                      <a:pt x="156" y="608"/>
                    </a:lnTo>
                    <a:lnTo>
                      <a:pt x="154" y="604"/>
                    </a:lnTo>
                    <a:lnTo>
                      <a:pt x="152" y="602"/>
                    </a:lnTo>
                    <a:lnTo>
                      <a:pt x="144" y="592"/>
                    </a:lnTo>
                    <a:lnTo>
                      <a:pt x="144" y="590"/>
                    </a:lnTo>
                    <a:lnTo>
                      <a:pt x="144" y="588"/>
                    </a:lnTo>
                    <a:lnTo>
                      <a:pt x="140" y="586"/>
                    </a:lnTo>
                    <a:lnTo>
                      <a:pt x="137" y="579"/>
                    </a:lnTo>
                    <a:lnTo>
                      <a:pt x="137" y="579"/>
                    </a:lnTo>
                    <a:lnTo>
                      <a:pt x="123" y="561"/>
                    </a:lnTo>
                    <a:lnTo>
                      <a:pt x="117" y="548"/>
                    </a:lnTo>
                    <a:lnTo>
                      <a:pt x="104" y="532"/>
                    </a:lnTo>
                    <a:lnTo>
                      <a:pt x="42" y="438"/>
                    </a:lnTo>
                    <a:lnTo>
                      <a:pt x="0" y="378"/>
                    </a:lnTo>
                    <a:lnTo>
                      <a:pt x="42" y="351"/>
                    </a:lnTo>
                    <a:lnTo>
                      <a:pt x="42" y="351"/>
                    </a:lnTo>
                    <a:lnTo>
                      <a:pt x="58" y="341"/>
                    </a:lnTo>
                    <a:lnTo>
                      <a:pt x="295" y="181"/>
                    </a:lnTo>
                    <a:lnTo>
                      <a:pt x="312" y="170"/>
                    </a:lnTo>
                    <a:lnTo>
                      <a:pt x="561" y="0"/>
                    </a:lnTo>
                    <a:lnTo>
                      <a:pt x="653" y="135"/>
                    </a:lnTo>
                    <a:lnTo>
                      <a:pt x="661" y="150"/>
                    </a:lnTo>
                    <a:lnTo>
                      <a:pt x="682" y="179"/>
                    </a:lnTo>
                    <a:lnTo>
                      <a:pt x="682" y="179"/>
                    </a:lnTo>
                    <a:lnTo>
                      <a:pt x="715" y="226"/>
                    </a:lnTo>
                    <a:lnTo>
                      <a:pt x="717" y="2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7" name="iṥļîḋè">
                <a:extLst>
                  <a:ext uri="{FF2B5EF4-FFF2-40B4-BE49-F238E27FC236}">
                    <a16:creationId xmlns:a16="http://schemas.microsoft.com/office/drawing/2014/main" id="{9B34B496-90FE-45B8-AF25-6ED09EC98A7C}"/>
                  </a:ext>
                </a:extLst>
              </p:cNvPr>
              <p:cNvSpPr/>
              <p:nvPr/>
            </p:nvSpPr>
            <p:spPr bwMode="auto">
              <a:xfrm>
                <a:off x="3551" y="2977"/>
                <a:ext cx="676" cy="567"/>
              </a:xfrm>
              <a:custGeom>
                <a:avLst/>
                <a:gdLst>
                  <a:gd name="T0" fmla="*/ 139 w 676"/>
                  <a:gd name="T1" fmla="*/ 567 h 567"/>
                  <a:gd name="T2" fmla="*/ 0 w 676"/>
                  <a:gd name="T3" fmla="*/ 361 h 567"/>
                  <a:gd name="T4" fmla="*/ 536 w 676"/>
                  <a:gd name="T5" fmla="*/ 0 h 567"/>
                  <a:gd name="T6" fmla="*/ 676 w 676"/>
                  <a:gd name="T7" fmla="*/ 205 h 567"/>
                  <a:gd name="T8" fmla="*/ 139 w 676"/>
                  <a:gd name="T9" fmla="*/ 567 h 567"/>
                </a:gdLst>
                <a:ahLst/>
                <a:cxnLst>
                  <a:cxn ang="0">
                    <a:pos x="T0" y="T1"/>
                  </a:cxn>
                  <a:cxn ang="0">
                    <a:pos x="T2" y="T3"/>
                  </a:cxn>
                  <a:cxn ang="0">
                    <a:pos x="T4" y="T5"/>
                  </a:cxn>
                  <a:cxn ang="0">
                    <a:pos x="T6" y="T7"/>
                  </a:cxn>
                  <a:cxn ang="0">
                    <a:pos x="T8" y="T9"/>
                  </a:cxn>
                </a:cxnLst>
                <a:rect l="0" t="0" r="r" b="b"/>
                <a:pathLst>
                  <a:path w="676" h="567">
                    <a:moveTo>
                      <a:pt x="139" y="567"/>
                    </a:moveTo>
                    <a:lnTo>
                      <a:pt x="0" y="361"/>
                    </a:lnTo>
                    <a:lnTo>
                      <a:pt x="536" y="0"/>
                    </a:lnTo>
                    <a:lnTo>
                      <a:pt x="676" y="205"/>
                    </a:lnTo>
                    <a:lnTo>
                      <a:pt x="139" y="567"/>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8" name="ïṩḻîḑè">
                <a:extLst>
                  <a:ext uri="{FF2B5EF4-FFF2-40B4-BE49-F238E27FC236}">
                    <a16:creationId xmlns:a16="http://schemas.microsoft.com/office/drawing/2014/main" id="{63B12548-4A06-4291-9ACE-35B592FA6983}"/>
                  </a:ext>
                </a:extLst>
              </p:cNvPr>
              <p:cNvSpPr/>
              <p:nvPr/>
            </p:nvSpPr>
            <p:spPr bwMode="auto">
              <a:xfrm>
                <a:off x="3551" y="2977"/>
                <a:ext cx="676" cy="567"/>
              </a:xfrm>
              <a:custGeom>
                <a:avLst/>
                <a:gdLst>
                  <a:gd name="T0" fmla="*/ 139 w 676"/>
                  <a:gd name="T1" fmla="*/ 567 h 567"/>
                  <a:gd name="T2" fmla="*/ 0 w 676"/>
                  <a:gd name="T3" fmla="*/ 361 h 567"/>
                  <a:gd name="T4" fmla="*/ 536 w 676"/>
                  <a:gd name="T5" fmla="*/ 0 h 567"/>
                  <a:gd name="T6" fmla="*/ 676 w 676"/>
                  <a:gd name="T7" fmla="*/ 205 h 567"/>
                  <a:gd name="T8" fmla="*/ 139 w 676"/>
                  <a:gd name="T9" fmla="*/ 567 h 567"/>
                </a:gdLst>
                <a:ahLst/>
                <a:cxnLst>
                  <a:cxn ang="0">
                    <a:pos x="T0" y="T1"/>
                  </a:cxn>
                  <a:cxn ang="0">
                    <a:pos x="T2" y="T3"/>
                  </a:cxn>
                  <a:cxn ang="0">
                    <a:pos x="T4" y="T5"/>
                  </a:cxn>
                  <a:cxn ang="0">
                    <a:pos x="T6" y="T7"/>
                  </a:cxn>
                  <a:cxn ang="0">
                    <a:pos x="T8" y="T9"/>
                  </a:cxn>
                </a:cxnLst>
                <a:rect l="0" t="0" r="r" b="b"/>
                <a:pathLst>
                  <a:path w="676" h="567">
                    <a:moveTo>
                      <a:pt x="139" y="567"/>
                    </a:moveTo>
                    <a:lnTo>
                      <a:pt x="0" y="361"/>
                    </a:lnTo>
                    <a:lnTo>
                      <a:pt x="536" y="0"/>
                    </a:lnTo>
                    <a:lnTo>
                      <a:pt x="676" y="205"/>
                    </a:lnTo>
                    <a:lnTo>
                      <a:pt x="139" y="5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9" name="íṣ1iďè">
                <a:extLst>
                  <a:ext uri="{FF2B5EF4-FFF2-40B4-BE49-F238E27FC236}">
                    <a16:creationId xmlns:a16="http://schemas.microsoft.com/office/drawing/2014/main" id="{2721634E-B8E4-448D-99D8-F0DD68F4C4C8}"/>
                  </a:ext>
                </a:extLst>
              </p:cNvPr>
              <p:cNvSpPr/>
              <p:nvPr/>
            </p:nvSpPr>
            <p:spPr bwMode="auto">
              <a:xfrm>
                <a:off x="3572" y="2998"/>
                <a:ext cx="634" cy="525"/>
              </a:xfrm>
              <a:custGeom>
                <a:avLst/>
                <a:gdLst>
                  <a:gd name="T0" fmla="*/ 122 w 634"/>
                  <a:gd name="T1" fmla="*/ 525 h 525"/>
                  <a:gd name="T2" fmla="*/ 0 w 634"/>
                  <a:gd name="T3" fmla="*/ 344 h 525"/>
                  <a:gd name="T4" fmla="*/ 511 w 634"/>
                  <a:gd name="T5" fmla="*/ 0 h 525"/>
                  <a:gd name="T6" fmla="*/ 634 w 634"/>
                  <a:gd name="T7" fmla="*/ 180 h 525"/>
                  <a:gd name="T8" fmla="*/ 122 w 634"/>
                  <a:gd name="T9" fmla="*/ 525 h 525"/>
                </a:gdLst>
                <a:ahLst/>
                <a:cxnLst>
                  <a:cxn ang="0">
                    <a:pos x="T0" y="T1"/>
                  </a:cxn>
                  <a:cxn ang="0">
                    <a:pos x="T2" y="T3"/>
                  </a:cxn>
                  <a:cxn ang="0">
                    <a:pos x="T4" y="T5"/>
                  </a:cxn>
                  <a:cxn ang="0">
                    <a:pos x="T6" y="T7"/>
                  </a:cxn>
                  <a:cxn ang="0">
                    <a:pos x="T8" y="T9"/>
                  </a:cxn>
                </a:cxnLst>
                <a:rect l="0" t="0" r="r" b="b"/>
                <a:pathLst>
                  <a:path w="634" h="525">
                    <a:moveTo>
                      <a:pt x="122" y="525"/>
                    </a:moveTo>
                    <a:lnTo>
                      <a:pt x="0" y="344"/>
                    </a:lnTo>
                    <a:lnTo>
                      <a:pt x="511" y="0"/>
                    </a:lnTo>
                    <a:lnTo>
                      <a:pt x="634" y="180"/>
                    </a:lnTo>
                    <a:lnTo>
                      <a:pt x="122" y="525"/>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0" name="ïŝḻïḍe">
                <a:extLst>
                  <a:ext uri="{FF2B5EF4-FFF2-40B4-BE49-F238E27FC236}">
                    <a16:creationId xmlns:a16="http://schemas.microsoft.com/office/drawing/2014/main" id="{25184AA7-9167-4008-9598-778B68011DE0}"/>
                  </a:ext>
                </a:extLst>
              </p:cNvPr>
              <p:cNvSpPr/>
              <p:nvPr/>
            </p:nvSpPr>
            <p:spPr bwMode="auto">
              <a:xfrm>
                <a:off x="3572" y="2998"/>
                <a:ext cx="634" cy="525"/>
              </a:xfrm>
              <a:custGeom>
                <a:avLst/>
                <a:gdLst>
                  <a:gd name="T0" fmla="*/ 122 w 634"/>
                  <a:gd name="T1" fmla="*/ 525 h 525"/>
                  <a:gd name="T2" fmla="*/ 0 w 634"/>
                  <a:gd name="T3" fmla="*/ 344 h 525"/>
                  <a:gd name="T4" fmla="*/ 511 w 634"/>
                  <a:gd name="T5" fmla="*/ 0 h 525"/>
                  <a:gd name="T6" fmla="*/ 634 w 634"/>
                  <a:gd name="T7" fmla="*/ 180 h 525"/>
                  <a:gd name="T8" fmla="*/ 122 w 634"/>
                  <a:gd name="T9" fmla="*/ 525 h 525"/>
                </a:gdLst>
                <a:ahLst/>
                <a:cxnLst>
                  <a:cxn ang="0">
                    <a:pos x="T0" y="T1"/>
                  </a:cxn>
                  <a:cxn ang="0">
                    <a:pos x="T2" y="T3"/>
                  </a:cxn>
                  <a:cxn ang="0">
                    <a:pos x="T4" y="T5"/>
                  </a:cxn>
                  <a:cxn ang="0">
                    <a:pos x="T6" y="T7"/>
                  </a:cxn>
                  <a:cxn ang="0">
                    <a:pos x="T8" y="T9"/>
                  </a:cxn>
                </a:cxnLst>
                <a:rect l="0" t="0" r="r" b="b"/>
                <a:pathLst>
                  <a:path w="634" h="525">
                    <a:moveTo>
                      <a:pt x="122" y="525"/>
                    </a:moveTo>
                    <a:lnTo>
                      <a:pt x="0" y="344"/>
                    </a:lnTo>
                    <a:lnTo>
                      <a:pt x="511" y="0"/>
                    </a:lnTo>
                    <a:lnTo>
                      <a:pt x="634" y="180"/>
                    </a:lnTo>
                    <a:lnTo>
                      <a:pt x="122" y="5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1" name="íśḷídé">
                <a:extLst>
                  <a:ext uri="{FF2B5EF4-FFF2-40B4-BE49-F238E27FC236}">
                    <a16:creationId xmlns:a16="http://schemas.microsoft.com/office/drawing/2014/main" id="{57CADDE2-C61B-45BD-90C8-191228C33005}"/>
                  </a:ext>
                </a:extLst>
              </p:cNvPr>
              <p:cNvSpPr/>
              <p:nvPr/>
            </p:nvSpPr>
            <p:spPr bwMode="auto">
              <a:xfrm>
                <a:off x="3757" y="3129"/>
                <a:ext cx="264" cy="263"/>
              </a:xfrm>
              <a:custGeom>
                <a:avLst/>
                <a:gdLst>
                  <a:gd name="T0" fmla="*/ 110 w 127"/>
                  <a:gd name="T1" fmla="*/ 32 h 127"/>
                  <a:gd name="T2" fmla="*/ 95 w 127"/>
                  <a:gd name="T3" fmla="*/ 110 h 127"/>
                  <a:gd name="T4" fmla="*/ 17 w 127"/>
                  <a:gd name="T5" fmla="*/ 95 h 127"/>
                  <a:gd name="T6" fmla="*/ 32 w 127"/>
                  <a:gd name="T7" fmla="*/ 17 h 127"/>
                  <a:gd name="T8" fmla="*/ 110 w 127"/>
                  <a:gd name="T9" fmla="*/ 32 h 127"/>
                </a:gdLst>
                <a:ahLst/>
                <a:cxnLst>
                  <a:cxn ang="0">
                    <a:pos x="T0" y="T1"/>
                  </a:cxn>
                  <a:cxn ang="0">
                    <a:pos x="T2" y="T3"/>
                  </a:cxn>
                  <a:cxn ang="0">
                    <a:pos x="T4" y="T5"/>
                  </a:cxn>
                  <a:cxn ang="0">
                    <a:pos x="T6" y="T7"/>
                  </a:cxn>
                  <a:cxn ang="0">
                    <a:pos x="T8" y="T9"/>
                  </a:cxn>
                </a:cxnLst>
                <a:rect l="0" t="0" r="r" b="b"/>
                <a:pathLst>
                  <a:path w="127" h="127">
                    <a:moveTo>
                      <a:pt x="110" y="32"/>
                    </a:moveTo>
                    <a:cubicBezTo>
                      <a:pt x="127" y="58"/>
                      <a:pt x="121" y="93"/>
                      <a:pt x="95" y="110"/>
                    </a:cubicBezTo>
                    <a:cubicBezTo>
                      <a:pt x="69" y="127"/>
                      <a:pt x="34" y="121"/>
                      <a:pt x="17" y="95"/>
                    </a:cubicBezTo>
                    <a:cubicBezTo>
                      <a:pt x="0" y="69"/>
                      <a:pt x="7" y="35"/>
                      <a:pt x="32" y="17"/>
                    </a:cubicBezTo>
                    <a:cubicBezTo>
                      <a:pt x="58" y="0"/>
                      <a:pt x="93" y="7"/>
                      <a:pt x="110" y="32"/>
                    </a:cubicBezTo>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2" name="iṩļïďè">
                <a:extLst>
                  <a:ext uri="{FF2B5EF4-FFF2-40B4-BE49-F238E27FC236}">
                    <a16:creationId xmlns:a16="http://schemas.microsoft.com/office/drawing/2014/main" id="{573807C6-8409-4239-A18D-AB8D4F2C30F3}"/>
                  </a:ext>
                </a:extLst>
              </p:cNvPr>
              <p:cNvSpPr/>
              <p:nvPr/>
            </p:nvSpPr>
            <p:spPr bwMode="auto">
              <a:xfrm>
                <a:off x="3784" y="3149"/>
                <a:ext cx="212" cy="218"/>
              </a:xfrm>
              <a:custGeom>
                <a:avLst/>
                <a:gdLst>
                  <a:gd name="T0" fmla="*/ 100 w 102"/>
                  <a:gd name="T1" fmla="*/ 43 h 105"/>
                  <a:gd name="T2" fmla="*/ 100 w 102"/>
                  <a:gd name="T3" fmla="*/ 41 h 105"/>
                  <a:gd name="T4" fmla="*/ 97 w 102"/>
                  <a:gd name="T5" fmla="*/ 33 h 105"/>
                  <a:gd name="T6" fmla="*/ 91 w 102"/>
                  <a:gd name="T7" fmla="*/ 23 h 105"/>
                  <a:gd name="T8" fmla="*/ 79 w 102"/>
                  <a:gd name="T9" fmla="*/ 11 h 105"/>
                  <a:gd name="T10" fmla="*/ 22 w 102"/>
                  <a:gd name="T11" fmla="*/ 11 h 105"/>
                  <a:gd name="T12" fmla="*/ 2 w 102"/>
                  <a:gd name="T13" fmla="*/ 38 h 105"/>
                  <a:gd name="T14" fmla="*/ 0 w 102"/>
                  <a:gd name="T15" fmla="*/ 54 h 105"/>
                  <a:gd name="T16" fmla="*/ 1 w 102"/>
                  <a:gd name="T17" fmla="*/ 64 h 105"/>
                  <a:gd name="T18" fmla="*/ 3 w 102"/>
                  <a:gd name="T19" fmla="*/ 71 h 105"/>
                  <a:gd name="T20" fmla="*/ 8 w 102"/>
                  <a:gd name="T21" fmla="*/ 81 h 105"/>
                  <a:gd name="T22" fmla="*/ 17 w 102"/>
                  <a:gd name="T23" fmla="*/ 92 h 105"/>
                  <a:gd name="T24" fmla="*/ 24 w 102"/>
                  <a:gd name="T25" fmla="*/ 97 h 105"/>
                  <a:gd name="T26" fmla="*/ 28 w 102"/>
                  <a:gd name="T27" fmla="*/ 99 h 105"/>
                  <a:gd name="T28" fmla="*/ 42 w 102"/>
                  <a:gd name="T29" fmla="*/ 104 h 105"/>
                  <a:gd name="T30" fmla="*/ 60 w 102"/>
                  <a:gd name="T31" fmla="*/ 104 h 105"/>
                  <a:gd name="T32" fmla="*/ 61 w 102"/>
                  <a:gd name="T33" fmla="*/ 104 h 105"/>
                  <a:gd name="T34" fmla="*/ 71 w 102"/>
                  <a:gd name="T35" fmla="*/ 100 h 105"/>
                  <a:gd name="T36" fmla="*/ 73 w 102"/>
                  <a:gd name="T37" fmla="*/ 99 h 105"/>
                  <a:gd name="T38" fmla="*/ 79 w 102"/>
                  <a:gd name="T39" fmla="*/ 96 h 105"/>
                  <a:gd name="T40" fmla="*/ 82 w 102"/>
                  <a:gd name="T41" fmla="*/ 93 h 105"/>
                  <a:gd name="T42" fmla="*/ 86 w 102"/>
                  <a:gd name="T43" fmla="*/ 90 h 105"/>
                  <a:gd name="T44" fmla="*/ 90 w 102"/>
                  <a:gd name="T45" fmla="*/ 86 h 105"/>
                  <a:gd name="T46" fmla="*/ 93 w 102"/>
                  <a:gd name="T47" fmla="*/ 81 h 105"/>
                  <a:gd name="T48" fmla="*/ 95 w 102"/>
                  <a:gd name="T49" fmla="*/ 79 h 105"/>
                  <a:gd name="T50" fmla="*/ 97 w 102"/>
                  <a:gd name="T51" fmla="*/ 74 h 105"/>
                  <a:gd name="T52" fmla="*/ 101 w 102"/>
                  <a:gd name="T53" fmla="*/ 62 h 105"/>
                  <a:gd name="T54" fmla="*/ 101 w 102"/>
                  <a:gd name="T55" fmla="*/ 56 h 105"/>
                  <a:gd name="T56" fmla="*/ 101 w 102"/>
                  <a:gd name="T57" fmla="*/ 49 h 105"/>
                  <a:gd name="T58" fmla="*/ 99 w 102"/>
                  <a:gd name="T59" fmla="*/ 60 h 105"/>
                  <a:gd name="T60" fmla="*/ 98 w 102"/>
                  <a:gd name="T61" fmla="*/ 67 h 105"/>
                  <a:gd name="T62" fmla="*/ 92 w 102"/>
                  <a:gd name="T63" fmla="*/ 79 h 105"/>
                  <a:gd name="T64" fmla="*/ 91 w 102"/>
                  <a:gd name="T65" fmla="*/ 81 h 105"/>
                  <a:gd name="T66" fmla="*/ 87 w 102"/>
                  <a:gd name="T67" fmla="*/ 87 h 105"/>
                  <a:gd name="T68" fmla="*/ 81 w 102"/>
                  <a:gd name="T69" fmla="*/ 92 h 105"/>
                  <a:gd name="T70" fmla="*/ 79 w 102"/>
                  <a:gd name="T71" fmla="*/ 94 h 105"/>
                  <a:gd name="T72" fmla="*/ 78 w 102"/>
                  <a:gd name="T73" fmla="*/ 94 h 105"/>
                  <a:gd name="T74" fmla="*/ 74 w 102"/>
                  <a:gd name="T75" fmla="*/ 97 h 105"/>
                  <a:gd name="T76" fmla="*/ 71 w 102"/>
                  <a:gd name="T77" fmla="*/ 98 h 105"/>
                  <a:gd name="T78" fmla="*/ 62 w 102"/>
                  <a:gd name="T79" fmla="*/ 101 h 105"/>
                  <a:gd name="T80" fmla="*/ 44 w 102"/>
                  <a:gd name="T81" fmla="*/ 102 h 105"/>
                  <a:gd name="T82" fmla="*/ 37 w 102"/>
                  <a:gd name="T83" fmla="*/ 101 h 105"/>
                  <a:gd name="T84" fmla="*/ 25 w 102"/>
                  <a:gd name="T85" fmla="*/ 96 h 105"/>
                  <a:gd name="T86" fmla="*/ 20 w 102"/>
                  <a:gd name="T87" fmla="*/ 92 h 105"/>
                  <a:gd name="T88" fmla="*/ 17 w 102"/>
                  <a:gd name="T89" fmla="*/ 90 h 105"/>
                  <a:gd name="T90" fmla="*/ 10 w 102"/>
                  <a:gd name="T91" fmla="*/ 81 h 105"/>
                  <a:gd name="T92" fmla="*/ 4 w 102"/>
                  <a:gd name="T93" fmla="*/ 70 h 105"/>
                  <a:gd name="T94" fmla="*/ 2 w 102"/>
                  <a:gd name="T95" fmla="*/ 63 h 105"/>
                  <a:gd name="T96" fmla="*/ 1 w 102"/>
                  <a:gd name="T97" fmla="*/ 53 h 105"/>
                  <a:gd name="T98" fmla="*/ 2 w 102"/>
                  <a:gd name="T99" fmla="*/ 45 h 105"/>
                  <a:gd name="T100" fmla="*/ 20 w 102"/>
                  <a:gd name="T101" fmla="*/ 15 h 105"/>
                  <a:gd name="T102" fmla="*/ 28 w 102"/>
                  <a:gd name="T103" fmla="*/ 10 h 105"/>
                  <a:gd name="T104" fmla="*/ 84 w 102"/>
                  <a:gd name="T105" fmla="*/ 17 h 105"/>
                  <a:gd name="T106" fmla="*/ 91 w 102"/>
                  <a:gd name="T107" fmla="*/ 26 h 105"/>
                  <a:gd name="T108" fmla="*/ 98 w 102"/>
                  <a:gd name="T109" fmla="*/ 39 h 105"/>
                  <a:gd name="T110" fmla="*/ 98 w 102"/>
                  <a:gd name="T111" fmla="*/ 42 h 105"/>
                  <a:gd name="T112" fmla="*/ 99 w 102"/>
                  <a:gd name="T113" fmla="*/ 49 h 105"/>
                  <a:gd name="T114" fmla="*/ 100 w 102"/>
                  <a:gd name="T115"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05">
                    <a:moveTo>
                      <a:pt x="101" y="49"/>
                    </a:moveTo>
                    <a:cubicBezTo>
                      <a:pt x="101" y="47"/>
                      <a:pt x="101" y="45"/>
                      <a:pt x="100" y="43"/>
                    </a:cubicBezTo>
                    <a:cubicBezTo>
                      <a:pt x="100" y="43"/>
                      <a:pt x="100" y="42"/>
                      <a:pt x="100" y="42"/>
                    </a:cubicBezTo>
                    <a:cubicBezTo>
                      <a:pt x="100" y="41"/>
                      <a:pt x="100" y="41"/>
                      <a:pt x="100" y="41"/>
                    </a:cubicBezTo>
                    <a:cubicBezTo>
                      <a:pt x="99" y="38"/>
                      <a:pt x="98" y="36"/>
                      <a:pt x="97" y="34"/>
                    </a:cubicBezTo>
                    <a:cubicBezTo>
                      <a:pt x="97" y="33"/>
                      <a:pt x="97" y="33"/>
                      <a:pt x="97" y="33"/>
                    </a:cubicBezTo>
                    <a:cubicBezTo>
                      <a:pt x="96" y="31"/>
                      <a:pt x="95" y="28"/>
                      <a:pt x="93" y="25"/>
                    </a:cubicBezTo>
                    <a:cubicBezTo>
                      <a:pt x="92" y="24"/>
                      <a:pt x="91" y="23"/>
                      <a:pt x="91" y="23"/>
                    </a:cubicBezTo>
                    <a:cubicBezTo>
                      <a:pt x="89" y="20"/>
                      <a:pt x="87" y="18"/>
                      <a:pt x="86" y="17"/>
                    </a:cubicBezTo>
                    <a:cubicBezTo>
                      <a:pt x="83" y="15"/>
                      <a:pt x="81" y="13"/>
                      <a:pt x="79" y="11"/>
                    </a:cubicBezTo>
                    <a:cubicBezTo>
                      <a:pt x="64" y="1"/>
                      <a:pt x="44" y="0"/>
                      <a:pt x="28" y="8"/>
                    </a:cubicBezTo>
                    <a:cubicBezTo>
                      <a:pt x="26" y="9"/>
                      <a:pt x="24" y="10"/>
                      <a:pt x="22" y="11"/>
                    </a:cubicBezTo>
                    <a:cubicBezTo>
                      <a:pt x="21" y="12"/>
                      <a:pt x="21" y="13"/>
                      <a:pt x="20" y="13"/>
                    </a:cubicBezTo>
                    <a:cubicBezTo>
                      <a:pt x="11" y="20"/>
                      <a:pt x="5" y="28"/>
                      <a:pt x="2" y="38"/>
                    </a:cubicBezTo>
                    <a:cubicBezTo>
                      <a:pt x="1" y="40"/>
                      <a:pt x="1" y="43"/>
                      <a:pt x="0" y="46"/>
                    </a:cubicBezTo>
                    <a:cubicBezTo>
                      <a:pt x="0" y="49"/>
                      <a:pt x="0" y="51"/>
                      <a:pt x="0" y="54"/>
                    </a:cubicBezTo>
                    <a:cubicBezTo>
                      <a:pt x="0" y="55"/>
                      <a:pt x="0" y="56"/>
                      <a:pt x="0" y="56"/>
                    </a:cubicBezTo>
                    <a:cubicBezTo>
                      <a:pt x="0" y="59"/>
                      <a:pt x="0" y="61"/>
                      <a:pt x="1" y="64"/>
                    </a:cubicBezTo>
                    <a:cubicBezTo>
                      <a:pt x="1" y="65"/>
                      <a:pt x="1" y="66"/>
                      <a:pt x="1" y="67"/>
                    </a:cubicBezTo>
                    <a:cubicBezTo>
                      <a:pt x="2" y="68"/>
                      <a:pt x="2" y="69"/>
                      <a:pt x="3" y="71"/>
                    </a:cubicBezTo>
                    <a:cubicBezTo>
                      <a:pt x="3" y="72"/>
                      <a:pt x="3" y="73"/>
                      <a:pt x="4" y="74"/>
                    </a:cubicBezTo>
                    <a:cubicBezTo>
                      <a:pt x="5" y="76"/>
                      <a:pt x="6" y="79"/>
                      <a:pt x="8" y="81"/>
                    </a:cubicBezTo>
                    <a:cubicBezTo>
                      <a:pt x="8" y="81"/>
                      <a:pt x="8" y="82"/>
                      <a:pt x="8" y="82"/>
                    </a:cubicBezTo>
                    <a:cubicBezTo>
                      <a:pt x="11" y="86"/>
                      <a:pt x="14" y="89"/>
                      <a:pt x="17" y="92"/>
                    </a:cubicBezTo>
                    <a:cubicBezTo>
                      <a:pt x="18" y="93"/>
                      <a:pt x="19" y="94"/>
                      <a:pt x="20" y="94"/>
                    </a:cubicBezTo>
                    <a:cubicBezTo>
                      <a:pt x="21" y="95"/>
                      <a:pt x="22" y="96"/>
                      <a:pt x="24" y="97"/>
                    </a:cubicBezTo>
                    <a:cubicBezTo>
                      <a:pt x="24" y="97"/>
                      <a:pt x="25" y="98"/>
                      <a:pt x="26" y="98"/>
                    </a:cubicBezTo>
                    <a:cubicBezTo>
                      <a:pt x="26" y="98"/>
                      <a:pt x="27" y="99"/>
                      <a:pt x="28" y="99"/>
                    </a:cubicBezTo>
                    <a:cubicBezTo>
                      <a:pt x="30" y="101"/>
                      <a:pt x="33" y="102"/>
                      <a:pt x="37" y="103"/>
                    </a:cubicBezTo>
                    <a:cubicBezTo>
                      <a:pt x="38" y="103"/>
                      <a:pt x="40" y="103"/>
                      <a:pt x="42" y="104"/>
                    </a:cubicBezTo>
                    <a:cubicBezTo>
                      <a:pt x="42" y="104"/>
                      <a:pt x="43" y="104"/>
                      <a:pt x="43" y="104"/>
                    </a:cubicBezTo>
                    <a:cubicBezTo>
                      <a:pt x="49" y="105"/>
                      <a:pt x="55" y="105"/>
                      <a:pt x="60" y="104"/>
                    </a:cubicBezTo>
                    <a:cubicBezTo>
                      <a:pt x="61" y="104"/>
                      <a:pt x="61" y="104"/>
                      <a:pt x="61" y="104"/>
                    </a:cubicBezTo>
                    <a:cubicBezTo>
                      <a:pt x="61" y="104"/>
                      <a:pt x="61" y="104"/>
                      <a:pt x="61" y="104"/>
                    </a:cubicBezTo>
                    <a:cubicBezTo>
                      <a:pt x="63" y="103"/>
                      <a:pt x="66" y="102"/>
                      <a:pt x="68" y="101"/>
                    </a:cubicBezTo>
                    <a:cubicBezTo>
                      <a:pt x="69" y="101"/>
                      <a:pt x="70" y="101"/>
                      <a:pt x="71" y="100"/>
                    </a:cubicBezTo>
                    <a:cubicBezTo>
                      <a:pt x="72" y="100"/>
                      <a:pt x="72" y="100"/>
                      <a:pt x="72" y="100"/>
                    </a:cubicBezTo>
                    <a:cubicBezTo>
                      <a:pt x="73" y="99"/>
                      <a:pt x="73" y="99"/>
                      <a:pt x="73" y="99"/>
                    </a:cubicBezTo>
                    <a:cubicBezTo>
                      <a:pt x="74" y="99"/>
                      <a:pt x="74" y="99"/>
                      <a:pt x="75" y="98"/>
                    </a:cubicBezTo>
                    <a:cubicBezTo>
                      <a:pt x="76" y="98"/>
                      <a:pt x="78" y="97"/>
                      <a:pt x="79" y="96"/>
                    </a:cubicBezTo>
                    <a:cubicBezTo>
                      <a:pt x="80" y="95"/>
                      <a:pt x="80" y="95"/>
                      <a:pt x="80" y="95"/>
                    </a:cubicBezTo>
                    <a:cubicBezTo>
                      <a:pt x="81" y="95"/>
                      <a:pt x="81" y="94"/>
                      <a:pt x="82" y="93"/>
                    </a:cubicBezTo>
                    <a:cubicBezTo>
                      <a:pt x="83" y="93"/>
                      <a:pt x="84" y="92"/>
                      <a:pt x="85" y="91"/>
                    </a:cubicBezTo>
                    <a:cubicBezTo>
                      <a:pt x="86" y="91"/>
                      <a:pt x="86" y="90"/>
                      <a:pt x="86" y="90"/>
                    </a:cubicBezTo>
                    <a:cubicBezTo>
                      <a:pt x="87" y="90"/>
                      <a:pt x="87" y="89"/>
                      <a:pt x="87" y="89"/>
                    </a:cubicBezTo>
                    <a:cubicBezTo>
                      <a:pt x="88" y="88"/>
                      <a:pt x="89" y="87"/>
                      <a:pt x="90" y="86"/>
                    </a:cubicBezTo>
                    <a:cubicBezTo>
                      <a:pt x="91" y="85"/>
                      <a:pt x="91" y="84"/>
                      <a:pt x="92" y="83"/>
                    </a:cubicBezTo>
                    <a:cubicBezTo>
                      <a:pt x="93" y="82"/>
                      <a:pt x="93" y="82"/>
                      <a:pt x="93" y="81"/>
                    </a:cubicBezTo>
                    <a:cubicBezTo>
                      <a:pt x="94" y="81"/>
                      <a:pt x="94" y="80"/>
                      <a:pt x="94" y="80"/>
                    </a:cubicBezTo>
                    <a:cubicBezTo>
                      <a:pt x="95" y="79"/>
                      <a:pt x="95" y="79"/>
                      <a:pt x="95" y="79"/>
                    </a:cubicBezTo>
                    <a:cubicBezTo>
                      <a:pt x="95" y="79"/>
                      <a:pt x="95" y="79"/>
                      <a:pt x="95" y="79"/>
                    </a:cubicBezTo>
                    <a:cubicBezTo>
                      <a:pt x="96" y="77"/>
                      <a:pt x="97" y="76"/>
                      <a:pt x="97" y="74"/>
                    </a:cubicBezTo>
                    <a:cubicBezTo>
                      <a:pt x="98" y="71"/>
                      <a:pt x="99" y="69"/>
                      <a:pt x="100" y="67"/>
                    </a:cubicBezTo>
                    <a:cubicBezTo>
                      <a:pt x="100" y="65"/>
                      <a:pt x="100" y="64"/>
                      <a:pt x="101" y="62"/>
                    </a:cubicBezTo>
                    <a:cubicBezTo>
                      <a:pt x="101" y="61"/>
                      <a:pt x="101" y="61"/>
                      <a:pt x="101" y="60"/>
                    </a:cubicBezTo>
                    <a:cubicBezTo>
                      <a:pt x="101" y="59"/>
                      <a:pt x="101" y="58"/>
                      <a:pt x="101" y="56"/>
                    </a:cubicBezTo>
                    <a:cubicBezTo>
                      <a:pt x="101" y="56"/>
                      <a:pt x="101" y="55"/>
                      <a:pt x="101" y="55"/>
                    </a:cubicBezTo>
                    <a:cubicBezTo>
                      <a:pt x="102" y="53"/>
                      <a:pt x="101" y="51"/>
                      <a:pt x="101" y="49"/>
                    </a:cubicBezTo>
                    <a:moveTo>
                      <a:pt x="100" y="56"/>
                    </a:moveTo>
                    <a:cubicBezTo>
                      <a:pt x="100" y="58"/>
                      <a:pt x="99" y="59"/>
                      <a:pt x="99" y="60"/>
                    </a:cubicBezTo>
                    <a:cubicBezTo>
                      <a:pt x="99" y="61"/>
                      <a:pt x="99" y="61"/>
                      <a:pt x="99" y="62"/>
                    </a:cubicBezTo>
                    <a:cubicBezTo>
                      <a:pt x="99" y="63"/>
                      <a:pt x="98" y="65"/>
                      <a:pt x="98" y="67"/>
                    </a:cubicBezTo>
                    <a:cubicBezTo>
                      <a:pt x="97" y="69"/>
                      <a:pt x="96" y="71"/>
                      <a:pt x="95" y="74"/>
                    </a:cubicBezTo>
                    <a:cubicBezTo>
                      <a:pt x="94" y="76"/>
                      <a:pt x="93" y="78"/>
                      <a:pt x="92" y="79"/>
                    </a:cubicBezTo>
                    <a:cubicBezTo>
                      <a:pt x="92" y="80"/>
                      <a:pt x="92" y="80"/>
                      <a:pt x="92" y="80"/>
                    </a:cubicBezTo>
                    <a:cubicBezTo>
                      <a:pt x="92" y="80"/>
                      <a:pt x="92" y="81"/>
                      <a:pt x="91" y="81"/>
                    </a:cubicBezTo>
                    <a:cubicBezTo>
                      <a:pt x="91" y="82"/>
                      <a:pt x="91" y="82"/>
                      <a:pt x="91" y="82"/>
                    </a:cubicBezTo>
                    <a:cubicBezTo>
                      <a:pt x="90" y="83"/>
                      <a:pt x="88" y="85"/>
                      <a:pt x="87" y="87"/>
                    </a:cubicBezTo>
                    <a:cubicBezTo>
                      <a:pt x="86" y="88"/>
                      <a:pt x="85" y="89"/>
                      <a:pt x="84" y="89"/>
                    </a:cubicBezTo>
                    <a:cubicBezTo>
                      <a:pt x="83" y="90"/>
                      <a:pt x="82" y="91"/>
                      <a:pt x="81" y="92"/>
                    </a:cubicBezTo>
                    <a:cubicBezTo>
                      <a:pt x="81" y="93"/>
                      <a:pt x="81" y="93"/>
                      <a:pt x="81" y="93"/>
                    </a:cubicBezTo>
                    <a:cubicBezTo>
                      <a:pt x="80" y="93"/>
                      <a:pt x="80" y="93"/>
                      <a:pt x="79" y="94"/>
                    </a:cubicBezTo>
                    <a:cubicBezTo>
                      <a:pt x="79" y="94"/>
                      <a:pt x="79" y="94"/>
                      <a:pt x="79" y="94"/>
                    </a:cubicBezTo>
                    <a:cubicBezTo>
                      <a:pt x="78" y="94"/>
                      <a:pt x="78" y="94"/>
                      <a:pt x="78" y="94"/>
                    </a:cubicBezTo>
                    <a:cubicBezTo>
                      <a:pt x="78" y="94"/>
                      <a:pt x="78" y="94"/>
                      <a:pt x="78" y="94"/>
                    </a:cubicBezTo>
                    <a:cubicBezTo>
                      <a:pt x="77" y="95"/>
                      <a:pt x="76" y="96"/>
                      <a:pt x="74" y="97"/>
                    </a:cubicBezTo>
                    <a:cubicBezTo>
                      <a:pt x="74" y="97"/>
                      <a:pt x="73" y="97"/>
                      <a:pt x="73" y="98"/>
                    </a:cubicBezTo>
                    <a:cubicBezTo>
                      <a:pt x="72" y="98"/>
                      <a:pt x="72" y="98"/>
                      <a:pt x="71" y="98"/>
                    </a:cubicBezTo>
                    <a:cubicBezTo>
                      <a:pt x="71" y="98"/>
                      <a:pt x="70" y="99"/>
                      <a:pt x="70" y="99"/>
                    </a:cubicBezTo>
                    <a:cubicBezTo>
                      <a:pt x="67" y="100"/>
                      <a:pt x="65" y="101"/>
                      <a:pt x="62" y="101"/>
                    </a:cubicBezTo>
                    <a:cubicBezTo>
                      <a:pt x="61" y="102"/>
                      <a:pt x="60" y="102"/>
                      <a:pt x="60" y="102"/>
                    </a:cubicBezTo>
                    <a:cubicBezTo>
                      <a:pt x="54" y="103"/>
                      <a:pt x="49" y="103"/>
                      <a:pt x="44" y="102"/>
                    </a:cubicBezTo>
                    <a:cubicBezTo>
                      <a:pt x="43" y="102"/>
                      <a:pt x="42" y="102"/>
                      <a:pt x="42" y="102"/>
                    </a:cubicBezTo>
                    <a:cubicBezTo>
                      <a:pt x="40" y="102"/>
                      <a:pt x="38" y="101"/>
                      <a:pt x="37" y="101"/>
                    </a:cubicBezTo>
                    <a:cubicBezTo>
                      <a:pt x="34" y="100"/>
                      <a:pt x="31" y="99"/>
                      <a:pt x="28" y="97"/>
                    </a:cubicBezTo>
                    <a:cubicBezTo>
                      <a:pt x="27" y="97"/>
                      <a:pt x="26" y="96"/>
                      <a:pt x="25" y="96"/>
                    </a:cubicBezTo>
                    <a:cubicBezTo>
                      <a:pt x="24" y="95"/>
                      <a:pt x="24" y="95"/>
                      <a:pt x="23" y="94"/>
                    </a:cubicBezTo>
                    <a:cubicBezTo>
                      <a:pt x="22" y="94"/>
                      <a:pt x="21" y="93"/>
                      <a:pt x="20" y="92"/>
                    </a:cubicBezTo>
                    <a:cubicBezTo>
                      <a:pt x="19" y="91"/>
                      <a:pt x="18" y="91"/>
                      <a:pt x="17" y="90"/>
                    </a:cubicBezTo>
                    <a:cubicBezTo>
                      <a:pt x="17" y="90"/>
                      <a:pt x="17" y="90"/>
                      <a:pt x="17" y="90"/>
                    </a:cubicBezTo>
                    <a:cubicBezTo>
                      <a:pt x="14" y="87"/>
                      <a:pt x="12" y="84"/>
                      <a:pt x="10" y="81"/>
                    </a:cubicBezTo>
                    <a:cubicBezTo>
                      <a:pt x="10" y="81"/>
                      <a:pt x="10" y="81"/>
                      <a:pt x="10" y="81"/>
                    </a:cubicBezTo>
                    <a:cubicBezTo>
                      <a:pt x="8" y="79"/>
                      <a:pt x="7" y="76"/>
                      <a:pt x="6" y="74"/>
                    </a:cubicBezTo>
                    <a:cubicBezTo>
                      <a:pt x="5" y="73"/>
                      <a:pt x="5" y="72"/>
                      <a:pt x="4" y="70"/>
                    </a:cubicBezTo>
                    <a:cubicBezTo>
                      <a:pt x="4" y="69"/>
                      <a:pt x="3" y="68"/>
                      <a:pt x="3" y="67"/>
                    </a:cubicBezTo>
                    <a:cubicBezTo>
                      <a:pt x="3" y="66"/>
                      <a:pt x="3" y="64"/>
                      <a:pt x="2" y="63"/>
                    </a:cubicBezTo>
                    <a:cubicBezTo>
                      <a:pt x="2" y="61"/>
                      <a:pt x="2" y="59"/>
                      <a:pt x="2" y="56"/>
                    </a:cubicBezTo>
                    <a:cubicBezTo>
                      <a:pt x="1" y="55"/>
                      <a:pt x="1" y="54"/>
                      <a:pt x="1" y="53"/>
                    </a:cubicBezTo>
                    <a:cubicBezTo>
                      <a:pt x="1" y="51"/>
                      <a:pt x="2" y="48"/>
                      <a:pt x="2" y="45"/>
                    </a:cubicBezTo>
                    <a:cubicBezTo>
                      <a:pt x="2" y="45"/>
                      <a:pt x="2" y="45"/>
                      <a:pt x="2" y="45"/>
                    </a:cubicBezTo>
                    <a:cubicBezTo>
                      <a:pt x="3" y="43"/>
                      <a:pt x="3" y="40"/>
                      <a:pt x="4" y="37"/>
                    </a:cubicBezTo>
                    <a:cubicBezTo>
                      <a:pt x="7" y="29"/>
                      <a:pt x="13" y="21"/>
                      <a:pt x="20" y="15"/>
                    </a:cubicBezTo>
                    <a:cubicBezTo>
                      <a:pt x="21" y="14"/>
                      <a:pt x="22" y="14"/>
                      <a:pt x="23" y="13"/>
                    </a:cubicBezTo>
                    <a:cubicBezTo>
                      <a:pt x="25" y="12"/>
                      <a:pt x="26" y="11"/>
                      <a:pt x="28" y="10"/>
                    </a:cubicBezTo>
                    <a:cubicBezTo>
                      <a:pt x="43" y="2"/>
                      <a:pt x="62" y="3"/>
                      <a:pt x="77" y="12"/>
                    </a:cubicBezTo>
                    <a:cubicBezTo>
                      <a:pt x="79" y="14"/>
                      <a:pt x="81" y="15"/>
                      <a:pt x="84" y="17"/>
                    </a:cubicBezTo>
                    <a:cubicBezTo>
                      <a:pt x="86" y="19"/>
                      <a:pt x="87" y="21"/>
                      <a:pt x="89" y="23"/>
                    </a:cubicBezTo>
                    <a:cubicBezTo>
                      <a:pt x="90" y="24"/>
                      <a:pt x="91" y="25"/>
                      <a:pt x="91" y="26"/>
                    </a:cubicBezTo>
                    <a:cubicBezTo>
                      <a:pt x="93" y="28"/>
                      <a:pt x="94" y="30"/>
                      <a:pt x="95" y="32"/>
                    </a:cubicBezTo>
                    <a:cubicBezTo>
                      <a:pt x="96" y="35"/>
                      <a:pt x="97" y="37"/>
                      <a:pt x="98" y="39"/>
                    </a:cubicBezTo>
                    <a:cubicBezTo>
                      <a:pt x="98" y="39"/>
                      <a:pt x="98" y="39"/>
                      <a:pt x="98" y="39"/>
                    </a:cubicBezTo>
                    <a:cubicBezTo>
                      <a:pt x="98" y="40"/>
                      <a:pt x="98" y="41"/>
                      <a:pt x="98" y="42"/>
                    </a:cubicBezTo>
                    <a:cubicBezTo>
                      <a:pt x="98" y="42"/>
                      <a:pt x="98" y="42"/>
                      <a:pt x="98" y="42"/>
                    </a:cubicBezTo>
                    <a:cubicBezTo>
                      <a:pt x="99" y="44"/>
                      <a:pt x="99" y="47"/>
                      <a:pt x="99" y="49"/>
                    </a:cubicBezTo>
                    <a:cubicBezTo>
                      <a:pt x="99" y="49"/>
                      <a:pt x="99" y="49"/>
                      <a:pt x="99" y="49"/>
                    </a:cubicBezTo>
                    <a:cubicBezTo>
                      <a:pt x="100" y="51"/>
                      <a:pt x="100" y="53"/>
                      <a:pt x="100" y="55"/>
                    </a:cubicBezTo>
                    <a:cubicBezTo>
                      <a:pt x="100" y="55"/>
                      <a:pt x="100" y="56"/>
                      <a:pt x="100" y="56"/>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3" name="ïṥļíḍè">
                <a:extLst>
                  <a:ext uri="{FF2B5EF4-FFF2-40B4-BE49-F238E27FC236}">
                    <a16:creationId xmlns:a16="http://schemas.microsoft.com/office/drawing/2014/main" id="{EA6613C4-5CE5-4267-9110-879DAFD16A6D}"/>
                  </a:ext>
                </a:extLst>
              </p:cNvPr>
              <p:cNvSpPr/>
              <p:nvPr/>
            </p:nvSpPr>
            <p:spPr bwMode="auto">
              <a:xfrm>
                <a:off x="3645" y="3324"/>
                <a:ext cx="135" cy="112"/>
              </a:xfrm>
              <a:custGeom>
                <a:avLst/>
                <a:gdLst>
                  <a:gd name="T0" fmla="*/ 59 w 65"/>
                  <a:gd name="T1" fmla="*/ 9 h 54"/>
                  <a:gd name="T2" fmla="*/ 44 w 65"/>
                  <a:gd name="T3" fmla="*/ 44 h 54"/>
                  <a:gd name="T4" fmla="*/ 6 w 65"/>
                  <a:gd name="T5" fmla="*/ 45 h 54"/>
                  <a:gd name="T6" fmla="*/ 21 w 65"/>
                  <a:gd name="T7" fmla="*/ 10 h 54"/>
                  <a:gd name="T8" fmla="*/ 59 w 65"/>
                  <a:gd name="T9" fmla="*/ 9 h 54"/>
                </a:gdLst>
                <a:ahLst/>
                <a:cxnLst>
                  <a:cxn ang="0">
                    <a:pos x="T0" y="T1"/>
                  </a:cxn>
                  <a:cxn ang="0">
                    <a:pos x="T2" y="T3"/>
                  </a:cxn>
                  <a:cxn ang="0">
                    <a:pos x="T4" y="T5"/>
                  </a:cxn>
                  <a:cxn ang="0">
                    <a:pos x="T6" y="T7"/>
                  </a:cxn>
                  <a:cxn ang="0">
                    <a:pos x="T8" y="T9"/>
                  </a:cxn>
                </a:cxnLst>
                <a:rect l="0" t="0" r="r" b="b"/>
                <a:pathLst>
                  <a:path w="65" h="54">
                    <a:moveTo>
                      <a:pt x="59" y="9"/>
                    </a:moveTo>
                    <a:cubicBezTo>
                      <a:pt x="65" y="19"/>
                      <a:pt x="59" y="34"/>
                      <a:pt x="44" y="44"/>
                    </a:cubicBezTo>
                    <a:cubicBezTo>
                      <a:pt x="30" y="54"/>
                      <a:pt x="13" y="54"/>
                      <a:pt x="6" y="45"/>
                    </a:cubicBezTo>
                    <a:cubicBezTo>
                      <a:pt x="0" y="35"/>
                      <a:pt x="6" y="20"/>
                      <a:pt x="21" y="10"/>
                    </a:cubicBezTo>
                    <a:cubicBezTo>
                      <a:pt x="36" y="0"/>
                      <a:pt x="53" y="0"/>
                      <a:pt x="59" y="9"/>
                    </a:cubicBezTo>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4" name="ïšḷïďè">
                <a:extLst>
                  <a:ext uri="{FF2B5EF4-FFF2-40B4-BE49-F238E27FC236}">
                    <a16:creationId xmlns:a16="http://schemas.microsoft.com/office/drawing/2014/main" id="{36242C4E-DACC-4090-A8AB-B4177F1FCB39}"/>
                  </a:ext>
                </a:extLst>
              </p:cNvPr>
              <p:cNvSpPr/>
              <p:nvPr/>
            </p:nvSpPr>
            <p:spPr bwMode="auto">
              <a:xfrm>
                <a:off x="3657" y="3334"/>
                <a:ext cx="108" cy="91"/>
              </a:xfrm>
              <a:custGeom>
                <a:avLst/>
                <a:gdLst>
                  <a:gd name="T0" fmla="*/ 52 w 52"/>
                  <a:gd name="T1" fmla="*/ 10 h 44"/>
                  <a:gd name="T2" fmla="*/ 50 w 52"/>
                  <a:gd name="T3" fmla="*/ 6 h 44"/>
                  <a:gd name="T4" fmla="*/ 21 w 52"/>
                  <a:gd name="T5" fmla="*/ 5 h 44"/>
                  <a:gd name="T6" fmla="*/ 14 w 52"/>
                  <a:gd name="T7" fmla="*/ 10 h 44"/>
                  <a:gd name="T8" fmla="*/ 3 w 52"/>
                  <a:gd name="T9" fmla="*/ 22 h 44"/>
                  <a:gd name="T10" fmla="*/ 3 w 52"/>
                  <a:gd name="T11" fmla="*/ 38 h 44"/>
                  <a:gd name="T12" fmla="*/ 6 w 52"/>
                  <a:gd name="T13" fmla="*/ 41 h 44"/>
                  <a:gd name="T14" fmla="*/ 9 w 52"/>
                  <a:gd name="T15" fmla="*/ 43 h 44"/>
                  <a:gd name="T16" fmla="*/ 15 w 52"/>
                  <a:gd name="T17" fmla="*/ 44 h 44"/>
                  <a:gd name="T18" fmla="*/ 21 w 52"/>
                  <a:gd name="T19" fmla="*/ 43 h 44"/>
                  <a:gd name="T20" fmla="*/ 24 w 52"/>
                  <a:gd name="T21" fmla="*/ 42 h 44"/>
                  <a:gd name="T22" fmla="*/ 36 w 52"/>
                  <a:gd name="T23" fmla="*/ 37 h 44"/>
                  <a:gd name="T24" fmla="*/ 37 w 52"/>
                  <a:gd name="T25" fmla="*/ 36 h 44"/>
                  <a:gd name="T26" fmla="*/ 45 w 52"/>
                  <a:gd name="T27" fmla="*/ 29 h 44"/>
                  <a:gd name="T28" fmla="*/ 51 w 52"/>
                  <a:gd name="T29" fmla="*/ 19 h 44"/>
                  <a:gd name="T30" fmla="*/ 52 w 52"/>
                  <a:gd name="T31" fmla="*/ 11 h 44"/>
                  <a:gd name="T32" fmla="*/ 50 w 52"/>
                  <a:gd name="T33" fmla="*/ 20 h 44"/>
                  <a:gd name="T34" fmla="*/ 42 w 52"/>
                  <a:gd name="T35" fmla="*/ 31 h 44"/>
                  <a:gd name="T36" fmla="*/ 41 w 52"/>
                  <a:gd name="T37" fmla="*/ 32 h 44"/>
                  <a:gd name="T38" fmla="*/ 40 w 52"/>
                  <a:gd name="T39" fmla="*/ 33 h 44"/>
                  <a:gd name="T40" fmla="*/ 36 w 52"/>
                  <a:gd name="T41" fmla="*/ 36 h 44"/>
                  <a:gd name="T42" fmla="*/ 24 w 52"/>
                  <a:gd name="T43" fmla="*/ 41 h 44"/>
                  <a:gd name="T44" fmla="*/ 21 w 52"/>
                  <a:gd name="T45" fmla="*/ 42 h 44"/>
                  <a:gd name="T46" fmla="*/ 15 w 52"/>
                  <a:gd name="T47" fmla="*/ 43 h 44"/>
                  <a:gd name="T48" fmla="*/ 13 w 52"/>
                  <a:gd name="T49" fmla="*/ 43 h 44"/>
                  <a:gd name="T50" fmla="*/ 6 w 52"/>
                  <a:gd name="T51" fmla="*/ 40 h 44"/>
                  <a:gd name="T52" fmla="*/ 4 w 52"/>
                  <a:gd name="T53" fmla="*/ 38 h 44"/>
                  <a:gd name="T54" fmla="*/ 6 w 52"/>
                  <a:gd name="T55" fmla="*/ 19 h 44"/>
                  <a:gd name="T56" fmla="*/ 17 w 52"/>
                  <a:gd name="T57" fmla="*/ 8 h 44"/>
                  <a:gd name="T58" fmla="*/ 35 w 52"/>
                  <a:gd name="T59" fmla="*/ 2 h 44"/>
                  <a:gd name="T60" fmla="*/ 50 w 52"/>
                  <a:gd name="T61" fmla="*/ 7 h 44"/>
                  <a:gd name="T62" fmla="*/ 51 w 52"/>
                  <a:gd name="T63" fmla="*/ 11 h 44"/>
                  <a:gd name="T64" fmla="*/ 50 w 52"/>
                  <a:gd name="T6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4">
                    <a:moveTo>
                      <a:pt x="52" y="11"/>
                    </a:moveTo>
                    <a:cubicBezTo>
                      <a:pt x="52" y="10"/>
                      <a:pt x="52" y="10"/>
                      <a:pt x="52" y="10"/>
                    </a:cubicBezTo>
                    <a:cubicBezTo>
                      <a:pt x="52" y="9"/>
                      <a:pt x="51" y="8"/>
                      <a:pt x="51" y="7"/>
                    </a:cubicBezTo>
                    <a:cubicBezTo>
                      <a:pt x="50" y="6"/>
                      <a:pt x="50" y="6"/>
                      <a:pt x="50" y="6"/>
                    </a:cubicBezTo>
                    <a:cubicBezTo>
                      <a:pt x="48" y="2"/>
                      <a:pt x="42" y="0"/>
                      <a:pt x="36" y="1"/>
                    </a:cubicBezTo>
                    <a:cubicBezTo>
                      <a:pt x="31" y="1"/>
                      <a:pt x="26" y="2"/>
                      <a:pt x="21" y="5"/>
                    </a:cubicBezTo>
                    <a:cubicBezTo>
                      <a:pt x="19" y="6"/>
                      <a:pt x="18" y="7"/>
                      <a:pt x="17" y="7"/>
                    </a:cubicBezTo>
                    <a:cubicBezTo>
                      <a:pt x="16" y="8"/>
                      <a:pt x="15" y="9"/>
                      <a:pt x="14" y="10"/>
                    </a:cubicBezTo>
                    <a:cubicBezTo>
                      <a:pt x="11" y="12"/>
                      <a:pt x="8" y="15"/>
                      <a:pt x="6" y="17"/>
                    </a:cubicBezTo>
                    <a:cubicBezTo>
                      <a:pt x="5" y="19"/>
                      <a:pt x="4" y="21"/>
                      <a:pt x="3" y="22"/>
                    </a:cubicBezTo>
                    <a:cubicBezTo>
                      <a:pt x="3" y="22"/>
                      <a:pt x="3" y="22"/>
                      <a:pt x="3" y="22"/>
                    </a:cubicBezTo>
                    <a:cubicBezTo>
                      <a:pt x="0" y="28"/>
                      <a:pt x="0" y="34"/>
                      <a:pt x="3" y="38"/>
                    </a:cubicBezTo>
                    <a:cubicBezTo>
                      <a:pt x="4" y="39"/>
                      <a:pt x="5" y="40"/>
                      <a:pt x="6" y="41"/>
                    </a:cubicBezTo>
                    <a:cubicBezTo>
                      <a:pt x="6" y="41"/>
                      <a:pt x="6" y="41"/>
                      <a:pt x="6" y="41"/>
                    </a:cubicBezTo>
                    <a:cubicBezTo>
                      <a:pt x="7" y="42"/>
                      <a:pt x="8" y="42"/>
                      <a:pt x="9" y="43"/>
                    </a:cubicBezTo>
                    <a:cubicBezTo>
                      <a:pt x="9" y="43"/>
                      <a:pt x="9" y="43"/>
                      <a:pt x="9" y="43"/>
                    </a:cubicBezTo>
                    <a:cubicBezTo>
                      <a:pt x="10" y="43"/>
                      <a:pt x="12" y="43"/>
                      <a:pt x="14" y="44"/>
                    </a:cubicBezTo>
                    <a:cubicBezTo>
                      <a:pt x="15" y="44"/>
                      <a:pt x="15" y="44"/>
                      <a:pt x="15" y="44"/>
                    </a:cubicBezTo>
                    <a:cubicBezTo>
                      <a:pt x="15" y="44"/>
                      <a:pt x="16" y="44"/>
                      <a:pt x="16" y="44"/>
                    </a:cubicBezTo>
                    <a:cubicBezTo>
                      <a:pt x="18" y="44"/>
                      <a:pt x="19" y="43"/>
                      <a:pt x="21" y="43"/>
                    </a:cubicBezTo>
                    <a:cubicBezTo>
                      <a:pt x="21" y="43"/>
                      <a:pt x="21" y="43"/>
                      <a:pt x="21" y="43"/>
                    </a:cubicBezTo>
                    <a:cubicBezTo>
                      <a:pt x="22" y="43"/>
                      <a:pt x="23" y="43"/>
                      <a:pt x="24" y="42"/>
                    </a:cubicBezTo>
                    <a:cubicBezTo>
                      <a:pt x="25" y="42"/>
                      <a:pt x="25" y="42"/>
                      <a:pt x="25" y="42"/>
                    </a:cubicBezTo>
                    <a:cubicBezTo>
                      <a:pt x="29" y="41"/>
                      <a:pt x="33" y="39"/>
                      <a:pt x="36" y="37"/>
                    </a:cubicBezTo>
                    <a:cubicBezTo>
                      <a:pt x="37" y="37"/>
                      <a:pt x="37" y="37"/>
                      <a:pt x="37" y="37"/>
                    </a:cubicBezTo>
                    <a:cubicBezTo>
                      <a:pt x="37" y="36"/>
                      <a:pt x="37" y="36"/>
                      <a:pt x="37" y="36"/>
                    </a:cubicBezTo>
                    <a:cubicBezTo>
                      <a:pt x="40" y="34"/>
                      <a:pt x="42" y="33"/>
                      <a:pt x="44" y="31"/>
                    </a:cubicBezTo>
                    <a:cubicBezTo>
                      <a:pt x="44" y="30"/>
                      <a:pt x="45" y="29"/>
                      <a:pt x="45" y="29"/>
                    </a:cubicBezTo>
                    <a:cubicBezTo>
                      <a:pt x="48" y="26"/>
                      <a:pt x="50" y="23"/>
                      <a:pt x="51" y="20"/>
                    </a:cubicBezTo>
                    <a:cubicBezTo>
                      <a:pt x="51" y="19"/>
                      <a:pt x="51" y="19"/>
                      <a:pt x="51" y="19"/>
                    </a:cubicBezTo>
                    <a:cubicBezTo>
                      <a:pt x="52" y="17"/>
                      <a:pt x="52" y="16"/>
                      <a:pt x="52" y="15"/>
                    </a:cubicBezTo>
                    <a:cubicBezTo>
                      <a:pt x="52" y="14"/>
                      <a:pt x="52" y="12"/>
                      <a:pt x="52" y="11"/>
                    </a:cubicBezTo>
                    <a:moveTo>
                      <a:pt x="50" y="19"/>
                    </a:moveTo>
                    <a:cubicBezTo>
                      <a:pt x="50" y="20"/>
                      <a:pt x="50" y="20"/>
                      <a:pt x="50" y="20"/>
                    </a:cubicBezTo>
                    <a:cubicBezTo>
                      <a:pt x="49" y="23"/>
                      <a:pt x="46" y="26"/>
                      <a:pt x="43" y="30"/>
                    </a:cubicBezTo>
                    <a:cubicBezTo>
                      <a:pt x="43" y="30"/>
                      <a:pt x="42" y="31"/>
                      <a:pt x="42" y="31"/>
                    </a:cubicBezTo>
                    <a:cubicBezTo>
                      <a:pt x="42" y="31"/>
                      <a:pt x="42" y="31"/>
                      <a:pt x="42" y="31"/>
                    </a:cubicBezTo>
                    <a:cubicBezTo>
                      <a:pt x="41" y="32"/>
                      <a:pt x="41" y="32"/>
                      <a:pt x="41" y="32"/>
                    </a:cubicBezTo>
                    <a:cubicBezTo>
                      <a:pt x="40" y="33"/>
                      <a:pt x="40" y="33"/>
                      <a:pt x="40" y="33"/>
                    </a:cubicBezTo>
                    <a:cubicBezTo>
                      <a:pt x="40" y="33"/>
                      <a:pt x="40" y="33"/>
                      <a:pt x="40" y="33"/>
                    </a:cubicBezTo>
                    <a:cubicBezTo>
                      <a:pt x="40" y="33"/>
                      <a:pt x="40" y="33"/>
                      <a:pt x="40" y="33"/>
                    </a:cubicBezTo>
                    <a:cubicBezTo>
                      <a:pt x="38" y="34"/>
                      <a:pt x="37" y="35"/>
                      <a:pt x="36" y="36"/>
                    </a:cubicBezTo>
                    <a:cubicBezTo>
                      <a:pt x="35" y="36"/>
                      <a:pt x="35" y="36"/>
                      <a:pt x="35" y="36"/>
                    </a:cubicBezTo>
                    <a:cubicBezTo>
                      <a:pt x="32" y="39"/>
                      <a:pt x="28" y="40"/>
                      <a:pt x="24" y="41"/>
                    </a:cubicBezTo>
                    <a:cubicBezTo>
                      <a:pt x="23" y="42"/>
                      <a:pt x="23" y="42"/>
                      <a:pt x="23" y="42"/>
                    </a:cubicBezTo>
                    <a:cubicBezTo>
                      <a:pt x="23" y="42"/>
                      <a:pt x="22" y="42"/>
                      <a:pt x="21" y="42"/>
                    </a:cubicBezTo>
                    <a:cubicBezTo>
                      <a:pt x="20" y="42"/>
                      <a:pt x="20" y="42"/>
                      <a:pt x="20" y="42"/>
                    </a:cubicBezTo>
                    <a:cubicBezTo>
                      <a:pt x="18" y="43"/>
                      <a:pt x="17" y="43"/>
                      <a:pt x="15" y="43"/>
                    </a:cubicBezTo>
                    <a:cubicBezTo>
                      <a:pt x="14" y="43"/>
                      <a:pt x="14" y="43"/>
                      <a:pt x="14" y="43"/>
                    </a:cubicBezTo>
                    <a:cubicBezTo>
                      <a:pt x="13" y="43"/>
                      <a:pt x="13" y="43"/>
                      <a:pt x="13" y="43"/>
                    </a:cubicBezTo>
                    <a:cubicBezTo>
                      <a:pt x="11" y="42"/>
                      <a:pt x="10" y="42"/>
                      <a:pt x="8" y="41"/>
                    </a:cubicBezTo>
                    <a:cubicBezTo>
                      <a:pt x="7" y="41"/>
                      <a:pt x="7" y="41"/>
                      <a:pt x="6" y="40"/>
                    </a:cubicBezTo>
                    <a:cubicBezTo>
                      <a:pt x="6" y="40"/>
                      <a:pt x="6" y="40"/>
                      <a:pt x="6" y="40"/>
                    </a:cubicBezTo>
                    <a:cubicBezTo>
                      <a:pt x="5" y="39"/>
                      <a:pt x="4" y="39"/>
                      <a:pt x="4" y="38"/>
                    </a:cubicBezTo>
                    <a:cubicBezTo>
                      <a:pt x="1" y="34"/>
                      <a:pt x="1" y="29"/>
                      <a:pt x="4" y="24"/>
                    </a:cubicBezTo>
                    <a:cubicBezTo>
                      <a:pt x="4" y="22"/>
                      <a:pt x="5" y="21"/>
                      <a:pt x="6" y="19"/>
                    </a:cubicBezTo>
                    <a:cubicBezTo>
                      <a:pt x="8" y="16"/>
                      <a:pt x="11" y="13"/>
                      <a:pt x="14" y="11"/>
                    </a:cubicBezTo>
                    <a:cubicBezTo>
                      <a:pt x="15" y="10"/>
                      <a:pt x="16" y="9"/>
                      <a:pt x="17" y="8"/>
                    </a:cubicBezTo>
                    <a:cubicBezTo>
                      <a:pt x="18" y="7"/>
                      <a:pt x="20" y="7"/>
                      <a:pt x="21" y="6"/>
                    </a:cubicBezTo>
                    <a:cubicBezTo>
                      <a:pt x="25" y="4"/>
                      <a:pt x="30" y="2"/>
                      <a:pt x="35" y="2"/>
                    </a:cubicBezTo>
                    <a:cubicBezTo>
                      <a:pt x="41" y="1"/>
                      <a:pt x="47" y="2"/>
                      <a:pt x="50" y="6"/>
                    </a:cubicBezTo>
                    <a:cubicBezTo>
                      <a:pt x="50" y="7"/>
                      <a:pt x="50" y="7"/>
                      <a:pt x="50" y="7"/>
                    </a:cubicBezTo>
                    <a:cubicBezTo>
                      <a:pt x="50" y="8"/>
                      <a:pt x="51" y="9"/>
                      <a:pt x="51" y="10"/>
                    </a:cubicBezTo>
                    <a:cubicBezTo>
                      <a:pt x="51" y="11"/>
                      <a:pt x="51" y="11"/>
                      <a:pt x="51" y="11"/>
                    </a:cubicBezTo>
                    <a:cubicBezTo>
                      <a:pt x="51" y="12"/>
                      <a:pt x="51" y="14"/>
                      <a:pt x="51" y="15"/>
                    </a:cubicBezTo>
                    <a:cubicBezTo>
                      <a:pt x="51" y="16"/>
                      <a:pt x="51" y="18"/>
                      <a:pt x="50" y="19"/>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5" name="isḷíḓê">
                <a:extLst>
                  <a:ext uri="{FF2B5EF4-FFF2-40B4-BE49-F238E27FC236}">
                    <a16:creationId xmlns:a16="http://schemas.microsoft.com/office/drawing/2014/main" id="{A2BB9E3D-C464-4D8F-A4C9-3D4F682B165F}"/>
                  </a:ext>
                </a:extLst>
              </p:cNvPr>
              <p:cNvSpPr/>
              <p:nvPr/>
            </p:nvSpPr>
            <p:spPr bwMode="auto">
              <a:xfrm>
                <a:off x="3697" y="3361"/>
                <a:ext cx="31" cy="37"/>
              </a:xfrm>
              <a:custGeom>
                <a:avLst/>
                <a:gdLst>
                  <a:gd name="T0" fmla="*/ 14 w 15"/>
                  <a:gd name="T1" fmla="*/ 8 h 18"/>
                  <a:gd name="T2" fmla="*/ 13 w 15"/>
                  <a:gd name="T3" fmla="*/ 7 h 18"/>
                  <a:gd name="T4" fmla="*/ 7 w 15"/>
                  <a:gd name="T5" fmla="*/ 7 h 18"/>
                  <a:gd name="T6" fmla="*/ 5 w 15"/>
                  <a:gd name="T7" fmla="*/ 3 h 18"/>
                  <a:gd name="T8" fmla="*/ 5 w 15"/>
                  <a:gd name="T9" fmla="*/ 3 h 18"/>
                  <a:gd name="T10" fmla="*/ 9 w 15"/>
                  <a:gd name="T11" fmla="*/ 2 h 18"/>
                  <a:gd name="T12" fmla="*/ 7 w 15"/>
                  <a:gd name="T13" fmla="*/ 1 h 18"/>
                  <a:gd name="T14" fmla="*/ 4 w 15"/>
                  <a:gd name="T15" fmla="*/ 1 h 18"/>
                  <a:gd name="T16" fmla="*/ 2 w 15"/>
                  <a:gd name="T17" fmla="*/ 0 h 18"/>
                  <a:gd name="T18" fmla="*/ 2 w 15"/>
                  <a:gd name="T19" fmla="*/ 2 h 18"/>
                  <a:gd name="T20" fmla="*/ 0 w 15"/>
                  <a:gd name="T21" fmla="*/ 5 h 18"/>
                  <a:gd name="T22" fmla="*/ 0 w 15"/>
                  <a:gd name="T23" fmla="*/ 6 h 18"/>
                  <a:gd name="T24" fmla="*/ 2 w 15"/>
                  <a:gd name="T25" fmla="*/ 9 h 18"/>
                  <a:gd name="T26" fmla="*/ 7 w 15"/>
                  <a:gd name="T27" fmla="*/ 10 h 18"/>
                  <a:gd name="T28" fmla="*/ 10 w 15"/>
                  <a:gd name="T29" fmla="*/ 14 h 18"/>
                  <a:gd name="T30" fmla="*/ 7 w 15"/>
                  <a:gd name="T31" fmla="*/ 13 h 18"/>
                  <a:gd name="T32" fmla="*/ 5 w 15"/>
                  <a:gd name="T33" fmla="*/ 15 h 18"/>
                  <a:gd name="T34" fmla="*/ 8 w 15"/>
                  <a:gd name="T35" fmla="*/ 17 h 18"/>
                  <a:gd name="T36" fmla="*/ 9 w 15"/>
                  <a:gd name="T37" fmla="*/ 17 h 18"/>
                  <a:gd name="T38" fmla="*/ 13 w 15"/>
                  <a:gd name="T39" fmla="*/ 18 h 18"/>
                  <a:gd name="T40" fmla="*/ 13 w 15"/>
                  <a:gd name="T41" fmla="*/ 15 h 18"/>
                  <a:gd name="T42" fmla="*/ 15 w 15"/>
                  <a:gd name="T43" fmla="*/ 12 h 18"/>
                  <a:gd name="T44" fmla="*/ 15 w 15"/>
                  <a:gd name="T45" fmla="*/ 12 h 18"/>
                  <a:gd name="T46" fmla="*/ 15 w 15"/>
                  <a:gd name="T47" fmla="*/ 10 h 18"/>
                  <a:gd name="T48" fmla="*/ 3 w 15"/>
                  <a:gd name="T49" fmla="*/ 6 h 18"/>
                  <a:gd name="T50" fmla="*/ 3 w 15"/>
                  <a:gd name="T51" fmla="*/ 4 h 18"/>
                  <a:gd name="T52" fmla="*/ 3 w 15"/>
                  <a:gd name="T53" fmla="*/ 4 h 18"/>
                  <a:gd name="T54" fmla="*/ 4 w 15"/>
                  <a:gd name="T55" fmla="*/ 7 h 18"/>
                  <a:gd name="T56" fmla="*/ 9 w 15"/>
                  <a:gd name="T57" fmla="*/ 10 h 18"/>
                  <a:gd name="T58" fmla="*/ 11 w 15"/>
                  <a:gd name="T59" fmla="*/ 10 h 18"/>
                  <a:gd name="T60" fmla="*/ 12 w 15"/>
                  <a:gd name="T61" fmla="*/ 10 h 18"/>
                  <a:gd name="T62" fmla="*/ 12 w 15"/>
                  <a:gd name="T63" fmla="*/ 13 h 18"/>
                  <a:gd name="T64" fmla="*/ 10 w 15"/>
                  <a:gd name="T65"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8">
                    <a:moveTo>
                      <a:pt x="15" y="10"/>
                    </a:moveTo>
                    <a:cubicBezTo>
                      <a:pt x="14" y="9"/>
                      <a:pt x="14" y="9"/>
                      <a:pt x="14" y="8"/>
                    </a:cubicBezTo>
                    <a:cubicBezTo>
                      <a:pt x="14" y="8"/>
                      <a:pt x="14" y="8"/>
                      <a:pt x="14" y="8"/>
                    </a:cubicBezTo>
                    <a:cubicBezTo>
                      <a:pt x="13" y="7"/>
                      <a:pt x="13" y="7"/>
                      <a:pt x="13" y="7"/>
                    </a:cubicBezTo>
                    <a:cubicBezTo>
                      <a:pt x="13" y="7"/>
                      <a:pt x="12" y="6"/>
                      <a:pt x="11" y="6"/>
                    </a:cubicBezTo>
                    <a:cubicBezTo>
                      <a:pt x="10" y="6"/>
                      <a:pt x="9" y="6"/>
                      <a:pt x="7" y="7"/>
                    </a:cubicBezTo>
                    <a:cubicBezTo>
                      <a:pt x="5" y="3"/>
                      <a:pt x="5" y="3"/>
                      <a:pt x="5" y="3"/>
                    </a:cubicBezTo>
                    <a:cubicBezTo>
                      <a:pt x="5" y="3"/>
                      <a:pt x="5" y="3"/>
                      <a:pt x="5" y="3"/>
                    </a:cubicBezTo>
                    <a:cubicBezTo>
                      <a:pt x="5" y="3"/>
                      <a:pt x="5" y="3"/>
                      <a:pt x="5" y="3"/>
                    </a:cubicBezTo>
                    <a:cubicBezTo>
                      <a:pt x="5" y="3"/>
                      <a:pt x="5" y="3"/>
                      <a:pt x="5" y="3"/>
                    </a:cubicBezTo>
                    <a:cubicBezTo>
                      <a:pt x="6" y="3"/>
                      <a:pt x="6" y="3"/>
                      <a:pt x="7" y="4"/>
                    </a:cubicBezTo>
                    <a:cubicBezTo>
                      <a:pt x="9" y="2"/>
                      <a:pt x="9" y="2"/>
                      <a:pt x="9" y="2"/>
                    </a:cubicBezTo>
                    <a:cubicBezTo>
                      <a:pt x="8" y="1"/>
                      <a:pt x="8" y="1"/>
                      <a:pt x="8" y="1"/>
                    </a:cubicBezTo>
                    <a:cubicBezTo>
                      <a:pt x="7" y="1"/>
                      <a:pt x="7" y="1"/>
                      <a:pt x="7" y="1"/>
                    </a:cubicBezTo>
                    <a:cubicBezTo>
                      <a:pt x="7" y="0"/>
                      <a:pt x="7" y="0"/>
                      <a:pt x="6" y="0"/>
                    </a:cubicBezTo>
                    <a:cubicBezTo>
                      <a:pt x="5" y="0"/>
                      <a:pt x="5" y="0"/>
                      <a:pt x="4" y="1"/>
                    </a:cubicBezTo>
                    <a:cubicBezTo>
                      <a:pt x="3" y="1"/>
                      <a:pt x="3" y="1"/>
                      <a:pt x="3" y="1"/>
                    </a:cubicBezTo>
                    <a:cubicBezTo>
                      <a:pt x="2" y="0"/>
                      <a:pt x="2" y="0"/>
                      <a:pt x="2" y="0"/>
                    </a:cubicBezTo>
                    <a:cubicBezTo>
                      <a:pt x="1" y="1"/>
                      <a:pt x="1" y="1"/>
                      <a:pt x="1" y="1"/>
                    </a:cubicBezTo>
                    <a:cubicBezTo>
                      <a:pt x="2" y="2"/>
                      <a:pt x="2" y="2"/>
                      <a:pt x="2" y="2"/>
                    </a:cubicBezTo>
                    <a:cubicBezTo>
                      <a:pt x="1" y="2"/>
                      <a:pt x="0" y="3"/>
                      <a:pt x="0" y="4"/>
                    </a:cubicBezTo>
                    <a:cubicBezTo>
                      <a:pt x="0" y="5"/>
                      <a:pt x="0" y="5"/>
                      <a:pt x="0" y="5"/>
                    </a:cubicBezTo>
                    <a:cubicBezTo>
                      <a:pt x="0" y="5"/>
                      <a:pt x="0" y="5"/>
                      <a:pt x="0" y="5"/>
                    </a:cubicBezTo>
                    <a:cubicBezTo>
                      <a:pt x="0" y="6"/>
                      <a:pt x="0" y="6"/>
                      <a:pt x="0" y="6"/>
                    </a:cubicBezTo>
                    <a:cubicBezTo>
                      <a:pt x="0" y="7"/>
                      <a:pt x="0" y="8"/>
                      <a:pt x="1" y="8"/>
                    </a:cubicBezTo>
                    <a:cubicBezTo>
                      <a:pt x="1" y="9"/>
                      <a:pt x="1" y="9"/>
                      <a:pt x="2" y="9"/>
                    </a:cubicBezTo>
                    <a:cubicBezTo>
                      <a:pt x="2" y="10"/>
                      <a:pt x="3" y="10"/>
                      <a:pt x="3" y="10"/>
                    </a:cubicBezTo>
                    <a:cubicBezTo>
                      <a:pt x="4" y="11"/>
                      <a:pt x="6" y="11"/>
                      <a:pt x="7" y="10"/>
                    </a:cubicBezTo>
                    <a:cubicBezTo>
                      <a:pt x="8" y="12"/>
                      <a:pt x="8" y="12"/>
                      <a:pt x="8" y="12"/>
                    </a:cubicBezTo>
                    <a:cubicBezTo>
                      <a:pt x="10" y="14"/>
                      <a:pt x="10" y="14"/>
                      <a:pt x="10" y="14"/>
                    </a:cubicBezTo>
                    <a:cubicBezTo>
                      <a:pt x="10" y="14"/>
                      <a:pt x="9" y="14"/>
                      <a:pt x="8" y="14"/>
                    </a:cubicBezTo>
                    <a:cubicBezTo>
                      <a:pt x="8" y="14"/>
                      <a:pt x="8" y="13"/>
                      <a:pt x="7" y="13"/>
                    </a:cubicBezTo>
                    <a:cubicBezTo>
                      <a:pt x="7" y="13"/>
                      <a:pt x="7" y="13"/>
                      <a:pt x="7" y="13"/>
                    </a:cubicBezTo>
                    <a:cubicBezTo>
                      <a:pt x="5" y="15"/>
                      <a:pt x="5" y="15"/>
                      <a:pt x="5" y="15"/>
                    </a:cubicBezTo>
                    <a:cubicBezTo>
                      <a:pt x="5" y="15"/>
                      <a:pt x="5" y="15"/>
                      <a:pt x="5" y="15"/>
                    </a:cubicBezTo>
                    <a:cubicBezTo>
                      <a:pt x="6" y="16"/>
                      <a:pt x="7" y="17"/>
                      <a:pt x="8" y="17"/>
                    </a:cubicBezTo>
                    <a:cubicBezTo>
                      <a:pt x="8" y="17"/>
                      <a:pt x="8" y="17"/>
                      <a:pt x="8" y="17"/>
                    </a:cubicBezTo>
                    <a:cubicBezTo>
                      <a:pt x="9" y="17"/>
                      <a:pt x="9" y="17"/>
                      <a:pt x="9" y="17"/>
                    </a:cubicBezTo>
                    <a:cubicBezTo>
                      <a:pt x="10" y="17"/>
                      <a:pt x="11" y="17"/>
                      <a:pt x="12" y="16"/>
                    </a:cubicBezTo>
                    <a:cubicBezTo>
                      <a:pt x="13" y="18"/>
                      <a:pt x="13" y="18"/>
                      <a:pt x="13" y="18"/>
                    </a:cubicBezTo>
                    <a:cubicBezTo>
                      <a:pt x="14" y="17"/>
                      <a:pt x="14" y="17"/>
                      <a:pt x="14" y="17"/>
                    </a:cubicBezTo>
                    <a:cubicBezTo>
                      <a:pt x="13" y="15"/>
                      <a:pt x="13" y="15"/>
                      <a:pt x="13" y="15"/>
                    </a:cubicBezTo>
                    <a:cubicBezTo>
                      <a:pt x="13" y="15"/>
                      <a:pt x="13" y="15"/>
                      <a:pt x="13" y="15"/>
                    </a:cubicBezTo>
                    <a:cubicBezTo>
                      <a:pt x="14" y="14"/>
                      <a:pt x="15" y="13"/>
                      <a:pt x="15" y="12"/>
                    </a:cubicBezTo>
                    <a:cubicBezTo>
                      <a:pt x="15" y="12"/>
                      <a:pt x="15" y="12"/>
                      <a:pt x="15" y="12"/>
                    </a:cubicBezTo>
                    <a:cubicBezTo>
                      <a:pt x="15" y="12"/>
                      <a:pt x="15" y="12"/>
                      <a:pt x="15" y="12"/>
                    </a:cubicBezTo>
                    <a:cubicBezTo>
                      <a:pt x="15" y="11"/>
                      <a:pt x="15" y="11"/>
                      <a:pt x="15" y="11"/>
                    </a:cubicBezTo>
                    <a:cubicBezTo>
                      <a:pt x="15" y="11"/>
                      <a:pt x="15" y="10"/>
                      <a:pt x="15" y="10"/>
                    </a:cubicBezTo>
                    <a:moveTo>
                      <a:pt x="4" y="7"/>
                    </a:moveTo>
                    <a:cubicBezTo>
                      <a:pt x="4" y="7"/>
                      <a:pt x="3" y="7"/>
                      <a:pt x="3" y="6"/>
                    </a:cubicBezTo>
                    <a:cubicBezTo>
                      <a:pt x="3" y="6"/>
                      <a:pt x="3" y="6"/>
                      <a:pt x="3" y="5"/>
                    </a:cubicBezTo>
                    <a:cubicBezTo>
                      <a:pt x="3" y="4"/>
                      <a:pt x="3" y="4"/>
                      <a:pt x="3" y="4"/>
                    </a:cubicBezTo>
                    <a:cubicBezTo>
                      <a:pt x="3" y="4"/>
                      <a:pt x="3" y="4"/>
                      <a:pt x="3" y="4"/>
                    </a:cubicBezTo>
                    <a:cubicBezTo>
                      <a:pt x="3" y="4"/>
                      <a:pt x="3" y="4"/>
                      <a:pt x="3" y="4"/>
                    </a:cubicBezTo>
                    <a:cubicBezTo>
                      <a:pt x="5" y="7"/>
                      <a:pt x="5" y="7"/>
                      <a:pt x="5" y="7"/>
                    </a:cubicBezTo>
                    <a:cubicBezTo>
                      <a:pt x="5" y="7"/>
                      <a:pt x="4" y="7"/>
                      <a:pt x="4" y="7"/>
                    </a:cubicBezTo>
                    <a:moveTo>
                      <a:pt x="10" y="11"/>
                    </a:moveTo>
                    <a:cubicBezTo>
                      <a:pt x="9" y="10"/>
                      <a:pt x="9" y="10"/>
                      <a:pt x="9" y="10"/>
                    </a:cubicBezTo>
                    <a:cubicBezTo>
                      <a:pt x="10" y="9"/>
                      <a:pt x="10" y="9"/>
                      <a:pt x="11" y="9"/>
                    </a:cubicBezTo>
                    <a:cubicBezTo>
                      <a:pt x="11" y="10"/>
                      <a:pt x="11" y="10"/>
                      <a:pt x="11" y="10"/>
                    </a:cubicBezTo>
                    <a:cubicBezTo>
                      <a:pt x="11" y="10"/>
                      <a:pt x="11" y="10"/>
                      <a:pt x="11" y="10"/>
                    </a:cubicBezTo>
                    <a:cubicBezTo>
                      <a:pt x="12" y="10"/>
                      <a:pt x="12" y="10"/>
                      <a:pt x="12" y="10"/>
                    </a:cubicBezTo>
                    <a:cubicBezTo>
                      <a:pt x="12" y="11"/>
                      <a:pt x="12" y="11"/>
                      <a:pt x="12" y="12"/>
                    </a:cubicBezTo>
                    <a:cubicBezTo>
                      <a:pt x="12" y="12"/>
                      <a:pt x="12" y="13"/>
                      <a:pt x="12" y="13"/>
                    </a:cubicBezTo>
                    <a:cubicBezTo>
                      <a:pt x="12" y="13"/>
                      <a:pt x="12" y="13"/>
                      <a:pt x="12" y="13"/>
                    </a:cubicBezTo>
                    <a:cubicBezTo>
                      <a:pt x="10" y="11"/>
                      <a:pt x="10" y="11"/>
                      <a:pt x="10" y="11"/>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6" name="îś1íḋe">
                <a:extLst>
                  <a:ext uri="{FF2B5EF4-FFF2-40B4-BE49-F238E27FC236}">
                    <a16:creationId xmlns:a16="http://schemas.microsoft.com/office/drawing/2014/main" id="{7893880A-0338-4383-B01C-1A5C6A081E72}"/>
                  </a:ext>
                </a:extLst>
              </p:cNvPr>
              <p:cNvSpPr/>
              <p:nvPr/>
            </p:nvSpPr>
            <p:spPr bwMode="auto">
              <a:xfrm>
                <a:off x="3998" y="3085"/>
                <a:ext cx="135" cy="114"/>
              </a:xfrm>
              <a:custGeom>
                <a:avLst/>
                <a:gdLst>
                  <a:gd name="T0" fmla="*/ 59 w 65"/>
                  <a:gd name="T1" fmla="*/ 9 h 55"/>
                  <a:gd name="T2" fmla="*/ 44 w 65"/>
                  <a:gd name="T3" fmla="*/ 44 h 55"/>
                  <a:gd name="T4" fmla="*/ 6 w 65"/>
                  <a:gd name="T5" fmla="*/ 45 h 55"/>
                  <a:gd name="T6" fmla="*/ 21 w 65"/>
                  <a:gd name="T7" fmla="*/ 10 h 55"/>
                  <a:gd name="T8" fmla="*/ 59 w 65"/>
                  <a:gd name="T9" fmla="*/ 9 h 55"/>
                </a:gdLst>
                <a:ahLst/>
                <a:cxnLst>
                  <a:cxn ang="0">
                    <a:pos x="T0" y="T1"/>
                  </a:cxn>
                  <a:cxn ang="0">
                    <a:pos x="T2" y="T3"/>
                  </a:cxn>
                  <a:cxn ang="0">
                    <a:pos x="T4" y="T5"/>
                  </a:cxn>
                  <a:cxn ang="0">
                    <a:pos x="T6" y="T7"/>
                  </a:cxn>
                  <a:cxn ang="0">
                    <a:pos x="T8" y="T9"/>
                  </a:cxn>
                </a:cxnLst>
                <a:rect l="0" t="0" r="r" b="b"/>
                <a:pathLst>
                  <a:path w="65" h="55">
                    <a:moveTo>
                      <a:pt x="59" y="9"/>
                    </a:moveTo>
                    <a:cubicBezTo>
                      <a:pt x="65" y="19"/>
                      <a:pt x="59" y="35"/>
                      <a:pt x="44" y="44"/>
                    </a:cubicBezTo>
                    <a:cubicBezTo>
                      <a:pt x="30" y="54"/>
                      <a:pt x="13" y="55"/>
                      <a:pt x="6" y="45"/>
                    </a:cubicBezTo>
                    <a:cubicBezTo>
                      <a:pt x="0" y="36"/>
                      <a:pt x="6" y="20"/>
                      <a:pt x="21" y="10"/>
                    </a:cubicBezTo>
                    <a:cubicBezTo>
                      <a:pt x="35" y="0"/>
                      <a:pt x="53" y="0"/>
                      <a:pt x="59" y="9"/>
                    </a:cubicBez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7" name="îṡľiḑe">
                <a:extLst>
                  <a:ext uri="{FF2B5EF4-FFF2-40B4-BE49-F238E27FC236}">
                    <a16:creationId xmlns:a16="http://schemas.microsoft.com/office/drawing/2014/main" id="{0B2B0628-6F65-489F-A008-6B5012AF2F2C}"/>
                  </a:ext>
                </a:extLst>
              </p:cNvPr>
              <p:cNvSpPr/>
              <p:nvPr/>
            </p:nvSpPr>
            <p:spPr bwMode="auto">
              <a:xfrm>
                <a:off x="4012" y="3091"/>
                <a:ext cx="106" cy="100"/>
              </a:xfrm>
              <a:custGeom>
                <a:avLst/>
                <a:gdLst>
                  <a:gd name="T0" fmla="*/ 51 w 51"/>
                  <a:gd name="T1" fmla="*/ 11 h 48"/>
                  <a:gd name="T2" fmla="*/ 49 w 51"/>
                  <a:gd name="T3" fmla="*/ 8 h 48"/>
                  <a:gd name="T4" fmla="*/ 16 w 51"/>
                  <a:gd name="T5" fmla="*/ 10 h 48"/>
                  <a:gd name="T6" fmla="*/ 1 w 51"/>
                  <a:gd name="T7" fmla="*/ 28 h 48"/>
                  <a:gd name="T8" fmla="*/ 0 w 51"/>
                  <a:gd name="T9" fmla="*/ 36 h 48"/>
                  <a:gd name="T10" fmla="*/ 2 w 51"/>
                  <a:gd name="T11" fmla="*/ 40 h 48"/>
                  <a:gd name="T12" fmla="*/ 4 w 51"/>
                  <a:gd name="T13" fmla="*/ 43 h 48"/>
                  <a:gd name="T14" fmla="*/ 35 w 51"/>
                  <a:gd name="T15" fmla="*/ 39 h 48"/>
                  <a:gd name="T16" fmla="*/ 47 w 51"/>
                  <a:gd name="T17" fmla="*/ 28 h 48"/>
                  <a:gd name="T18" fmla="*/ 51 w 51"/>
                  <a:gd name="T19" fmla="*/ 19 h 48"/>
                  <a:gd name="T20" fmla="*/ 51 w 51"/>
                  <a:gd name="T21" fmla="*/ 11 h 48"/>
                  <a:gd name="T22" fmla="*/ 45 w 51"/>
                  <a:gd name="T23" fmla="*/ 28 h 48"/>
                  <a:gd name="T24" fmla="*/ 45 w 51"/>
                  <a:gd name="T25" fmla="*/ 28 h 48"/>
                  <a:gd name="T26" fmla="*/ 35 w 51"/>
                  <a:gd name="T27" fmla="*/ 38 h 48"/>
                  <a:gd name="T28" fmla="*/ 5 w 51"/>
                  <a:gd name="T29" fmla="*/ 42 h 48"/>
                  <a:gd name="T30" fmla="*/ 2 w 51"/>
                  <a:gd name="T31" fmla="*/ 40 h 48"/>
                  <a:gd name="T32" fmla="*/ 1 w 51"/>
                  <a:gd name="T33" fmla="*/ 36 h 48"/>
                  <a:gd name="T34" fmla="*/ 2 w 51"/>
                  <a:gd name="T35" fmla="*/ 28 h 48"/>
                  <a:gd name="T36" fmla="*/ 16 w 51"/>
                  <a:gd name="T37" fmla="*/ 10 h 48"/>
                  <a:gd name="T38" fmla="*/ 49 w 51"/>
                  <a:gd name="T39" fmla="*/ 9 h 48"/>
                  <a:gd name="T40" fmla="*/ 50 w 51"/>
                  <a:gd name="T41" fmla="*/ 11 h 48"/>
                  <a:gd name="T42" fmla="*/ 50 w 51"/>
                  <a:gd name="T43" fmla="*/ 19 h 48"/>
                  <a:gd name="T44" fmla="*/ 45 w 51"/>
                  <a:gd name="T45"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48">
                    <a:moveTo>
                      <a:pt x="51" y="11"/>
                    </a:moveTo>
                    <a:cubicBezTo>
                      <a:pt x="50" y="10"/>
                      <a:pt x="50" y="9"/>
                      <a:pt x="49" y="8"/>
                    </a:cubicBezTo>
                    <a:cubicBezTo>
                      <a:pt x="44" y="0"/>
                      <a:pt x="29" y="1"/>
                      <a:pt x="16" y="10"/>
                    </a:cubicBezTo>
                    <a:cubicBezTo>
                      <a:pt x="8" y="15"/>
                      <a:pt x="3" y="22"/>
                      <a:pt x="1" y="28"/>
                    </a:cubicBezTo>
                    <a:cubicBezTo>
                      <a:pt x="0" y="31"/>
                      <a:pt x="0" y="34"/>
                      <a:pt x="0" y="36"/>
                    </a:cubicBezTo>
                    <a:cubicBezTo>
                      <a:pt x="0" y="38"/>
                      <a:pt x="1" y="39"/>
                      <a:pt x="2" y="40"/>
                    </a:cubicBezTo>
                    <a:cubicBezTo>
                      <a:pt x="2" y="41"/>
                      <a:pt x="3" y="42"/>
                      <a:pt x="4" y="43"/>
                    </a:cubicBezTo>
                    <a:cubicBezTo>
                      <a:pt x="10" y="48"/>
                      <a:pt x="24" y="47"/>
                      <a:pt x="35" y="39"/>
                    </a:cubicBezTo>
                    <a:cubicBezTo>
                      <a:pt x="40" y="36"/>
                      <a:pt x="44" y="32"/>
                      <a:pt x="47" y="28"/>
                    </a:cubicBezTo>
                    <a:cubicBezTo>
                      <a:pt x="49" y="25"/>
                      <a:pt x="50" y="22"/>
                      <a:pt x="51" y="19"/>
                    </a:cubicBezTo>
                    <a:cubicBezTo>
                      <a:pt x="51" y="16"/>
                      <a:pt x="51" y="13"/>
                      <a:pt x="51" y="11"/>
                    </a:cubicBezTo>
                    <a:close/>
                    <a:moveTo>
                      <a:pt x="45" y="28"/>
                    </a:moveTo>
                    <a:cubicBezTo>
                      <a:pt x="45" y="28"/>
                      <a:pt x="45" y="28"/>
                      <a:pt x="45" y="28"/>
                    </a:cubicBezTo>
                    <a:cubicBezTo>
                      <a:pt x="43" y="32"/>
                      <a:pt x="39" y="35"/>
                      <a:pt x="35" y="38"/>
                    </a:cubicBezTo>
                    <a:cubicBezTo>
                      <a:pt x="24" y="45"/>
                      <a:pt x="11" y="47"/>
                      <a:pt x="5" y="42"/>
                    </a:cubicBezTo>
                    <a:cubicBezTo>
                      <a:pt x="4" y="42"/>
                      <a:pt x="3" y="41"/>
                      <a:pt x="2" y="40"/>
                    </a:cubicBezTo>
                    <a:cubicBezTo>
                      <a:pt x="2" y="39"/>
                      <a:pt x="1" y="37"/>
                      <a:pt x="1" y="36"/>
                    </a:cubicBezTo>
                    <a:cubicBezTo>
                      <a:pt x="1" y="34"/>
                      <a:pt x="1" y="31"/>
                      <a:pt x="2" y="28"/>
                    </a:cubicBezTo>
                    <a:cubicBezTo>
                      <a:pt x="4" y="22"/>
                      <a:pt x="9" y="15"/>
                      <a:pt x="16" y="10"/>
                    </a:cubicBezTo>
                    <a:cubicBezTo>
                      <a:pt x="29" y="2"/>
                      <a:pt x="43" y="1"/>
                      <a:pt x="49" y="9"/>
                    </a:cubicBezTo>
                    <a:cubicBezTo>
                      <a:pt x="49" y="10"/>
                      <a:pt x="50" y="10"/>
                      <a:pt x="50" y="11"/>
                    </a:cubicBezTo>
                    <a:cubicBezTo>
                      <a:pt x="51" y="14"/>
                      <a:pt x="50" y="16"/>
                      <a:pt x="50" y="19"/>
                    </a:cubicBezTo>
                    <a:cubicBezTo>
                      <a:pt x="49" y="22"/>
                      <a:pt x="47" y="25"/>
                      <a:pt x="45" y="28"/>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8" name="ïṩḷïḍè">
                <a:extLst>
                  <a:ext uri="{FF2B5EF4-FFF2-40B4-BE49-F238E27FC236}">
                    <a16:creationId xmlns:a16="http://schemas.microsoft.com/office/drawing/2014/main" id="{9DDCC2F5-A81A-40F8-B21C-564296C38A06}"/>
                  </a:ext>
                </a:extLst>
              </p:cNvPr>
              <p:cNvSpPr/>
              <p:nvPr/>
            </p:nvSpPr>
            <p:spPr bwMode="auto">
              <a:xfrm>
                <a:off x="4050" y="3122"/>
                <a:ext cx="31" cy="38"/>
              </a:xfrm>
              <a:custGeom>
                <a:avLst/>
                <a:gdLst>
                  <a:gd name="T0" fmla="*/ 15 w 15"/>
                  <a:gd name="T1" fmla="*/ 10 h 18"/>
                  <a:gd name="T2" fmla="*/ 14 w 15"/>
                  <a:gd name="T3" fmla="*/ 9 h 18"/>
                  <a:gd name="T4" fmla="*/ 11 w 15"/>
                  <a:gd name="T5" fmla="*/ 6 h 18"/>
                  <a:gd name="T6" fmla="*/ 7 w 15"/>
                  <a:gd name="T7" fmla="*/ 7 h 18"/>
                  <a:gd name="T8" fmla="*/ 6 w 15"/>
                  <a:gd name="T9" fmla="*/ 5 h 18"/>
                  <a:gd name="T10" fmla="*/ 5 w 15"/>
                  <a:gd name="T11" fmla="*/ 3 h 18"/>
                  <a:gd name="T12" fmla="*/ 7 w 15"/>
                  <a:gd name="T13" fmla="*/ 4 h 18"/>
                  <a:gd name="T14" fmla="*/ 9 w 15"/>
                  <a:gd name="T15" fmla="*/ 2 h 18"/>
                  <a:gd name="T16" fmla="*/ 6 w 15"/>
                  <a:gd name="T17" fmla="*/ 0 h 18"/>
                  <a:gd name="T18" fmla="*/ 3 w 15"/>
                  <a:gd name="T19" fmla="*/ 1 h 18"/>
                  <a:gd name="T20" fmla="*/ 2 w 15"/>
                  <a:gd name="T21" fmla="*/ 0 h 18"/>
                  <a:gd name="T22" fmla="*/ 1 w 15"/>
                  <a:gd name="T23" fmla="*/ 1 h 18"/>
                  <a:gd name="T24" fmla="*/ 2 w 15"/>
                  <a:gd name="T25" fmla="*/ 2 h 18"/>
                  <a:gd name="T26" fmla="*/ 0 w 15"/>
                  <a:gd name="T27" fmla="*/ 5 h 18"/>
                  <a:gd name="T28" fmla="*/ 0 w 15"/>
                  <a:gd name="T29" fmla="*/ 7 h 18"/>
                  <a:gd name="T30" fmla="*/ 1 w 15"/>
                  <a:gd name="T31" fmla="*/ 8 h 18"/>
                  <a:gd name="T32" fmla="*/ 3 w 15"/>
                  <a:gd name="T33" fmla="*/ 10 h 18"/>
                  <a:gd name="T34" fmla="*/ 7 w 15"/>
                  <a:gd name="T35" fmla="*/ 10 h 18"/>
                  <a:gd name="T36" fmla="*/ 8 w 15"/>
                  <a:gd name="T37" fmla="*/ 12 h 18"/>
                  <a:gd name="T38" fmla="*/ 10 w 15"/>
                  <a:gd name="T39" fmla="*/ 14 h 18"/>
                  <a:gd name="T40" fmla="*/ 8 w 15"/>
                  <a:gd name="T41" fmla="*/ 14 h 18"/>
                  <a:gd name="T42" fmla="*/ 7 w 15"/>
                  <a:gd name="T43" fmla="*/ 13 h 18"/>
                  <a:gd name="T44" fmla="*/ 5 w 15"/>
                  <a:gd name="T45" fmla="*/ 15 h 18"/>
                  <a:gd name="T46" fmla="*/ 8 w 15"/>
                  <a:gd name="T47" fmla="*/ 17 h 18"/>
                  <a:gd name="T48" fmla="*/ 12 w 15"/>
                  <a:gd name="T49" fmla="*/ 17 h 18"/>
                  <a:gd name="T50" fmla="*/ 13 w 15"/>
                  <a:gd name="T51" fmla="*/ 18 h 18"/>
                  <a:gd name="T52" fmla="*/ 13 w 15"/>
                  <a:gd name="T53" fmla="*/ 18 h 18"/>
                  <a:gd name="T54" fmla="*/ 13 w 15"/>
                  <a:gd name="T55" fmla="*/ 18 h 18"/>
                  <a:gd name="T56" fmla="*/ 14 w 15"/>
                  <a:gd name="T57" fmla="*/ 17 h 18"/>
                  <a:gd name="T58" fmla="*/ 13 w 15"/>
                  <a:gd name="T59" fmla="*/ 16 h 18"/>
                  <a:gd name="T60" fmla="*/ 15 w 15"/>
                  <a:gd name="T61" fmla="*/ 12 h 18"/>
                  <a:gd name="T62" fmla="*/ 15 w 15"/>
                  <a:gd name="T63" fmla="*/ 10 h 18"/>
                  <a:gd name="T64" fmla="*/ 4 w 15"/>
                  <a:gd name="T65" fmla="*/ 7 h 18"/>
                  <a:gd name="T66" fmla="*/ 3 w 15"/>
                  <a:gd name="T67" fmla="*/ 7 h 18"/>
                  <a:gd name="T68" fmla="*/ 3 w 15"/>
                  <a:gd name="T69" fmla="*/ 6 h 18"/>
                  <a:gd name="T70" fmla="*/ 3 w 15"/>
                  <a:gd name="T71" fmla="*/ 5 h 18"/>
                  <a:gd name="T72" fmla="*/ 3 w 15"/>
                  <a:gd name="T73" fmla="*/ 4 h 18"/>
                  <a:gd name="T74" fmla="*/ 4 w 15"/>
                  <a:gd name="T75" fmla="*/ 6 h 18"/>
                  <a:gd name="T76" fmla="*/ 5 w 15"/>
                  <a:gd name="T77" fmla="*/ 7 h 18"/>
                  <a:gd name="T78" fmla="*/ 4 w 15"/>
                  <a:gd name="T79" fmla="*/ 7 h 18"/>
                  <a:gd name="T80" fmla="*/ 11 w 15"/>
                  <a:gd name="T81" fmla="*/ 14 h 18"/>
                  <a:gd name="T82" fmla="*/ 10 w 15"/>
                  <a:gd name="T83" fmla="*/ 12 h 18"/>
                  <a:gd name="T84" fmla="*/ 9 w 15"/>
                  <a:gd name="T85" fmla="*/ 10 h 18"/>
                  <a:gd name="T86" fmla="*/ 11 w 15"/>
                  <a:gd name="T87" fmla="*/ 10 h 18"/>
                  <a:gd name="T88" fmla="*/ 12 w 15"/>
                  <a:gd name="T89" fmla="*/ 10 h 18"/>
                  <a:gd name="T90" fmla="*/ 12 w 15"/>
                  <a:gd name="T91" fmla="*/ 11 h 18"/>
                  <a:gd name="T92" fmla="*/ 12 w 15"/>
                  <a:gd name="T93" fmla="*/ 12 h 18"/>
                  <a:gd name="T94" fmla="*/ 11 w 15"/>
                  <a:gd name="T9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18">
                    <a:moveTo>
                      <a:pt x="15" y="10"/>
                    </a:moveTo>
                    <a:cubicBezTo>
                      <a:pt x="14" y="10"/>
                      <a:pt x="14" y="9"/>
                      <a:pt x="14" y="9"/>
                    </a:cubicBezTo>
                    <a:cubicBezTo>
                      <a:pt x="13" y="7"/>
                      <a:pt x="12" y="7"/>
                      <a:pt x="11" y="6"/>
                    </a:cubicBezTo>
                    <a:cubicBezTo>
                      <a:pt x="10" y="6"/>
                      <a:pt x="9" y="6"/>
                      <a:pt x="7" y="7"/>
                    </a:cubicBezTo>
                    <a:cubicBezTo>
                      <a:pt x="6" y="5"/>
                      <a:pt x="6" y="5"/>
                      <a:pt x="6" y="5"/>
                    </a:cubicBezTo>
                    <a:cubicBezTo>
                      <a:pt x="5" y="3"/>
                      <a:pt x="5" y="3"/>
                      <a:pt x="5" y="3"/>
                    </a:cubicBezTo>
                    <a:cubicBezTo>
                      <a:pt x="5" y="3"/>
                      <a:pt x="6" y="3"/>
                      <a:pt x="7" y="4"/>
                    </a:cubicBezTo>
                    <a:cubicBezTo>
                      <a:pt x="9" y="2"/>
                      <a:pt x="9" y="2"/>
                      <a:pt x="9" y="2"/>
                    </a:cubicBezTo>
                    <a:cubicBezTo>
                      <a:pt x="8" y="1"/>
                      <a:pt x="7" y="1"/>
                      <a:pt x="6" y="0"/>
                    </a:cubicBezTo>
                    <a:cubicBezTo>
                      <a:pt x="5" y="0"/>
                      <a:pt x="4" y="1"/>
                      <a:pt x="3" y="1"/>
                    </a:cubicBezTo>
                    <a:cubicBezTo>
                      <a:pt x="2" y="0"/>
                      <a:pt x="2" y="0"/>
                      <a:pt x="2" y="0"/>
                    </a:cubicBezTo>
                    <a:cubicBezTo>
                      <a:pt x="1" y="1"/>
                      <a:pt x="1" y="1"/>
                      <a:pt x="1" y="1"/>
                    </a:cubicBezTo>
                    <a:cubicBezTo>
                      <a:pt x="2" y="2"/>
                      <a:pt x="2" y="2"/>
                      <a:pt x="2" y="2"/>
                    </a:cubicBezTo>
                    <a:cubicBezTo>
                      <a:pt x="1" y="3"/>
                      <a:pt x="0" y="4"/>
                      <a:pt x="0" y="5"/>
                    </a:cubicBezTo>
                    <a:cubicBezTo>
                      <a:pt x="0" y="6"/>
                      <a:pt x="0" y="7"/>
                      <a:pt x="0" y="7"/>
                    </a:cubicBezTo>
                    <a:cubicBezTo>
                      <a:pt x="0" y="8"/>
                      <a:pt x="0" y="8"/>
                      <a:pt x="1" y="8"/>
                    </a:cubicBezTo>
                    <a:cubicBezTo>
                      <a:pt x="1" y="9"/>
                      <a:pt x="2" y="10"/>
                      <a:pt x="3" y="10"/>
                    </a:cubicBezTo>
                    <a:cubicBezTo>
                      <a:pt x="4" y="11"/>
                      <a:pt x="6" y="11"/>
                      <a:pt x="7" y="10"/>
                    </a:cubicBezTo>
                    <a:cubicBezTo>
                      <a:pt x="8" y="12"/>
                      <a:pt x="8" y="12"/>
                      <a:pt x="8" y="12"/>
                    </a:cubicBezTo>
                    <a:cubicBezTo>
                      <a:pt x="10" y="14"/>
                      <a:pt x="10" y="14"/>
                      <a:pt x="10" y="14"/>
                    </a:cubicBezTo>
                    <a:cubicBezTo>
                      <a:pt x="9" y="14"/>
                      <a:pt x="9" y="14"/>
                      <a:pt x="8" y="14"/>
                    </a:cubicBezTo>
                    <a:cubicBezTo>
                      <a:pt x="8" y="14"/>
                      <a:pt x="7" y="14"/>
                      <a:pt x="7" y="13"/>
                    </a:cubicBezTo>
                    <a:cubicBezTo>
                      <a:pt x="5" y="15"/>
                      <a:pt x="5" y="15"/>
                      <a:pt x="5" y="15"/>
                    </a:cubicBezTo>
                    <a:cubicBezTo>
                      <a:pt x="6" y="16"/>
                      <a:pt x="7" y="17"/>
                      <a:pt x="8" y="17"/>
                    </a:cubicBezTo>
                    <a:cubicBezTo>
                      <a:pt x="9" y="17"/>
                      <a:pt x="10" y="17"/>
                      <a:pt x="12" y="17"/>
                    </a:cubicBezTo>
                    <a:cubicBezTo>
                      <a:pt x="13" y="18"/>
                      <a:pt x="13" y="18"/>
                      <a:pt x="13" y="18"/>
                    </a:cubicBezTo>
                    <a:cubicBezTo>
                      <a:pt x="13" y="18"/>
                      <a:pt x="13" y="18"/>
                      <a:pt x="13" y="18"/>
                    </a:cubicBezTo>
                    <a:cubicBezTo>
                      <a:pt x="13" y="18"/>
                      <a:pt x="13" y="18"/>
                      <a:pt x="13" y="18"/>
                    </a:cubicBezTo>
                    <a:cubicBezTo>
                      <a:pt x="14" y="17"/>
                      <a:pt x="14" y="17"/>
                      <a:pt x="14" y="17"/>
                    </a:cubicBezTo>
                    <a:cubicBezTo>
                      <a:pt x="13" y="16"/>
                      <a:pt x="13" y="16"/>
                      <a:pt x="13" y="16"/>
                    </a:cubicBezTo>
                    <a:cubicBezTo>
                      <a:pt x="14" y="15"/>
                      <a:pt x="15" y="13"/>
                      <a:pt x="15" y="12"/>
                    </a:cubicBezTo>
                    <a:cubicBezTo>
                      <a:pt x="15" y="11"/>
                      <a:pt x="15" y="11"/>
                      <a:pt x="15" y="10"/>
                    </a:cubicBezTo>
                    <a:close/>
                    <a:moveTo>
                      <a:pt x="4" y="7"/>
                    </a:moveTo>
                    <a:cubicBezTo>
                      <a:pt x="3" y="7"/>
                      <a:pt x="3" y="7"/>
                      <a:pt x="3" y="7"/>
                    </a:cubicBezTo>
                    <a:cubicBezTo>
                      <a:pt x="3" y="6"/>
                      <a:pt x="3" y="6"/>
                      <a:pt x="3" y="6"/>
                    </a:cubicBezTo>
                    <a:cubicBezTo>
                      <a:pt x="3" y="6"/>
                      <a:pt x="3" y="6"/>
                      <a:pt x="3" y="5"/>
                    </a:cubicBezTo>
                    <a:cubicBezTo>
                      <a:pt x="3" y="5"/>
                      <a:pt x="3" y="5"/>
                      <a:pt x="3" y="4"/>
                    </a:cubicBezTo>
                    <a:cubicBezTo>
                      <a:pt x="4" y="6"/>
                      <a:pt x="4" y="6"/>
                      <a:pt x="4" y="6"/>
                    </a:cubicBezTo>
                    <a:cubicBezTo>
                      <a:pt x="5" y="7"/>
                      <a:pt x="5" y="7"/>
                      <a:pt x="5" y="7"/>
                    </a:cubicBezTo>
                    <a:cubicBezTo>
                      <a:pt x="5" y="8"/>
                      <a:pt x="4" y="8"/>
                      <a:pt x="4" y="7"/>
                    </a:cubicBezTo>
                    <a:close/>
                    <a:moveTo>
                      <a:pt x="11" y="14"/>
                    </a:moveTo>
                    <a:cubicBezTo>
                      <a:pt x="10" y="12"/>
                      <a:pt x="10" y="12"/>
                      <a:pt x="10" y="12"/>
                    </a:cubicBezTo>
                    <a:cubicBezTo>
                      <a:pt x="9" y="10"/>
                      <a:pt x="9" y="10"/>
                      <a:pt x="9" y="10"/>
                    </a:cubicBezTo>
                    <a:cubicBezTo>
                      <a:pt x="10" y="10"/>
                      <a:pt x="10" y="9"/>
                      <a:pt x="11" y="10"/>
                    </a:cubicBezTo>
                    <a:cubicBezTo>
                      <a:pt x="11" y="10"/>
                      <a:pt x="11" y="10"/>
                      <a:pt x="12" y="10"/>
                    </a:cubicBezTo>
                    <a:cubicBezTo>
                      <a:pt x="12" y="11"/>
                      <a:pt x="12" y="11"/>
                      <a:pt x="12" y="11"/>
                    </a:cubicBezTo>
                    <a:cubicBezTo>
                      <a:pt x="12" y="11"/>
                      <a:pt x="12" y="12"/>
                      <a:pt x="12" y="12"/>
                    </a:cubicBezTo>
                    <a:cubicBezTo>
                      <a:pt x="12" y="13"/>
                      <a:pt x="12" y="13"/>
                      <a:pt x="11" y="14"/>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9" name="ïṩľîdé">
                <a:extLst>
                  <a:ext uri="{FF2B5EF4-FFF2-40B4-BE49-F238E27FC236}">
                    <a16:creationId xmlns:a16="http://schemas.microsoft.com/office/drawing/2014/main" id="{4F8CF508-EF31-40CF-9A32-EB3AA0BF7C9D}"/>
                  </a:ext>
                </a:extLst>
              </p:cNvPr>
              <p:cNvSpPr/>
              <p:nvPr/>
            </p:nvSpPr>
            <p:spPr bwMode="auto">
              <a:xfrm>
                <a:off x="3551" y="3295"/>
                <a:ext cx="67" cy="110"/>
              </a:xfrm>
              <a:custGeom>
                <a:avLst/>
                <a:gdLst>
                  <a:gd name="T0" fmla="*/ 46 w 67"/>
                  <a:gd name="T1" fmla="*/ 110 h 110"/>
                  <a:gd name="T2" fmla="*/ 0 w 67"/>
                  <a:gd name="T3" fmla="*/ 43 h 110"/>
                  <a:gd name="T4" fmla="*/ 67 w 67"/>
                  <a:gd name="T5" fmla="*/ 0 h 110"/>
                  <a:gd name="T6" fmla="*/ 46 w 67"/>
                  <a:gd name="T7" fmla="*/ 110 h 110"/>
                </a:gdLst>
                <a:ahLst/>
                <a:cxnLst>
                  <a:cxn ang="0">
                    <a:pos x="T0" y="T1"/>
                  </a:cxn>
                  <a:cxn ang="0">
                    <a:pos x="T2" y="T3"/>
                  </a:cxn>
                  <a:cxn ang="0">
                    <a:pos x="T4" y="T5"/>
                  </a:cxn>
                  <a:cxn ang="0">
                    <a:pos x="T6" y="T7"/>
                  </a:cxn>
                </a:cxnLst>
                <a:rect l="0" t="0" r="r" b="b"/>
                <a:pathLst>
                  <a:path w="67" h="110">
                    <a:moveTo>
                      <a:pt x="46" y="110"/>
                    </a:moveTo>
                    <a:lnTo>
                      <a:pt x="0" y="43"/>
                    </a:lnTo>
                    <a:lnTo>
                      <a:pt x="67" y="0"/>
                    </a:lnTo>
                    <a:lnTo>
                      <a:pt x="46" y="110"/>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0" name="íṡľíḋê">
                <a:extLst>
                  <a:ext uri="{FF2B5EF4-FFF2-40B4-BE49-F238E27FC236}">
                    <a16:creationId xmlns:a16="http://schemas.microsoft.com/office/drawing/2014/main" id="{08D5E64D-66B4-44E7-BCA6-92295A77F197}"/>
                  </a:ext>
                </a:extLst>
              </p:cNvPr>
              <p:cNvSpPr/>
              <p:nvPr/>
            </p:nvSpPr>
            <p:spPr bwMode="auto">
              <a:xfrm>
                <a:off x="3551" y="3295"/>
                <a:ext cx="67" cy="110"/>
              </a:xfrm>
              <a:custGeom>
                <a:avLst/>
                <a:gdLst>
                  <a:gd name="T0" fmla="*/ 46 w 67"/>
                  <a:gd name="T1" fmla="*/ 110 h 110"/>
                  <a:gd name="T2" fmla="*/ 0 w 67"/>
                  <a:gd name="T3" fmla="*/ 43 h 110"/>
                  <a:gd name="T4" fmla="*/ 67 w 67"/>
                  <a:gd name="T5" fmla="*/ 0 h 110"/>
                  <a:gd name="T6" fmla="*/ 46 w 67"/>
                  <a:gd name="T7" fmla="*/ 110 h 110"/>
                </a:gdLst>
                <a:ahLst/>
                <a:cxnLst>
                  <a:cxn ang="0">
                    <a:pos x="T0" y="T1"/>
                  </a:cxn>
                  <a:cxn ang="0">
                    <a:pos x="T2" y="T3"/>
                  </a:cxn>
                  <a:cxn ang="0">
                    <a:pos x="T4" y="T5"/>
                  </a:cxn>
                  <a:cxn ang="0">
                    <a:pos x="T6" y="T7"/>
                  </a:cxn>
                </a:cxnLst>
                <a:rect l="0" t="0" r="r" b="b"/>
                <a:pathLst>
                  <a:path w="67" h="110">
                    <a:moveTo>
                      <a:pt x="46" y="110"/>
                    </a:moveTo>
                    <a:lnTo>
                      <a:pt x="0" y="43"/>
                    </a:lnTo>
                    <a:lnTo>
                      <a:pt x="67" y="0"/>
                    </a:lnTo>
                    <a:lnTo>
                      <a:pt x="46"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1" name="ïṣḷîḋé">
                <a:extLst>
                  <a:ext uri="{FF2B5EF4-FFF2-40B4-BE49-F238E27FC236}">
                    <a16:creationId xmlns:a16="http://schemas.microsoft.com/office/drawing/2014/main" id="{C219EE83-4D11-4848-9958-46B1B76E1334}"/>
                  </a:ext>
                </a:extLst>
              </p:cNvPr>
              <p:cNvSpPr/>
              <p:nvPr/>
            </p:nvSpPr>
            <p:spPr bwMode="auto">
              <a:xfrm>
                <a:off x="4160" y="3118"/>
                <a:ext cx="67" cy="108"/>
              </a:xfrm>
              <a:custGeom>
                <a:avLst/>
                <a:gdLst>
                  <a:gd name="T0" fmla="*/ 21 w 67"/>
                  <a:gd name="T1" fmla="*/ 0 h 108"/>
                  <a:gd name="T2" fmla="*/ 67 w 67"/>
                  <a:gd name="T3" fmla="*/ 64 h 108"/>
                  <a:gd name="T4" fmla="*/ 0 w 67"/>
                  <a:gd name="T5" fmla="*/ 108 h 108"/>
                  <a:gd name="T6" fmla="*/ 21 w 67"/>
                  <a:gd name="T7" fmla="*/ 0 h 108"/>
                </a:gdLst>
                <a:ahLst/>
                <a:cxnLst>
                  <a:cxn ang="0">
                    <a:pos x="T0" y="T1"/>
                  </a:cxn>
                  <a:cxn ang="0">
                    <a:pos x="T2" y="T3"/>
                  </a:cxn>
                  <a:cxn ang="0">
                    <a:pos x="T4" y="T5"/>
                  </a:cxn>
                  <a:cxn ang="0">
                    <a:pos x="T6" y="T7"/>
                  </a:cxn>
                </a:cxnLst>
                <a:rect l="0" t="0" r="r" b="b"/>
                <a:pathLst>
                  <a:path w="67" h="108">
                    <a:moveTo>
                      <a:pt x="21" y="0"/>
                    </a:moveTo>
                    <a:lnTo>
                      <a:pt x="67" y="64"/>
                    </a:lnTo>
                    <a:lnTo>
                      <a:pt x="0" y="108"/>
                    </a:lnTo>
                    <a:lnTo>
                      <a:pt x="21" y="0"/>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2" name="íślîďe">
                <a:extLst>
                  <a:ext uri="{FF2B5EF4-FFF2-40B4-BE49-F238E27FC236}">
                    <a16:creationId xmlns:a16="http://schemas.microsoft.com/office/drawing/2014/main" id="{C84A7D22-546A-4BB2-BC05-A63D27856899}"/>
                  </a:ext>
                </a:extLst>
              </p:cNvPr>
              <p:cNvSpPr/>
              <p:nvPr/>
            </p:nvSpPr>
            <p:spPr bwMode="auto">
              <a:xfrm>
                <a:off x="3570" y="3083"/>
                <a:ext cx="729" cy="481"/>
              </a:xfrm>
              <a:custGeom>
                <a:avLst/>
                <a:gdLst>
                  <a:gd name="T0" fmla="*/ 727 w 729"/>
                  <a:gd name="T1" fmla="*/ 263 h 481"/>
                  <a:gd name="T2" fmla="*/ 713 w 729"/>
                  <a:gd name="T3" fmla="*/ 268 h 481"/>
                  <a:gd name="T4" fmla="*/ 673 w 729"/>
                  <a:gd name="T5" fmla="*/ 282 h 481"/>
                  <a:gd name="T6" fmla="*/ 650 w 729"/>
                  <a:gd name="T7" fmla="*/ 288 h 481"/>
                  <a:gd name="T8" fmla="*/ 615 w 729"/>
                  <a:gd name="T9" fmla="*/ 301 h 481"/>
                  <a:gd name="T10" fmla="*/ 596 w 729"/>
                  <a:gd name="T11" fmla="*/ 307 h 481"/>
                  <a:gd name="T12" fmla="*/ 542 w 729"/>
                  <a:gd name="T13" fmla="*/ 326 h 481"/>
                  <a:gd name="T14" fmla="*/ 515 w 729"/>
                  <a:gd name="T15" fmla="*/ 336 h 481"/>
                  <a:gd name="T16" fmla="*/ 496 w 729"/>
                  <a:gd name="T17" fmla="*/ 342 h 481"/>
                  <a:gd name="T18" fmla="*/ 455 w 729"/>
                  <a:gd name="T19" fmla="*/ 357 h 481"/>
                  <a:gd name="T20" fmla="*/ 432 w 729"/>
                  <a:gd name="T21" fmla="*/ 363 h 481"/>
                  <a:gd name="T22" fmla="*/ 401 w 729"/>
                  <a:gd name="T23" fmla="*/ 376 h 481"/>
                  <a:gd name="T24" fmla="*/ 357 w 729"/>
                  <a:gd name="T25" fmla="*/ 390 h 481"/>
                  <a:gd name="T26" fmla="*/ 345 w 729"/>
                  <a:gd name="T27" fmla="*/ 394 h 481"/>
                  <a:gd name="T28" fmla="*/ 334 w 729"/>
                  <a:gd name="T29" fmla="*/ 396 h 481"/>
                  <a:gd name="T30" fmla="*/ 255 w 729"/>
                  <a:gd name="T31" fmla="*/ 425 h 481"/>
                  <a:gd name="T32" fmla="*/ 245 w 729"/>
                  <a:gd name="T33" fmla="*/ 430 h 481"/>
                  <a:gd name="T34" fmla="*/ 168 w 729"/>
                  <a:gd name="T35" fmla="*/ 454 h 481"/>
                  <a:gd name="T36" fmla="*/ 135 w 729"/>
                  <a:gd name="T37" fmla="*/ 467 h 481"/>
                  <a:gd name="T38" fmla="*/ 100 w 729"/>
                  <a:gd name="T39" fmla="*/ 477 h 481"/>
                  <a:gd name="T40" fmla="*/ 91 w 729"/>
                  <a:gd name="T41" fmla="*/ 481 h 481"/>
                  <a:gd name="T42" fmla="*/ 91 w 729"/>
                  <a:gd name="T43" fmla="*/ 481 h 481"/>
                  <a:gd name="T44" fmla="*/ 64 w 729"/>
                  <a:gd name="T45" fmla="*/ 405 h 481"/>
                  <a:gd name="T46" fmla="*/ 46 w 729"/>
                  <a:gd name="T47" fmla="*/ 351 h 481"/>
                  <a:gd name="T48" fmla="*/ 46 w 729"/>
                  <a:gd name="T49" fmla="*/ 349 h 481"/>
                  <a:gd name="T50" fmla="*/ 29 w 729"/>
                  <a:gd name="T51" fmla="*/ 303 h 481"/>
                  <a:gd name="T52" fmla="*/ 12 w 729"/>
                  <a:gd name="T53" fmla="*/ 253 h 481"/>
                  <a:gd name="T54" fmla="*/ 2 w 729"/>
                  <a:gd name="T55" fmla="*/ 224 h 481"/>
                  <a:gd name="T56" fmla="*/ 0 w 729"/>
                  <a:gd name="T57" fmla="*/ 220 h 481"/>
                  <a:gd name="T58" fmla="*/ 18 w 729"/>
                  <a:gd name="T59" fmla="*/ 214 h 481"/>
                  <a:gd name="T60" fmla="*/ 73 w 729"/>
                  <a:gd name="T61" fmla="*/ 195 h 481"/>
                  <a:gd name="T62" fmla="*/ 206 w 729"/>
                  <a:gd name="T63" fmla="*/ 149 h 481"/>
                  <a:gd name="T64" fmla="*/ 222 w 729"/>
                  <a:gd name="T65" fmla="*/ 143 h 481"/>
                  <a:gd name="T66" fmla="*/ 272 w 729"/>
                  <a:gd name="T67" fmla="*/ 126 h 481"/>
                  <a:gd name="T68" fmla="*/ 289 w 729"/>
                  <a:gd name="T69" fmla="*/ 120 h 481"/>
                  <a:gd name="T70" fmla="*/ 378 w 729"/>
                  <a:gd name="T71" fmla="*/ 89 h 481"/>
                  <a:gd name="T72" fmla="*/ 436 w 729"/>
                  <a:gd name="T73" fmla="*/ 70 h 481"/>
                  <a:gd name="T74" fmla="*/ 447 w 729"/>
                  <a:gd name="T75" fmla="*/ 66 h 481"/>
                  <a:gd name="T76" fmla="*/ 486 w 729"/>
                  <a:gd name="T77" fmla="*/ 52 h 481"/>
                  <a:gd name="T78" fmla="*/ 492 w 729"/>
                  <a:gd name="T79" fmla="*/ 50 h 481"/>
                  <a:gd name="T80" fmla="*/ 548 w 729"/>
                  <a:gd name="T81" fmla="*/ 31 h 481"/>
                  <a:gd name="T82" fmla="*/ 584 w 729"/>
                  <a:gd name="T83" fmla="*/ 19 h 481"/>
                  <a:gd name="T84" fmla="*/ 613 w 729"/>
                  <a:gd name="T85" fmla="*/ 8 h 481"/>
                  <a:gd name="T86" fmla="*/ 675 w 729"/>
                  <a:gd name="T87" fmla="*/ 99 h 481"/>
                  <a:gd name="T88" fmla="*/ 679 w 729"/>
                  <a:gd name="T89" fmla="*/ 116 h 481"/>
                  <a:gd name="T90" fmla="*/ 690 w 729"/>
                  <a:gd name="T91" fmla="*/ 143 h 481"/>
                  <a:gd name="T92" fmla="*/ 698 w 729"/>
                  <a:gd name="T93" fmla="*/ 168 h 481"/>
                  <a:gd name="T94" fmla="*/ 715 w 729"/>
                  <a:gd name="T95" fmla="*/ 220 h 481"/>
                  <a:gd name="T96" fmla="*/ 723 w 729"/>
                  <a:gd name="T97" fmla="*/ 245 h 481"/>
                  <a:gd name="T98" fmla="*/ 729 w 729"/>
                  <a:gd name="T99" fmla="*/ 26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9" h="481">
                    <a:moveTo>
                      <a:pt x="729" y="261"/>
                    </a:moveTo>
                    <a:lnTo>
                      <a:pt x="727" y="263"/>
                    </a:lnTo>
                    <a:lnTo>
                      <a:pt x="713" y="268"/>
                    </a:lnTo>
                    <a:lnTo>
                      <a:pt x="713" y="268"/>
                    </a:lnTo>
                    <a:lnTo>
                      <a:pt x="673" y="282"/>
                    </a:lnTo>
                    <a:lnTo>
                      <a:pt x="673" y="282"/>
                    </a:lnTo>
                    <a:lnTo>
                      <a:pt x="657" y="286"/>
                    </a:lnTo>
                    <a:lnTo>
                      <a:pt x="650" y="288"/>
                    </a:lnTo>
                    <a:lnTo>
                      <a:pt x="623" y="299"/>
                    </a:lnTo>
                    <a:lnTo>
                      <a:pt x="615" y="301"/>
                    </a:lnTo>
                    <a:lnTo>
                      <a:pt x="596" y="307"/>
                    </a:lnTo>
                    <a:lnTo>
                      <a:pt x="596" y="307"/>
                    </a:lnTo>
                    <a:lnTo>
                      <a:pt x="553" y="322"/>
                    </a:lnTo>
                    <a:lnTo>
                      <a:pt x="542" y="326"/>
                    </a:lnTo>
                    <a:lnTo>
                      <a:pt x="540" y="328"/>
                    </a:lnTo>
                    <a:lnTo>
                      <a:pt x="515" y="336"/>
                    </a:lnTo>
                    <a:lnTo>
                      <a:pt x="501" y="340"/>
                    </a:lnTo>
                    <a:lnTo>
                      <a:pt x="496" y="342"/>
                    </a:lnTo>
                    <a:lnTo>
                      <a:pt x="476" y="349"/>
                    </a:lnTo>
                    <a:lnTo>
                      <a:pt x="455" y="357"/>
                    </a:lnTo>
                    <a:lnTo>
                      <a:pt x="445" y="359"/>
                    </a:lnTo>
                    <a:lnTo>
                      <a:pt x="432" y="363"/>
                    </a:lnTo>
                    <a:lnTo>
                      <a:pt x="422" y="367"/>
                    </a:lnTo>
                    <a:lnTo>
                      <a:pt x="401" y="376"/>
                    </a:lnTo>
                    <a:lnTo>
                      <a:pt x="363" y="388"/>
                    </a:lnTo>
                    <a:lnTo>
                      <a:pt x="357" y="390"/>
                    </a:lnTo>
                    <a:lnTo>
                      <a:pt x="349" y="392"/>
                    </a:lnTo>
                    <a:lnTo>
                      <a:pt x="345" y="394"/>
                    </a:lnTo>
                    <a:lnTo>
                      <a:pt x="345" y="394"/>
                    </a:lnTo>
                    <a:lnTo>
                      <a:pt x="334" y="396"/>
                    </a:lnTo>
                    <a:lnTo>
                      <a:pt x="272" y="419"/>
                    </a:lnTo>
                    <a:lnTo>
                      <a:pt x="255" y="425"/>
                    </a:lnTo>
                    <a:lnTo>
                      <a:pt x="245" y="430"/>
                    </a:lnTo>
                    <a:lnTo>
                      <a:pt x="245" y="430"/>
                    </a:lnTo>
                    <a:lnTo>
                      <a:pt x="179" y="452"/>
                    </a:lnTo>
                    <a:lnTo>
                      <a:pt x="168" y="454"/>
                    </a:lnTo>
                    <a:lnTo>
                      <a:pt x="143" y="463"/>
                    </a:lnTo>
                    <a:lnTo>
                      <a:pt x="135" y="467"/>
                    </a:lnTo>
                    <a:lnTo>
                      <a:pt x="112" y="475"/>
                    </a:lnTo>
                    <a:lnTo>
                      <a:pt x="100" y="477"/>
                    </a:lnTo>
                    <a:lnTo>
                      <a:pt x="95" y="479"/>
                    </a:lnTo>
                    <a:lnTo>
                      <a:pt x="91" y="481"/>
                    </a:lnTo>
                    <a:lnTo>
                      <a:pt x="91" y="481"/>
                    </a:lnTo>
                    <a:lnTo>
                      <a:pt x="91" y="481"/>
                    </a:lnTo>
                    <a:lnTo>
                      <a:pt x="91" y="481"/>
                    </a:lnTo>
                    <a:lnTo>
                      <a:pt x="64" y="405"/>
                    </a:lnTo>
                    <a:lnTo>
                      <a:pt x="56" y="382"/>
                    </a:lnTo>
                    <a:lnTo>
                      <a:pt x="46" y="351"/>
                    </a:lnTo>
                    <a:lnTo>
                      <a:pt x="46" y="351"/>
                    </a:lnTo>
                    <a:lnTo>
                      <a:pt x="46" y="349"/>
                    </a:lnTo>
                    <a:lnTo>
                      <a:pt x="29" y="303"/>
                    </a:lnTo>
                    <a:lnTo>
                      <a:pt x="29" y="303"/>
                    </a:lnTo>
                    <a:lnTo>
                      <a:pt x="27" y="295"/>
                    </a:lnTo>
                    <a:lnTo>
                      <a:pt x="12" y="253"/>
                    </a:lnTo>
                    <a:lnTo>
                      <a:pt x="8" y="239"/>
                    </a:lnTo>
                    <a:lnTo>
                      <a:pt x="2" y="224"/>
                    </a:lnTo>
                    <a:lnTo>
                      <a:pt x="2" y="222"/>
                    </a:lnTo>
                    <a:lnTo>
                      <a:pt x="0" y="220"/>
                    </a:lnTo>
                    <a:lnTo>
                      <a:pt x="2" y="220"/>
                    </a:lnTo>
                    <a:lnTo>
                      <a:pt x="18" y="214"/>
                    </a:lnTo>
                    <a:lnTo>
                      <a:pt x="73" y="195"/>
                    </a:lnTo>
                    <a:lnTo>
                      <a:pt x="73" y="195"/>
                    </a:lnTo>
                    <a:lnTo>
                      <a:pt x="127" y="176"/>
                    </a:lnTo>
                    <a:lnTo>
                      <a:pt x="206" y="149"/>
                    </a:lnTo>
                    <a:lnTo>
                      <a:pt x="218" y="145"/>
                    </a:lnTo>
                    <a:lnTo>
                      <a:pt x="222" y="143"/>
                    </a:lnTo>
                    <a:lnTo>
                      <a:pt x="255" y="133"/>
                    </a:lnTo>
                    <a:lnTo>
                      <a:pt x="272" y="126"/>
                    </a:lnTo>
                    <a:lnTo>
                      <a:pt x="276" y="124"/>
                    </a:lnTo>
                    <a:lnTo>
                      <a:pt x="289" y="120"/>
                    </a:lnTo>
                    <a:lnTo>
                      <a:pt x="374" y="91"/>
                    </a:lnTo>
                    <a:lnTo>
                      <a:pt x="378" y="89"/>
                    </a:lnTo>
                    <a:lnTo>
                      <a:pt x="391" y="85"/>
                    </a:lnTo>
                    <a:lnTo>
                      <a:pt x="436" y="70"/>
                    </a:lnTo>
                    <a:lnTo>
                      <a:pt x="445" y="66"/>
                    </a:lnTo>
                    <a:lnTo>
                      <a:pt x="447" y="66"/>
                    </a:lnTo>
                    <a:lnTo>
                      <a:pt x="480" y="54"/>
                    </a:lnTo>
                    <a:lnTo>
                      <a:pt x="486" y="52"/>
                    </a:lnTo>
                    <a:lnTo>
                      <a:pt x="488" y="52"/>
                    </a:lnTo>
                    <a:lnTo>
                      <a:pt x="492" y="50"/>
                    </a:lnTo>
                    <a:lnTo>
                      <a:pt x="546" y="31"/>
                    </a:lnTo>
                    <a:lnTo>
                      <a:pt x="548" y="31"/>
                    </a:lnTo>
                    <a:lnTo>
                      <a:pt x="555" y="29"/>
                    </a:lnTo>
                    <a:lnTo>
                      <a:pt x="584" y="19"/>
                    </a:lnTo>
                    <a:lnTo>
                      <a:pt x="598" y="14"/>
                    </a:lnTo>
                    <a:lnTo>
                      <a:pt x="613" y="8"/>
                    </a:lnTo>
                    <a:lnTo>
                      <a:pt x="640" y="0"/>
                    </a:lnTo>
                    <a:lnTo>
                      <a:pt x="675" y="99"/>
                    </a:lnTo>
                    <a:lnTo>
                      <a:pt x="675" y="104"/>
                    </a:lnTo>
                    <a:lnTo>
                      <a:pt x="679" y="116"/>
                    </a:lnTo>
                    <a:lnTo>
                      <a:pt x="684" y="129"/>
                    </a:lnTo>
                    <a:lnTo>
                      <a:pt x="690" y="143"/>
                    </a:lnTo>
                    <a:lnTo>
                      <a:pt x="698" y="168"/>
                    </a:lnTo>
                    <a:lnTo>
                      <a:pt x="698" y="168"/>
                    </a:lnTo>
                    <a:lnTo>
                      <a:pt x="711" y="205"/>
                    </a:lnTo>
                    <a:lnTo>
                      <a:pt x="715" y="220"/>
                    </a:lnTo>
                    <a:lnTo>
                      <a:pt x="721" y="234"/>
                    </a:lnTo>
                    <a:lnTo>
                      <a:pt x="723" y="245"/>
                    </a:lnTo>
                    <a:lnTo>
                      <a:pt x="725" y="245"/>
                    </a:lnTo>
                    <a:lnTo>
                      <a:pt x="729" y="261"/>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3" name="iṣlîdè">
                <a:extLst>
                  <a:ext uri="{FF2B5EF4-FFF2-40B4-BE49-F238E27FC236}">
                    <a16:creationId xmlns:a16="http://schemas.microsoft.com/office/drawing/2014/main" id="{8DF056AE-D5AF-4E63-99DA-BB678D79F9D0}"/>
                  </a:ext>
                </a:extLst>
              </p:cNvPr>
              <p:cNvSpPr/>
              <p:nvPr/>
            </p:nvSpPr>
            <p:spPr bwMode="auto">
              <a:xfrm>
                <a:off x="3570" y="3083"/>
                <a:ext cx="729" cy="481"/>
              </a:xfrm>
              <a:custGeom>
                <a:avLst/>
                <a:gdLst>
                  <a:gd name="T0" fmla="*/ 727 w 729"/>
                  <a:gd name="T1" fmla="*/ 263 h 481"/>
                  <a:gd name="T2" fmla="*/ 713 w 729"/>
                  <a:gd name="T3" fmla="*/ 268 h 481"/>
                  <a:gd name="T4" fmla="*/ 673 w 729"/>
                  <a:gd name="T5" fmla="*/ 282 h 481"/>
                  <a:gd name="T6" fmla="*/ 650 w 729"/>
                  <a:gd name="T7" fmla="*/ 288 h 481"/>
                  <a:gd name="T8" fmla="*/ 615 w 729"/>
                  <a:gd name="T9" fmla="*/ 301 h 481"/>
                  <a:gd name="T10" fmla="*/ 596 w 729"/>
                  <a:gd name="T11" fmla="*/ 307 h 481"/>
                  <a:gd name="T12" fmla="*/ 542 w 729"/>
                  <a:gd name="T13" fmla="*/ 326 h 481"/>
                  <a:gd name="T14" fmla="*/ 515 w 729"/>
                  <a:gd name="T15" fmla="*/ 336 h 481"/>
                  <a:gd name="T16" fmla="*/ 496 w 729"/>
                  <a:gd name="T17" fmla="*/ 342 h 481"/>
                  <a:gd name="T18" fmla="*/ 455 w 729"/>
                  <a:gd name="T19" fmla="*/ 357 h 481"/>
                  <a:gd name="T20" fmla="*/ 432 w 729"/>
                  <a:gd name="T21" fmla="*/ 363 h 481"/>
                  <a:gd name="T22" fmla="*/ 401 w 729"/>
                  <a:gd name="T23" fmla="*/ 376 h 481"/>
                  <a:gd name="T24" fmla="*/ 357 w 729"/>
                  <a:gd name="T25" fmla="*/ 390 h 481"/>
                  <a:gd name="T26" fmla="*/ 345 w 729"/>
                  <a:gd name="T27" fmla="*/ 394 h 481"/>
                  <a:gd name="T28" fmla="*/ 334 w 729"/>
                  <a:gd name="T29" fmla="*/ 396 h 481"/>
                  <a:gd name="T30" fmla="*/ 255 w 729"/>
                  <a:gd name="T31" fmla="*/ 425 h 481"/>
                  <a:gd name="T32" fmla="*/ 245 w 729"/>
                  <a:gd name="T33" fmla="*/ 430 h 481"/>
                  <a:gd name="T34" fmla="*/ 168 w 729"/>
                  <a:gd name="T35" fmla="*/ 454 h 481"/>
                  <a:gd name="T36" fmla="*/ 135 w 729"/>
                  <a:gd name="T37" fmla="*/ 467 h 481"/>
                  <a:gd name="T38" fmla="*/ 100 w 729"/>
                  <a:gd name="T39" fmla="*/ 477 h 481"/>
                  <a:gd name="T40" fmla="*/ 91 w 729"/>
                  <a:gd name="T41" fmla="*/ 481 h 481"/>
                  <a:gd name="T42" fmla="*/ 91 w 729"/>
                  <a:gd name="T43" fmla="*/ 481 h 481"/>
                  <a:gd name="T44" fmla="*/ 64 w 729"/>
                  <a:gd name="T45" fmla="*/ 405 h 481"/>
                  <a:gd name="T46" fmla="*/ 46 w 729"/>
                  <a:gd name="T47" fmla="*/ 351 h 481"/>
                  <a:gd name="T48" fmla="*/ 46 w 729"/>
                  <a:gd name="T49" fmla="*/ 349 h 481"/>
                  <a:gd name="T50" fmla="*/ 29 w 729"/>
                  <a:gd name="T51" fmla="*/ 303 h 481"/>
                  <a:gd name="T52" fmla="*/ 12 w 729"/>
                  <a:gd name="T53" fmla="*/ 253 h 481"/>
                  <a:gd name="T54" fmla="*/ 2 w 729"/>
                  <a:gd name="T55" fmla="*/ 224 h 481"/>
                  <a:gd name="T56" fmla="*/ 0 w 729"/>
                  <a:gd name="T57" fmla="*/ 220 h 481"/>
                  <a:gd name="T58" fmla="*/ 18 w 729"/>
                  <a:gd name="T59" fmla="*/ 214 h 481"/>
                  <a:gd name="T60" fmla="*/ 73 w 729"/>
                  <a:gd name="T61" fmla="*/ 195 h 481"/>
                  <a:gd name="T62" fmla="*/ 206 w 729"/>
                  <a:gd name="T63" fmla="*/ 149 h 481"/>
                  <a:gd name="T64" fmla="*/ 222 w 729"/>
                  <a:gd name="T65" fmla="*/ 143 h 481"/>
                  <a:gd name="T66" fmla="*/ 272 w 729"/>
                  <a:gd name="T67" fmla="*/ 126 h 481"/>
                  <a:gd name="T68" fmla="*/ 289 w 729"/>
                  <a:gd name="T69" fmla="*/ 120 h 481"/>
                  <a:gd name="T70" fmla="*/ 378 w 729"/>
                  <a:gd name="T71" fmla="*/ 89 h 481"/>
                  <a:gd name="T72" fmla="*/ 436 w 729"/>
                  <a:gd name="T73" fmla="*/ 70 h 481"/>
                  <a:gd name="T74" fmla="*/ 447 w 729"/>
                  <a:gd name="T75" fmla="*/ 66 h 481"/>
                  <a:gd name="T76" fmla="*/ 486 w 729"/>
                  <a:gd name="T77" fmla="*/ 52 h 481"/>
                  <a:gd name="T78" fmla="*/ 492 w 729"/>
                  <a:gd name="T79" fmla="*/ 50 h 481"/>
                  <a:gd name="T80" fmla="*/ 548 w 729"/>
                  <a:gd name="T81" fmla="*/ 31 h 481"/>
                  <a:gd name="T82" fmla="*/ 584 w 729"/>
                  <a:gd name="T83" fmla="*/ 19 h 481"/>
                  <a:gd name="T84" fmla="*/ 613 w 729"/>
                  <a:gd name="T85" fmla="*/ 8 h 481"/>
                  <a:gd name="T86" fmla="*/ 675 w 729"/>
                  <a:gd name="T87" fmla="*/ 99 h 481"/>
                  <a:gd name="T88" fmla="*/ 679 w 729"/>
                  <a:gd name="T89" fmla="*/ 116 h 481"/>
                  <a:gd name="T90" fmla="*/ 690 w 729"/>
                  <a:gd name="T91" fmla="*/ 143 h 481"/>
                  <a:gd name="T92" fmla="*/ 698 w 729"/>
                  <a:gd name="T93" fmla="*/ 168 h 481"/>
                  <a:gd name="T94" fmla="*/ 715 w 729"/>
                  <a:gd name="T95" fmla="*/ 220 h 481"/>
                  <a:gd name="T96" fmla="*/ 723 w 729"/>
                  <a:gd name="T97" fmla="*/ 245 h 481"/>
                  <a:gd name="T98" fmla="*/ 729 w 729"/>
                  <a:gd name="T99" fmla="*/ 26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9" h="481">
                    <a:moveTo>
                      <a:pt x="729" y="261"/>
                    </a:moveTo>
                    <a:lnTo>
                      <a:pt x="727" y="263"/>
                    </a:lnTo>
                    <a:lnTo>
                      <a:pt x="713" y="268"/>
                    </a:lnTo>
                    <a:lnTo>
                      <a:pt x="713" y="268"/>
                    </a:lnTo>
                    <a:lnTo>
                      <a:pt x="673" y="282"/>
                    </a:lnTo>
                    <a:lnTo>
                      <a:pt x="673" y="282"/>
                    </a:lnTo>
                    <a:lnTo>
                      <a:pt x="657" y="286"/>
                    </a:lnTo>
                    <a:lnTo>
                      <a:pt x="650" y="288"/>
                    </a:lnTo>
                    <a:lnTo>
                      <a:pt x="623" y="299"/>
                    </a:lnTo>
                    <a:lnTo>
                      <a:pt x="615" y="301"/>
                    </a:lnTo>
                    <a:lnTo>
                      <a:pt x="596" y="307"/>
                    </a:lnTo>
                    <a:lnTo>
                      <a:pt x="596" y="307"/>
                    </a:lnTo>
                    <a:lnTo>
                      <a:pt x="553" y="322"/>
                    </a:lnTo>
                    <a:lnTo>
                      <a:pt x="542" y="326"/>
                    </a:lnTo>
                    <a:lnTo>
                      <a:pt x="540" y="328"/>
                    </a:lnTo>
                    <a:lnTo>
                      <a:pt x="515" y="336"/>
                    </a:lnTo>
                    <a:lnTo>
                      <a:pt x="501" y="340"/>
                    </a:lnTo>
                    <a:lnTo>
                      <a:pt x="496" y="342"/>
                    </a:lnTo>
                    <a:lnTo>
                      <a:pt x="476" y="349"/>
                    </a:lnTo>
                    <a:lnTo>
                      <a:pt x="455" y="357"/>
                    </a:lnTo>
                    <a:lnTo>
                      <a:pt x="445" y="359"/>
                    </a:lnTo>
                    <a:lnTo>
                      <a:pt x="432" y="363"/>
                    </a:lnTo>
                    <a:lnTo>
                      <a:pt x="422" y="367"/>
                    </a:lnTo>
                    <a:lnTo>
                      <a:pt x="401" y="376"/>
                    </a:lnTo>
                    <a:lnTo>
                      <a:pt x="363" y="388"/>
                    </a:lnTo>
                    <a:lnTo>
                      <a:pt x="357" y="390"/>
                    </a:lnTo>
                    <a:lnTo>
                      <a:pt x="349" y="392"/>
                    </a:lnTo>
                    <a:lnTo>
                      <a:pt x="345" y="394"/>
                    </a:lnTo>
                    <a:lnTo>
                      <a:pt x="345" y="394"/>
                    </a:lnTo>
                    <a:lnTo>
                      <a:pt x="334" y="396"/>
                    </a:lnTo>
                    <a:lnTo>
                      <a:pt x="272" y="419"/>
                    </a:lnTo>
                    <a:lnTo>
                      <a:pt x="255" y="425"/>
                    </a:lnTo>
                    <a:lnTo>
                      <a:pt x="245" y="430"/>
                    </a:lnTo>
                    <a:lnTo>
                      <a:pt x="245" y="430"/>
                    </a:lnTo>
                    <a:lnTo>
                      <a:pt x="179" y="452"/>
                    </a:lnTo>
                    <a:lnTo>
                      <a:pt x="168" y="454"/>
                    </a:lnTo>
                    <a:lnTo>
                      <a:pt x="143" y="463"/>
                    </a:lnTo>
                    <a:lnTo>
                      <a:pt x="135" y="467"/>
                    </a:lnTo>
                    <a:lnTo>
                      <a:pt x="112" y="475"/>
                    </a:lnTo>
                    <a:lnTo>
                      <a:pt x="100" y="477"/>
                    </a:lnTo>
                    <a:lnTo>
                      <a:pt x="95" y="479"/>
                    </a:lnTo>
                    <a:lnTo>
                      <a:pt x="91" y="481"/>
                    </a:lnTo>
                    <a:lnTo>
                      <a:pt x="91" y="481"/>
                    </a:lnTo>
                    <a:lnTo>
                      <a:pt x="91" y="481"/>
                    </a:lnTo>
                    <a:lnTo>
                      <a:pt x="91" y="481"/>
                    </a:lnTo>
                    <a:lnTo>
                      <a:pt x="64" y="405"/>
                    </a:lnTo>
                    <a:lnTo>
                      <a:pt x="56" y="382"/>
                    </a:lnTo>
                    <a:lnTo>
                      <a:pt x="46" y="351"/>
                    </a:lnTo>
                    <a:lnTo>
                      <a:pt x="46" y="351"/>
                    </a:lnTo>
                    <a:lnTo>
                      <a:pt x="46" y="349"/>
                    </a:lnTo>
                    <a:lnTo>
                      <a:pt x="29" y="303"/>
                    </a:lnTo>
                    <a:lnTo>
                      <a:pt x="29" y="303"/>
                    </a:lnTo>
                    <a:lnTo>
                      <a:pt x="27" y="295"/>
                    </a:lnTo>
                    <a:lnTo>
                      <a:pt x="12" y="253"/>
                    </a:lnTo>
                    <a:lnTo>
                      <a:pt x="8" y="239"/>
                    </a:lnTo>
                    <a:lnTo>
                      <a:pt x="2" y="224"/>
                    </a:lnTo>
                    <a:lnTo>
                      <a:pt x="2" y="222"/>
                    </a:lnTo>
                    <a:lnTo>
                      <a:pt x="0" y="220"/>
                    </a:lnTo>
                    <a:lnTo>
                      <a:pt x="2" y="220"/>
                    </a:lnTo>
                    <a:lnTo>
                      <a:pt x="18" y="214"/>
                    </a:lnTo>
                    <a:lnTo>
                      <a:pt x="73" y="195"/>
                    </a:lnTo>
                    <a:lnTo>
                      <a:pt x="73" y="195"/>
                    </a:lnTo>
                    <a:lnTo>
                      <a:pt x="127" y="176"/>
                    </a:lnTo>
                    <a:lnTo>
                      <a:pt x="206" y="149"/>
                    </a:lnTo>
                    <a:lnTo>
                      <a:pt x="218" y="145"/>
                    </a:lnTo>
                    <a:lnTo>
                      <a:pt x="222" y="143"/>
                    </a:lnTo>
                    <a:lnTo>
                      <a:pt x="255" y="133"/>
                    </a:lnTo>
                    <a:lnTo>
                      <a:pt x="272" y="126"/>
                    </a:lnTo>
                    <a:lnTo>
                      <a:pt x="276" y="124"/>
                    </a:lnTo>
                    <a:lnTo>
                      <a:pt x="289" y="120"/>
                    </a:lnTo>
                    <a:lnTo>
                      <a:pt x="374" y="91"/>
                    </a:lnTo>
                    <a:lnTo>
                      <a:pt x="378" y="89"/>
                    </a:lnTo>
                    <a:lnTo>
                      <a:pt x="391" y="85"/>
                    </a:lnTo>
                    <a:lnTo>
                      <a:pt x="436" y="70"/>
                    </a:lnTo>
                    <a:lnTo>
                      <a:pt x="445" y="66"/>
                    </a:lnTo>
                    <a:lnTo>
                      <a:pt x="447" y="66"/>
                    </a:lnTo>
                    <a:lnTo>
                      <a:pt x="480" y="54"/>
                    </a:lnTo>
                    <a:lnTo>
                      <a:pt x="486" y="52"/>
                    </a:lnTo>
                    <a:lnTo>
                      <a:pt x="488" y="52"/>
                    </a:lnTo>
                    <a:lnTo>
                      <a:pt x="492" y="50"/>
                    </a:lnTo>
                    <a:lnTo>
                      <a:pt x="546" y="31"/>
                    </a:lnTo>
                    <a:lnTo>
                      <a:pt x="548" y="31"/>
                    </a:lnTo>
                    <a:lnTo>
                      <a:pt x="555" y="29"/>
                    </a:lnTo>
                    <a:lnTo>
                      <a:pt x="584" y="19"/>
                    </a:lnTo>
                    <a:lnTo>
                      <a:pt x="598" y="14"/>
                    </a:lnTo>
                    <a:lnTo>
                      <a:pt x="613" y="8"/>
                    </a:lnTo>
                    <a:lnTo>
                      <a:pt x="640" y="0"/>
                    </a:lnTo>
                    <a:lnTo>
                      <a:pt x="675" y="99"/>
                    </a:lnTo>
                    <a:lnTo>
                      <a:pt x="675" y="104"/>
                    </a:lnTo>
                    <a:lnTo>
                      <a:pt x="679" y="116"/>
                    </a:lnTo>
                    <a:lnTo>
                      <a:pt x="684" y="129"/>
                    </a:lnTo>
                    <a:lnTo>
                      <a:pt x="690" y="143"/>
                    </a:lnTo>
                    <a:lnTo>
                      <a:pt x="698" y="168"/>
                    </a:lnTo>
                    <a:lnTo>
                      <a:pt x="698" y="168"/>
                    </a:lnTo>
                    <a:lnTo>
                      <a:pt x="711" y="205"/>
                    </a:lnTo>
                    <a:lnTo>
                      <a:pt x="715" y="220"/>
                    </a:lnTo>
                    <a:lnTo>
                      <a:pt x="721" y="234"/>
                    </a:lnTo>
                    <a:lnTo>
                      <a:pt x="723" y="245"/>
                    </a:lnTo>
                    <a:lnTo>
                      <a:pt x="725" y="245"/>
                    </a:lnTo>
                    <a:lnTo>
                      <a:pt x="729" y="2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4" name="îṡḷíḍe">
                <a:extLst>
                  <a:ext uri="{FF2B5EF4-FFF2-40B4-BE49-F238E27FC236}">
                    <a16:creationId xmlns:a16="http://schemas.microsoft.com/office/drawing/2014/main" id="{BC199152-8DD5-4CD0-9C06-73A5F7BCF307}"/>
                  </a:ext>
                </a:extLst>
              </p:cNvPr>
              <p:cNvSpPr/>
              <p:nvPr/>
            </p:nvSpPr>
            <p:spPr bwMode="auto">
              <a:xfrm>
                <a:off x="3591" y="3102"/>
                <a:ext cx="690" cy="444"/>
              </a:xfrm>
              <a:custGeom>
                <a:avLst/>
                <a:gdLst>
                  <a:gd name="T0" fmla="*/ 79 w 690"/>
                  <a:gd name="T1" fmla="*/ 444 h 444"/>
                  <a:gd name="T2" fmla="*/ 0 w 690"/>
                  <a:gd name="T3" fmla="*/ 209 h 444"/>
                  <a:gd name="T4" fmla="*/ 611 w 690"/>
                  <a:gd name="T5" fmla="*/ 0 h 444"/>
                  <a:gd name="T6" fmla="*/ 690 w 690"/>
                  <a:gd name="T7" fmla="*/ 234 h 444"/>
                  <a:gd name="T8" fmla="*/ 79 w 690"/>
                  <a:gd name="T9" fmla="*/ 444 h 444"/>
                </a:gdLst>
                <a:ahLst/>
                <a:cxnLst>
                  <a:cxn ang="0">
                    <a:pos x="T0" y="T1"/>
                  </a:cxn>
                  <a:cxn ang="0">
                    <a:pos x="T2" y="T3"/>
                  </a:cxn>
                  <a:cxn ang="0">
                    <a:pos x="T4" y="T5"/>
                  </a:cxn>
                  <a:cxn ang="0">
                    <a:pos x="T6" y="T7"/>
                  </a:cxn>
                  <a:cxn ang="0">
                    <a:pos x="T8" y="T9"/>
                  </a:cxn>
                </a:cxnLst>
                <a:rect l="0" t="0" r="r" b="b"/>
                <a:pathLst>
                  <a:path w="690" h="444">
                    <a:moveTo>
                      <a:pt x="79" y="444"/>
                    </a:moveTo>
                    <a:lnTo>
                      <a:pt x="0" y="209"/>
                    </a:lnTo>
                    <a:lnTo>
                      <a:pt x="611" y="0"/>
                    </a:lnTo>
                    <a:lnTo>
                      <a:pt x="690" y="234"/>
                    </a:lnTo>
                    <a:lnTo>
                      <a:pt x="79" y="444"/>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5" name="îs1ídê">
                <a:extLst>
                  <a:ext uri="{FF2B5EF4-FFF2-40B4-BE49-F238E27FC236}">
                    <a16:creationId xmlns:a16="http://schemas.microsoft.com/office/drawing/2014/main" id="{8EB614F6-A6BB-47C9-A3CA-39B7750BBD02}"/>
                  </a:ext>
                </a:extLst>
              </p:cNvPr>
              <p:cNvSpPr/>
              <p:nvPr/>
            </p:nvSpPr>
            <p:spPr bwMode="auto">
              <a:xfrm>
                <a:off x="3591" y="3102"/>
                <a:ext cx="690" cy="444"/>
              </a:xfrm>
              <a:custGeom>
                <a:avLst/>
                <a:gdLst>
                  <a:gd name="T0" fmla="*/ 79 w 690"/>
                  <a:gd name="T1" fmla="*/ 444 h 444"/>
                  <a:gd name="T2" fmla="*/ 0 w 690"/>
                  <a:gd name="T3" fmla="*/ 209 h 444"/>
                  <a:gd name="T4" fmla="*/ 611 w 690"/>
                  <a:gd name="T5" fmla="*/ 0 h 444"/>
                  <a:gd name="T6" fmla="*/ 690 w 690"/>
                  <a:gd name="T7" fmla="*/ 234 h 444"/>
                  <a:gd name="T8" fmla="*/ 79 w 690"/>
                  <a:gd name="T9" fmla="*/ 444 h 444"/>
                </a:gdLst>
                <a:ahLst/>
                <a:cxnLst>
                  <a:cxn ang="0">
                    <a:pos x="T0" y="T1"/>
                  </a:cxn>
                  <a:cxn ang="0">
                    <a:pos x="T2" y="T3"/>
                  </a:cxn>
                  <a:cxn ang="0">
                    <a:pos x="T4" y="T5"/>
                  </a:cxn>
                  <a:cxn ang="0">
                    <a:pos x="T6" y="T7"/>
                  </a:cxn>
                  <a:cxn ang="0">
                    <a:pos x="T8" y="T9"/>
                  </a:cxn>
                </a:cxnLst>
                <a:rect l="0" t="0" r="r" b="b"/>
                <a:pathLst>
                  <a:path w="690" h="444">
                    <a:moveTo>
                      <a:pt x="79" y="444"/>
                    </a:moveTo>
                    <a:lnTo>
                      <a:pt x="0" y="209"/>
                    </a:lnTo>
                    <a:lnTo>
                      <a:pt x="611" y="0"/>
                    </a:lnTo>
                    <a:lnTo>
                      <a:pt x="690" y="234"/>
                    </a:lnTo>
                    <a:lnTo>
                      <a:pt x="79" y="4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6" name="îS1ídê">
                <a:extLst>
                  <a:ext uri="{FF2B5EF4-FFF2-40B4-BE49-F238E27FC236}">
                    <a16:creationId xmlns:a16="http://schemas.microsoft.com/office/drawing/2014/main" id="{2ADFBD22-95D3-4DE7-91BA-124DB8D467FC}"/>
                  </a:ext>
                </a:extLst>
              </p:cNvPr>
              <p:cNvSpPr/>
              <p:nvPr/>
            </p:nvSpPr>
            <p:spPr bwMode="auto">
              <a:xfrm>
                <a:off x="3609" y="3120"/>
                <a:ext cx="653" cy="407"/>
              </a:xfrm>
              <a:custGeom>
                <a:avLst/>
                <a:gdLst>
                  <a:gd name="T0" fmla="*/ 71 w 653"/>
                  <a:gd name="T1" fmla="*/ 407 h 407"/>
                  <a:gd name="T2" fmla="*/ 0 w 653"/>
                  <a:gd name="T3" fmla="*/ 202 h 407"/>
                  <a:gd name="T4" fmla="*/ 582 w 653"/>
                  <a:gd name="T5" fmla="*/ 0 h 407"/>
                  <a:gd name="T6" fmla="*/ 653 w 653"/>
                  <a:gd name="T7" fmla="*/ 206 h 407"/>
                  <a:gd name="T8" fmla="*/ 71 w 653"/>
                  <a:gd name="T9" fmla="*/ 407 h 407"/>
                </a:gdLst>
                <a:ahLst/>
                <a:cxnLst>
                  <a:cxn ang="0">
                    <a:pos x="T0" y="T1"/>
                  </a:cxn>
                  <a:cxn ang="0">
                    <a:pos x="T2" y="T3"/>
                  </a:cxn>
                  <a:cxn ang="0">
                    <a:pos x="T4" y="T5"/>
                  </a:cxn>
                  <a:cxn ang="0">
                    <a:pos x="T6" y="T7"/>
                  </a:cxn>
                  <a:cxn ang="0">
                    <a:pos x="T8" y="T9"/>
                  </a:cxn>
                </a:cxnLst>
                <a:rect l="0" t="0" r="r" b="b"/>
                <a:pathLst>
                  <a:path w="653" h="407">
                    <a:moveTo>
                      <a:pt x="71" y="407"/>
                    </a:moveTo>
                    <a:lnTo>
                      <a:pt x="0" y="202"/>
                    </a:lnTo>
                    <a:lnTo>
                      <a:pt x="582" y="0"/>
                    </a:lnTo>
                    <a:lnTo>
                      <a:pt x="653" y="206"/>
                    </a:lnTo>
                    <a:lnTo>
                      <a:pt x="71" y="407"/>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7" name="íś1iḑe">
                <a:extLst>
                  <a:ext uri="{FF2B5EF4-FFF2-40B4-BE49-F238E27FC236}">
                    <a16:creationId xmlns:a16="http://schemas.microsoft.com/office/drawing/2014/main" id="{E21A6B76-3BF1-419C-8578-D6B2249B932B}"/>
                  </a:ext>
                </a:extLst>
              </p:cNvPr>
              <p:cNvSpPr/>
              <p:nvPr/>
            </p:nvSpPr>
            <p:spPr bwMode="auto">
              <a:xfrm>
                <a:off x="3609" y="3120"/>
                <a:ext cx="653" cy="407"/>
              </a:xfrm>
              <a:custGeom>
                <a:avLst/>
                <a:gdLst>
                  <a:gd name="T0" fmla="*/ 71 w 653"/>
                  <a:gd name="T1" fmla="*/ 407 h 407"/>
                  <a:gd name="T2" fmla="*/ 0 w 653"/>
                  <a:gd name="T3" fmla="*/ 202 h 407"/>
                  <a:gd name="T4" fmla="*/ 582 w 653"/>
                  <a:gd name="T5" fmla="*/ 0 h 407"/>
                  <a:gd name="T6" fmla="*/ 653 w 653"/>
                  <a:gd name="T7" fmla="*/ 206 h 407"/>
                  <a:gd name="T8" fmla="*/ 71 w 653"/>
                  <a:gd name="T9" fmla="*/ 407 h 407"/>
                </a:gdLst>
                <a:ahLst/>
                <a:cxnLst>
                  <a:cxn ang="0">
                    <a:pos x="T0" y="T1"/>
                  </a:cxn>
                  <a:cxn ang="0">
                    <a:pos x="T2" y="T3"/>
                  </a:cxn>
                  <a:cxn ang="0">
                    <a:pos x="T4" y="T5"/>
                  </a:cxn>
                  <a:cxn ang="0">
                    <a:pos x="T6" y="T7"/>
                  </a:cxn>
                  <a:cxn ang="0">
                    <a:pos x="T8" y="T9"/>
                  </a:cxn>
                </a:cxnLst>
                <a:rect l="0" t="0" r="r" b="b"/>
                <a:pathLst>
                  <a:path w="653" h="407">
                    <a:moveTo>
                      <a:pt x="71" y="407"/>
                    </a:moveTo>
                    <a:lnTo>
                      <a:pt x="0" y="202"/>
                    </a:lnTo>
                    <a:lnTo>
                      <a:pt x="582" y="0"/>
                    </a:lnTo>
                    <a:lnTo>
                      <a:pt x="653" y="206"/>
                    </a:lnTo>
                    <a:lnTo>
                      <a:pt x="71"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8" name="iṡļíḍè">
                <a:extLst>
                  <a:ext uri="{FF2B5EF4-FFF2-40B4-BE49-F238E27FC236}">
                    <a16:creationId xmlns:a16="http://schemas.microsoft.com/office/drawing/2014/main" id="{65C79B16-42BF-49CF-805F-EE686E89FB6C}"/>
                  </a:ext>
                </a:extLst>
              </p:cNvPr>
              <p:cNvSpPr/>
              <p:nvPr/>
            </p:nvSpPr>
            <p:spPr bwMode="auto">
              <a:xfrm>
                <a:off x="3805" y="3193"/>
                <a:ext cx="261" cy="261"/>
              </a:xfrm>
              <a:custGeom>
                <a:avLst/>
                <a:gdLst>
                  <a:gd name="T0" fmla="*/ 116 w 126"/>
                  <a:gd name="T1" fmla="*/ 45 h 126"/>
                  <a:gd name="T2" fmla="*/ 81 w 126"/>
                  <a:gd name="T3" fmla="*/ 116 h 126"/>
                  <a:gd name="T4" fmla="*/ 10 w 126"/>
                  <a:gd name="T5" fmla="*/ 81 h 126"/>
                  <a:gd name="T6" fmla="*/ 45 w 126"/>
                  <a:gd name="T7" fmla="*/ 10 h 126"/>
                  <a:gd name="T8" fmla="*/ 116 w 126"/>
                  <a:gd name="T9" fmla="*/ 45 h 126"/>
                </a:gdLst>
                <a:ahLst/>
                <a:cxnLst>
                  <a:cxn ang="0">
                    <a:pos x="T0" y="T1"/>
                  </a:cxn>
                  <a:cxn ang="0">
                    <a:pos x="T2" y="T3"/>
                  </a:cxn>
                  <a:cxn ang="0">
                    <a:pos x="T4" y="T5"/>
                  </a:cxn>
                  <a:cxn ang="0">
                    <a:pos x="T6" y="T7"/>
                  </a:cxn>
                  <a:cxn ang="0">
                    <a:pos x="T8" y="T9"/>
                  </a:cxn>
                </a:cxnLst>
                <a:rect l="0" t="0" r="r" b="b"/>
                <a:pathLst>
                  <a:path w="126" h="126">
                    <a:moveTo>
                      <a:pt x="116" y="45"/>
                    </a:moveTo>
                    <a:cubicBezTo>
                      <a:pt x="126" y="74"/>
                      <a:pt x="110" y="106"/>
                      <a:pt x="81" y="116"/>
                    </a:cubicBezTo>
                    <a:cubicBezTo>
                      <a:pt x="52" y="126"/>
                      <a:pt x="20" y="110"/>
                      <a:pt x="10" y="81"/>
                    </a:cubicBezTo>
                    <a:cubicBezTo>
                      <a:pt x="0" y="52"/>
                      <a:pt x="15" y="20"/>
                      <a:pt x="45" y="10"/>
                    </a:cubicBezTo>
                    <a:cubicBezTo>
                      <a:pt x="74" y="0"/>
                      <a:pt x="106" y="15"/>
                      <a:pt x="116" y="45"/>
                    </a:cubicBezTo>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9" name="iṧliḓê">
                <a:extLst>
                  <a:ext uri="{FF2B5EF4-FFF2-40B4-BE49-F238E27FC236}">
                    <a16:creationId xmlns:a16="http://schemas.microsoft.com/office/drawing/2014/main" id="{65750915-D573-4162-BB20-8933CF44E8EF}"/>
                  </a:ext>
                </a:extLst>
              </p:cNvPr>
              <p:cNvSpPr/>
              <p:nvPr/>
            </p:nvSpPr>
            <p:spPr bwMode="auto">
              <a:xfrm>
                <a:off x="3830" y="3214"/>
                <a:ext cx="212" cy="216"/>
              </a:xfrm>
              <a:custGeom>
                <a:avLst/>
                <a:gdLst>
                  <a:gd name="T0" fmla="*/ 102 w 102"/>
                  <a:gd name="T1" fmla="*/ 48 h 104"/>
                  <a:gd name="T2" fmla="*/ 101 w 102"/>
                  <a:gd name="T3" fmla="*/ 43 h 104"/>
                  <a:gd name="T4" fmla="*/ 99 w 102"/>
                  <a:gd name="T5" fmla="*/ 38 h 104"/>
                  <a:gd name="T6" fmla="*/ 99 w 102"/>
                  <a:gd name="T7" fmla="*/ 36 h 104"/>
                  <a:gd name="T8" fmla="*/ 92 w 102"/>
                  <a:gd name="T9" fmla="*/ 23 h 104"/>
                  <a:gd name="T10" fmla="*/ 84 w 102"/>
                  <a:gd name="T11" fmla="*/ 14 h 104"/>
                  <a:gd name="T12" fmla="*/ 79 w 102"/>
                  <a:gd name="T13" fmla="*/ 11 h 104"/>
                  <a:gd name="T14" fmla="*/ 76 w 102"/>
                  <a:gd name="T15" fmla="*/ 8 h 104"/>
                  <a:gd name="T16" fmla="*/ 34 w 102"/>
                  <a:gd name="T17" fmla="*/ 5 h 104"/>
                  <a:gd name="T18" fmla="*/ 19 w 102"/>
                  <a:gd name="T19" fmla="*/ 13 h 104"/>
                  <a:gd name="T20" fmla="*/ 12 w 102"/>
                  <a:gd name="T21" fmla="*/ 20 h 104"/>
                  <a:gd name="T22" fmla="*/ 6 w 102"/>
                  <a:gd name="T23" fmla="*/ 29 h 104"/>
                  <a:gd name="T24" fmla="*/ 3 w 102"/>
                  <a:gd name="T25" fmla="*/ 36 h 104"/>
                  <a:gd name="T26" fmla="*/ 1 w 102"/>
                  <a:gd name="T27" fmla="*/ 43 h 104"/>
                  <a:gd name="T28" fmla="*/ 1 w 102"/>
                  <a:gd name="T29" fmla="*/ 63 h 104"/>
                  <a:gd name="T30" fmla="*/ 3 w 102"/>
                  <a:gd name="T31" fmla="*/ 70 h 104"/>
                  <a:gd name="T32" fmla="*/ 6 w 102"/>
                  <a:gd name="T33" fmla="*/ 76 h 104"/>
                  <a:gd name="T34" fmla="*/ 15 w 102"/>
                  <a:gd name="T35" fmla="*/ 89 h 104"/>
                  <a:gd name="T36" fmla="*/ 21 w 102"/>
                  <a:gd name="T37" fmla="*/ 94 h 104"/>
                  <a:gd name="T38" fmla="*/ 25 w 102"/>
                  <a:gd name="T39" fmla="*/ 97 h 104"/>
                  <a:gd name="T40" fmla="*/ 33 w 102"/>
                  <a:gd name="T41" fmla="*/ 100 h 104"/>
                  <a:gd name="T42" fmla="*/ 37 w 102"/>
                  <a:gd name="T43" fmla="*/ 102 h 104"/>
                  <a:gd name="T44" fmla="*/ 67 w 102"/>
                  <a:gd name="T45" fmla="*/ 101 h 104"/>
                  <a:gd name="T46" fmla="*/ 76 w 102"/>
                  <a:gd name="T47" fmla="*/ 97 h 104"/>
                  <a:gd name="T48" fmla="*/ 82 w 102"/>
                  <a:gd name="T49" fmla="*/ 93 h 104"/>
                  <a:gd name="T50" fmla="*/ 89 w 102"/>
                  <a:gd name="T51" fmla="*/ 87 h 104"/>
                  <a:gd name="T52" fmla="*/ 92 w 102"/>
                  <a:gd name="T53" fmla="*/ 83 h 104"/>
                  <a:gd name="T54" fmla="*/ 102 w 102"/>
                  <a:gd name="T55" fmla="*/ 56 h 104"/>
                  <a:gd name="T56" fmla="*/ 102 w 102"/>
                  <a:gd name="T57" fmla="*/ 54 h 104"/>
                  <a:gd name="T58" fmla="*/ 95 w 102"/>
                  <a:gd name="T59" fmla="*/ 74 h 104"/>
                  <a:gd name="T60" fmla="*/ 89 w 102"/>
                  <a:gd name="T61" fmla="*/ 83 h 104"/>
                  <a:gd name="T62" fmla="*/ 83 w 102"/>
                  <a:gd name="T63" fmla="*/ 90 h 104"/>
                  <a:gd name="T64" fmla="*/ 81 w 102"/>
                  <a:gd name="T65" fmla="*/ 92 h 104"/>
                  <a:gd name="T66" fmla="*/ 72 w 102"/>
                  <a:gd name="T67" fmla="*/ 97 h 104"/>
                  <a:gd name="T68" fmla="*/ 58 w 102"/>
                  <a:gd name="T69" fmla="*/ 102 h 104"/>
                  <a:gd name="T70" fmla="*/ 35 w 102"/>
                  <a:gd name="T71" fmla="*/ 99 h 104"/>
                  <a:gd name="T72" fmla="*/ 30 w 102"/>
                  <a:gd name="T73" fmla="*/ 97 h 104"/>
                  <a:gd name="T74" fmla="*/ 23 w 102"/>
                  <a:gd name="T75" fmla="*/ 93 h 104"/>
                  <a:gd name="T76" fmla="*/ 20 w 102"/>
                  <a:gd name="T77" fmla="*/ 91 h 104"/>
                  <a:gd name="T78" fmla="*/ 7 w 102"/>
                  <a:gd name="T79" fmla="*/ 74 h 104"/>
                  <a:gd name="T80" fmla="*/ 4 w 102"/>
                  <a:gd name="T81" fmla="*/ 69 h 104"/>
                  <a:gd name="T82" fmla="*/ 3 w 102"/>
                  <a:gd name="T83" fmla="*/ 65 h 104"/>
                  <a:gd name="T84" fmla="*/ 3 w 102"/>
                  <a:gd name="T85" fmla="*/ 43 h 104"/>
                  <a:gd name="T86" fmla="*/ 5 w 102"/>
                  <a:gd name="T87" fmla="*/ 36 h 104"/>
                  <a:gd name="T88" fmla="*/ 8 w 102"/>
                  <a:gd name="T89" fmla="*/ 28 h 104"/>
                  <a:gd name="T90" fmla="*/ 14 w 102"/>
                  <a:gd name="T91" fmla="*/ 20 h 104"/>
                  <a:gd name="T92" fmla="*/ 20 w 102"/>
                  <a:gd name="T93" fmla="*/ 15 h 104"/>
                  <a:gd name="T94" fmla="*/ 35 w 102"/>
                  <a:gd name="T95" fmla="*/ 7 h 104"/>
                  <a:gd name="T96" fmla="*/ 76 w 102"/>
                  <a:gd name="T97" fmla="*/ 11 h 104"/>
                  <a:gd name="T98" fmla="*/ 84 w 102"/>
                  <a:gd name="T99" fmla="*/ 17 h 104"/>
                  <a:gd name="T100" fmla="*/ 90 w 102"/>
                  <a:gd name="T101" fmla="*/ 24 h 104"/>
                  <a:gd name="T102" fmla="*/ 97 w 102"/>
                  <a:gd name="T103" fmla="*/ 36 h 104"/>
                  <a:gd name="T104" fmla="*/ 97 w 102"/>
                  <a:gd name="T105" fmla="*/ 37 h 104"/>
                  <a:gd name="T106" fmla="*/ 98 w 102"/>
                  <a:gd name="T107" fmla="*/ 39 h 104"/>
                  <a:gd name="T108" fmla="*/ 99 w 102"/>
                  <a:gd name="T109" fmla="*/ 43 h 104"/>
                  <a:gd name="T110" fmla="*/ 100 w 102"/>
                  <a:gd name="T111" fmla="*/ 48 h 104"/>
                  <a:gd name="T112" fmla="*/ 100 w 102"/>
                  <a:gd name="T113" fmla="*/ 53 h 104"/>
                  <a:gd name="T114" fmla="*/ 100 w 102"/>
                  <a:gd name="T115"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04">
                    <a:moveTo>
                      <a:pt x="102" y="50"/>
                    </a:moveTo>
                    <a:cubicBezTo>
                      <a:pt x="102" y="49"/>
                      <a:pt x="102" y="49"/>
                      <a:pt x="102" y="48"/>
                    </a:cubicBezTo>
                    <a:cubicBezTo>
                      <a:pt x="101" y="47"/>
                      <a:pt x="101" y="46"/>
                      <a:pt x="101" y="45"/>
                    </a:cubicBezTo>
                    <a:cubicBezTo>
                      <a:pt x="101" y="45"/>
                      <a:pt x="101" y="44"/>
                      <a:pt x="101" y="43"/>
                    </a:cubicBezTo>
                    <a:cubicBezTo>
                      <a:pt x="101" y="42"/>
                      <a:pt x="100" y="41"/>
                      <a:pt x="100" y="41"/>
                    </a:cubicBezTo>
                    <a:cubicBezTo>
                      <a:pt x="100" y="40"/>
                      <a:pt x="100" y="39"/>
                      <a:pt x="99" y="38"/>
                    </a:cubicBezTo>
                    <a:cubicBezTo>
                      <a:pt x="99" y="37"/>
                      <a:pt x="99" y="37"/>
                      <a:pt x="99" y="36"/>
                    </a:cubicBezTo>
                    <a:cubicBezTo>
                      <a:pt x="99" y="36"/>
                      <a:pt x="99" y="36"/>
                      <a:pt x="99" y="36"/>
                    </a:cubicBezTo>
                    <a:cubicBezTo>
                      <a:pt x="98" y="34"/>
                      <a:pt x="97" y="32"/>
                      <a:pt x="96" y="30"/>
                    </a:cubicBezTo>
                    <a:cubicBezTo>
                      <a:pt x="95" y="27"/>
                      <a:pt x="94" y="25"/>
                      <a:pt x="92" y="23"/>
                    </a:cubicBezTo>
                    <a:cubicBezTo>
                      <a:pt x="91" y="21"/>
                      <a:pt x="89" y="19"/>
                      <a:pt x="87" y="17"/>
                    </a:cubicBezTo>
                    <a:cubicBezTo>
                      <a:pt x="86" y="16"/>
                      <a:pt x="85" y="15"/>
                      <a:pt x="84" y="14"/>
                    </a:cubicBezTo>
                    <a:cubicBezTo>
                      <a:pt x="82" y="13"/>
                      <a:pt x="81" y="12"/>
                      <a:pt x="79" y="11"/>
                    </a:cubicBezTo>
                    <a:cubicBezTo>
                      <a:pt x="79" y="11"/>
                      <a:pt x="79" y="11"/>
                      <a:pt x="79" y="11"/>
                    </a:cubicBezTo>
                    <a:cubicBezTo>
                      <a:pt x="79" y="10"/>
                      <a:pt x="78" y="10"/>
                      <a:pt x="78" y="10"/>
                    </a:cubicBezTo>
                    <a:cubicBezTo>
                      <a:pt x="77" y="9"/>
                      <a:pt x="76" y="9"/>
                      <a:pt x="76" y="8"/>
                    </a:cubicBezTo>
                    <a:cubicBezTo>
                      <a:pt x="76" y="8"/>
                      <a:pt x="76" y="8"/>
                      <a:pt x="76" y="8"/>
                    </a:cubicBezTo>
                    <a:cubicBezTo>
                      <a:pt x="63" y="2"/>
                      <a:pt x="48" y="0"/>
                      <a:pt x="34" y="5"/>
                    </a:cubicBezTo>
                    <a:cubicBezTo>
                      <a:pt x="30" y="6"/>
                      <a:pt x="27" y="8"/>
                      <a:pt x="23" y="10"/>
                    </a:cubicBezTo>
                    <a:cubicBezTo>
                      <a:pt x="22" y="11"/>
                      <a:pt x="20" y="12"/>
                      <a:pt x="19" y="13"/>
                    </a:cubicBezTo>
                    <a:cubicBezTo>
                      <a:pt x="18" y="14"/>
                      <a:pt x="17" y="15"/>
                      <a:pt x="16" y="16"/>
                    </a:cubicBezTo>
                    <a:cubicBezTo>
                      <a:pt x="14" y="17"/>
                      <a:pt x="13" y="19"/>
                      <a:pt x="12" y="20"/>
                    </a:cubicBezTo>
                    <a:cubicBezTo>
                      <a:pt x="11" y="22"/>
                      <a:pt x="10" y="23"/>
                      <a:pt x="9" y="24"/>
                    </a:cubicBezTo>
                    <a:cubicBezTo>
                      <a:pt x="8" y="25"/>
                      <a:pt x="7" y="27"/>
                      <a:pt x="6" y="29"/>
                    </a:cubicBezTo>
                    <a:cubicBezTo>
                      <a:pt x="6" y="30"/>
                      <a:pt x="6" y="30"/>
                      <a:pt x="6" y="30"/>
                    </a:cubicBezTo>
                    <a:cubicBezTo>
                      <a:pt x="5" y="32"/>
                      <a:pt x="4" y="34"/>
                      <a:pt x="3" y="36"/>
                    </a:cubicBezTo>
                    <a:cubicBezTo>
                      <a:pt x="3" y="36"/>
                      <a:pt x="3" y="36"/>
                      <a:pt x="3" y="36"/>
                    </a:cubicBezTo>
                    <a:cubicBezTo>
                      <a:pt x="2" y="38"/>
                      <a:pt x="1" y="41"/>
                      <a:pt x="1" y="43"/>
                    </a:cubicBezTo>
                    <a:cubicBezTo>
                      <a:pt x="0" y="45"/>
                      <a:pt x="0" y="48"/>
                      <a:pt x="0" y="50"/>
                    </a:cubicBezTo>
                    <a:cubicBezTo>
                      <a:pt x="0" y="54"/>
                      <a:pt x="0" y="59"/>
                      <a:pt x="1" y="63"/>
                    </a:cubicBezTo>
                    <a:cubicBezTo>
                      <a:pt x="1" y="64"/>
                      <a:pt x="1" y="65"/>
                      <a:pt x="2" y="66"/>
                    </a:cubicBezTo>
                    <a:cubicBezTo>
                      <a:pt x="2" y="67"/>
                      <a:pt x="2" y="68"/>
                      <a:pt x="3" y="70"/>
                    </a:cubicBezTo>
                    <a:cubicBezTo>
                      <a:pt x="3" y="71"/>
                      <a:pt x="4" y="72"/>
                      <a:pt x="4" y="73"/>
                    </a:cubicBezTo>
                    <a:cubicBezTo>
                      <a:pt x="5" y="74"/>
                      <a:pt x="5" y="75"/>
                      <a:pt x="6" y="76"/>
                    </a:cubicBezTo>
                    <a:cubicBezTo>
                      <a:pt x="8" y="81"/>
                      <a:pt x="11" y="85"/>
                      <a:pt x="15" y="89"/>
                    </a:cubicBezTo>
                    <a:cubicBezTo>
                      <a:pt x="15" y="89"/>
                      <a:pt x="15" y="89"/>
                      <a:pt x="15" y="89"/>
                    </a:cubicBezTo>
                    <a:cubicBezTo>
                      <a:pt x="16" y="90"/>
                      <a:pt x="17" y="91"/>
                      <a:pt x="19" y="92"/>
                    </a:cubicBezTo>
                    <a:cubicBezTo>
                      <a:pt x="20" y="93"/>
                      <a:pt x="20" y="94"/>
                      <a:pt x="21" y="94"/>
                    </a:cubicBezTo>
                    <a:cubicBezTo>
                      <a:pt x="22" y="95"/>
                      <a:pt x="23" y="96"/>
                      <a:pt x="24" y="96"/>
                    </a:cubicBezTo>
                    <a:cubicBezTo>
                      <a:pt x="24" y="96"/>
                      <a:pt x="25" y="97"/>
                      <a:pt x="25" y="97"/>
                    </a:cubicBezTo>
                    <a:cubicBezTo>
                      <a:pt x="27" y="98"/>
                      <a:pt x="28" y="99"/>
                      <a:pt x="30" y="99"/>
                    </a:cubicBezTo>
                    <a:cubicBezTo>
                      <a:pt x="31" y="100"/>
                      <a:pt x="32" y="100"/>
                      <a:pt x="33" y="100"/>
                    </a:cubicBezTo>
                    <a:cubicBezTo>
                      <a:pt x="33" y="101"/>
                      <a:pt x="34" y="101"/>
                      <a:pt x="35" y="101"/>
                    </a:cubicBezTo>
                    <a:cubicBezTo>
                      <a:pt x="36" y="102"/>
                      <a:pt x="36" y="102"/>
                      <a:pt x="37" y="102"/>
                    </a:cubicBezTo>
                    <a:cubicBezTo>
                      <a:pt x="44" y="104"/>
                      <a:pt x="52" y="104"/>
                      <a:pt x="59" y="103"/>
                    </a:cubicBezTo>
                    <a:cubicBezTo>
                      <a:pt x="62" y="103"/>
                      <a:pt x="65" y="102"/>
                      <a:pt x="67" y="101"/>
                    </a:cubicBezTo>
                    <a:cubicBezTo>
                      <a:pt x="69" y="100"/>
                      <a:pt x="71" y="100"/>
                      <a:pt x="73" y="99"/>
                    </a:cubicBezTo>
                    <a:cubicBezTo>
                      <a:pt x="74" y="98"/>
                      <a:pt x="75" y="98"/>
                      <a:pt x="76" y="97"/>
                    </a:cubicBezTo>
                    <a:cubicBezTo>
                      <a:pt x="77" y="97"/>
                      <a:pt x="78" y="96"/>
                      <a:pt x="79" y="96"/>
                    </a:cubicBezTo>
                    <a:cubicBezTo>
                      <a:pt x="80" y="95"/>
                      <a:pt x="81" y="94"/>
                      <a:pt x="82" y="93"/>
                    </a:cubicBezTo>
                    <a:cubicBezTo>
                      <a:pt x="83" y="92"/>
                      <a:pt x="83" y="92"/>
                      <a:pt x="83" y="92"/>
                    </a:cubicBezTo>
                    <a:cubicBezTo>
                      <a:pt x="85" y="91"/>
                      <a:pt x="87" y="89"/>
                      <a:pt x="89" y="87"/>
                    </a:cubicBezTo>
                    <a:cubicBezTo>
                      <a:pt x="89" y="86"/>
                      <a:pt x="90" y="86"/>
                      <a:pt x="90" y="86"/>
                    </a:cubicBezTo>
                    <a:cubicBezTo>
                      <a:pt x="91" y="85"/>
                      <a:pt x="91" y="84"/>
                      <a:pt x="92" y="83"/>
                    </a:cubicBezTo>
                    <a:cubicBezTo>
                      <a:pt x="94" y="80"/>
                      <a:pt x="96" y="77"/>
                      <a:pt x="97" y="74"/>
                    </a:cubicBezTo>
                    <a:cubicBezTo>
                      <a:pt x="100" y="69"/>
                      <a:pt x="101" y="62"/>
                      <a:pt x="102" y="56"/>
                    </a:cubicBezTo>
                    <a:cubicBezTo>
                      <a:pt x="102" y="55"/>
                      <a:pt x="102" y="54"/>
                      <a:pt x="102" y="54"/>
                    </a:cubicBezTo>
                    <a:cubicBezTo>
                      <a:pt x="102" y="54"/>
                      <a:pt x="102" y="54"/>
                      <a:pt x="102" y="54"/>
                    </a:cubicBezTo>
                    <a:cubicBezTo>
                      <a:pt x="102" y="52"/>
                      <a:pt x="102" y="51"/>
                      <a:pt x="102" y="50"/>
                    </a:cubicBezTo>
                    <a:moveTo>
                      <a:pt x="95" y="74"/>
                    </a:moveTo>
                    <a:cubicBezTo>
                      <a:pt x="94" y="76"/>
                      <a:pt x="93" y="79"/>
                      <a:pt x="91" y="81"/>
                    </a:cubicBezTo>
                    <a:cubicBezTo>
                      <a:pt x="90" y="82"/>
                      <a:pt x="90" y="83"/>
                      <a:pt x="89" y="83"/>
                    </a:cubicBezTo>
                    <a:cubicBezTo>
                      <a:pt x="89" y="84"/>
                      <a:pt x="89" y="84"/>
                      <a:pt x="89" y="84"/>
                    </a:cubicBezTo>
                    <a:cubicBezTo>
                      <a:pt x="87" y="86"/>
                      <a:pt x="85" y="88"/>
                      <a:pt x="83" y="90"/>
                    </a:cubicBezTo>
                    <a:cubicBezTo>
                      <a:pt x="82" y="91"/>
                      <a:pt x="82" y="91"/>
                      <a:pt x="81" y="92"/>
                    </a:cubicBezTo>
                    <a:cubicBezTo>
                      <a:pt x="81" y="92"/>
                      <a:pt x="81" y="92"/>
                      <a:pt x="81" y="92"/>
                    </a:cubicBezTo>
                    <a:cubicBezTo>
                      <a:pt x="79" y="93"/>
                      <a:pt x="77" y="94"/>
                      <a:pt x="75" y="96"/>
                    </a:cubicBezTo>
                    <a:cubicBezTo>
                      <a:pt x="74" y="96"/>
                      <a:pt x="73" y="97"/>
                      <a:pt x="72" y="97"/>
                    </a:cubicBezTo>
                    <a:cubicBezTo>
                      <a:pt x="70" y="98"/>
                      <a:pt x="69" y="99"/>
                      <a:pt x="67" y="99"/>
                    </a:cubicBezTo>
                    <a:cubicBezTo>
                      <a:pt x="64" y="100"/>
                      <a:pt x="61" y="101"/>
                      <a:pt x="58" y="102"/>
                    </a:cubicBezTo>
                    <a:cubicBezTo>
                      <a:pt x="51" y="103"/>
                      <a:pt x="44" y="102"/>
                      <a:pt x="37" y="100"/>
                    </a:cubicBezTo>
                    <a:cubicBezTo>
                      <a:pt x="36" y="100"/>
                      <a:pt x="36" y="100"/>
                      <a:pt x="35" y="99"/>
                    </a:cubicBezTo>
                    <a:cubicBezTo>
                      <a:pt x="34" y="99"/>
                      <a:pt x="34" y="99"/>
                      <a:pt x="34" y="99"/>
                    </a:cubicBezTo>
                    <a:cubicBezTo>
                      <a:pt x="33" y="99"/>
                      <a:pt x="32" y="98"/>
                      <a:pt x="30" y="97"/>
                    </a:cubicBezTo>
                    <a:cubicBezTo>
                      <a:pt x="29" y="97"/>
                      <a:pt x="28" y="96"/>
                      <a:pt x="27" y="96"/>
                    </a:cubicBezTo>
                    <a:cubicBezTo>
                      <a:pt x="25" y="95"/>
                      <a:pt x="24" y="94"/>
                      <a:pt x="23" y="93"/>
                    </a:cubicBezTo>
                    <a:cubicBezTo>
                      <a:pt x="22" y="93"/>
                      <a:pt x="21" y="92"/>
                      <a:pt x="21" y="92"/>
                    </a:cubicBezTo>
                    <a:cubicBezTo>
                      <a:pt x="20" y="91"/>
                      <a:pt x="20" y="91"/>
                      <a:pt x="20" y="91"/>
                    </a:cubicBezTo>
                    <a:cubicBezTo>
                      <a:pt x="18" y="90"/>
                      <a:pt x="16" y="88"/>
                      <a:pt x="14" y="86"/>
                    </a:cubicBezTo>
                    <a:cubicBezTo>
                      <a:pt x="11" y="82"/>
                      <a:pt x="9" y="79"/>
                      <a:pt x="7" y="74"/>
                    </a:cubicBezTo>
                    <a:cubicBezTo>
                      <a:pt x="6" y="73"/>
                      <a:pt x="6" y="73"/>
                      <a:pt x="6" y="72"/>
                    </a:cubicBezTo>
                    <a:cubicBezTo>
                      <a:pt x="5" y="71"/>
                      <a:pt x="5" y="70"/>
                      <a:pt x="4" y="69"/>
                    </a:cubicBezTo>
                    <a:cubicBezTo>
                      <a:pt x="4" y="68"/>
                      <a:pt x="4" y="68"/>
                      <a:pt x="4" y="67"/>
                    </a:cubicBezTo>
                    <a:cubicBezTo>
                      <a:pt x="4" y="66"/>
                      <a:pt x="3" y="66"/>
                      <a:pt x="3" y="65"/>
                    </a:cubicBezTo>
                    <a:cubicBezTo>
                      <a:pt x="2" y="60"/>
                      <a:pt x="2" y="55"/>
                      <a:pt x="2" y="50"/>
                    </a:cubicBezTo>
                    <a:cubicBezTo>
                      <a:pt x="2" y="48"/>
                      <a:pt x="2" y="45"/>
                      <a:pt x="3" y="43"/>
                    </a:cubicBezTo>
                    <a:cubicBezTo>
                      <a:pt x="3" y="41"/>
                      <a:pt x="4" y="38"/>
                      <a:pt x="5" y="36"/>
                    </a:cubicBezTo>
                    <a:cubicBezTo>
                      <a:pt x="5" y="36"/>
                      <a:pt x="5" y="36"/>
                      <a:pt x="5" y="36"/>
                    </a:cubicBezTo>
                    <a:cubicBezTo>
                      <a:pt x="5" y="35"/>
                      <a:pt x="5" y="34"/>
                      <a:pt x="6" y="34"/>
                    </a:cubicBezTo>
                    <a:cubicBezTo>
                      <a:pt x="6" y="32"/>
                      <a:pt x="7" y="30"/>
                      <a:pt x="8" y="28"/>
                    </a:cubicBezTo>
                    <a:cubicBezTo>
                      <a:pt x="9" y="27"/>
                      <a:pt x="10" y="26"/>
                      <a:pt x="11" y="25"/>
                    </a:cubicBezTo>
                    <a:cubicBezTo>
                      <a:pt x="12" y="23"/>
                      <a:pt x="13" y="22"/>
                      <a:pt x="14" y="20"/>
                    </a:cubicBezTo>
                    <a:cubicBezTo>
                      <a:pt x="15" y="19"/>
                      <a:pt x="16" y="18"/>
                      <a:pt x="18" y="17"/>
                    </a:cubicBezTo>
                    <a:cubicBezTo>
                      <a:pt x="18" y="16"/>
                      <a:pt x="19" y="15"/>
                      <a:pt x="20" y="15"/>
                    </a:cubicBezTo>
                    <a:cubicBezTo>
                      <a:pt x="21" y="14"/>
                      <a:pt x="23" y="13"/>
                      <a:pt x="24" y="12"/>
                    </a:cubicBezTo>
                    <a:cubicBezTo>
                      <a:pt x="28" y="9"/>
                      <a:pt x="31" y="8"/>
                      <a:pt x="35" y="7"/>
                    </a:cubicBezTo>
                    <a:cubicBezTo>
                      <a:pt x="49" y="2"/>
                      <a:pt x="64" y="4"/>
                      <a:pt x="76" y="11"/>
                    </a:cubicBezTo>
                    <a:cubicBezTo>
                      <a:pt x="76" y="11"/>
                      <a:pt x="76" y="11"/>
                      <a:pt x="76" y="11"/>
                    </a:cubicBezTo>
                    <a:cubicBezTo>
                      <a:pt x="77" y="11"/>
                      <a:pt x="78" y="12"/>
                      <a:pt x="78" y="12"/>
                    </a:cubicBezTo>
                    <a:cubicBezTo>
                      <a:pt x="80" y="14"/>
                      <a:pt x="82" y="15"/>
                      <a:pt x="84" y="17"/>
                    </a:cubicBezTo>
                    <a:cubicBezTo>
                      <a:pt x="84" y="17"/>
                      <a:pt x="84" y="17"/>
                      <a:pt x="84" y="17"/>
                    </a:cubicBezTo>
                    <a:cubicBezTo>
                      <a:pt x="87" y="19"/>
                      <a:pt x="88" y="21"/>
                      <a:pt x="90" y="24"/>
                    </a:cubicBezTo>
                    <a:cubicBezTo>
                      <a:pt x="91" y="25"/>
                      <a:pt x="92" y="27"/>
                      <a:pt x="93" y="28"/>
                    </a:cubicBezTo>
                    <a:cubicBezTo>
                      <a:pt x="95" y="31"/>
                      <a:pt x="96" y="33"/>
                      <a:pt x="97" y="36"/>
                    </a:cubicBezTo>
                    <a:cubicBezTo>
                      <a:pt x="97" y="36"/>
                      <a:pt x="97" y="36"/>
                      <a:pt x="97" y="36"/>
                    </a:cubicBezTo>
                    <a:cubicBezTo>
                      <a:pt x="97" y="37"/>
                      <a:pt x="97" y="37"/>
                      <a:pt x="97" y="37"/>
                    </a:cubicBezTo>
                    <a:cubicBezTo>
                      <a:pt x="98" y="39"/>
                      <a:pt x="98" y="39"/>
                      <a:pt x="98" y="39"/>
                    </a:cubicBezTo>
                    <a:cubicBezTo>
                      <a:pt x="98" y="39"/>
                      <a:pt x="98" y="39"/>
                      <a:pt x="98" y="39"/>
                    </a:cubicBezTo>
                    <a:cubicBezTo>
                      <a:pt x="98" y="39"/>
                      <a:pt x="98" y="39"/>
                      <a:pt x="98" y="39"/>
                    </a:cubicBezTo>
                    <a:cubicBezTo>
                      <a:pt x="98" y="40"/>
                      <a:pt x="99" y="42"/>
                      <a:pt x="99" y="43"/>
                    </a:cubicBezTo>
                    <a:cubicBezTo>
                      <a:pt x="99" y="44"/>
                      <a:pt x="99" y="45"/>
                      <a:pt x="100" y="46"/>
                    </a:cubicBezTo>
                    <a:cubicBezTo>
                      <a:pt x="100" y="47"/>
                      <a:pt x="100" y="47"/>
                      <a:pt x="100" y="48"/>
                    </a:cubicBezTo>
                    <a:cubicBezTo>
                      <a:pt x="100" y="49"/>
                      <a:pt x="100" y="49"/>
                      <a:pt x="100" y="50"/>
                    </a:cubicBezTo>
                    <a:cubicBezTo>
                      <a:pt x="100" y="51"/>
                      <a:pt x="100" y="52"/>
                      <a:pt x="100" y="53"/>
                    </a:cubicBezTo>
                    <a:cubicBezTo>
                      <a:pt x="100" y="54"/>
                      <a:pt x="100" y="54"/>
                      <a:pt x="100" y="55"/>
                    </a:cubicBezTo>
                    <a:cubicBezTo>
                      <a:pt x="100" y="55"/>
                      <a:pt x="100" y="55"/>
                      <a:pt x="100" y="55"/>
                    </a:cubicBezTo>
                    <a:cubicBezTo>
                      <a:pt x="100" y="62"/>
                      <a:pt x="98" y="68"/>
                      <a:pt x="95" y="74"/>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0" name="iṣlíďe">
                <a:extLst>
                  <a:ext uri="{FF2B5EF4-FFF2-40B4-BE49-F238E27FC236}">
                    <a16:creationId xmlns:a16="http://schemas.microsoft.com/office/drawing/2014/main" id="{3DDA50B5-3B0A-4FB2-84EE-BC801A578F5E}"/>
                  </a:ext>
                </a:extLst>
              </p:cNvPr>
              <p:cNvSpPr/>
              <p:nvPr/>
            </p:nvSpPr>
            <p:spPr bwMode="auto">
              <a:xfrm>
                <a:off x="3890" y="3253"/>
                <a:ext cx="91" cy="139"/>
              </a:xfrm>
              <a:custGeom>
                <a:avLst/>
                <a:gdLst>
                  <a:gd name="T0" fmla="*/ 43 w 44"/>
                  <a:gd name="T1" fmla="*/ 37 h 67"/>
                  <a:gd name="T2" fmla="*/ 42 w 44"/>
                  <a:gd name="T3" fmla="*/ 35 h 67"/>
                  <a:gd name="T4" fmla="*/ 40 w 44"/>
                  <a:gd name="T5" fmla="*/ 31 h 67"/>
                  <a:gd name="T6" fmla="*/ 33 w 44"/>
                  <a:gd name="T7" fmla="*/ 27 h 67"/>
                  <a:gd name="T8" fmla="*/ 21 w 44"/>
                  <a:gd name="T9" fmla="*/ 21 h 67"/>
                  <a:gd name="T10" fmla="*/ 18 w 44"/>
                  <a:gd name="T11" fmla="*/ 15 h 67"/>
                  <a:gd name="T12" fmla="*/ 23 w 44"/>
                  <a:gd name="T13" fmla="*/ 15 h 67"/>
                  <a:gd name="T14" fmla="*/ 33 w 44"/>
                  <a:gd name="T15" fmla="*/ 12 h 67"/>
                  <a:gd name="T16" fmla="*/ 31 w 44"/>
                  <a:gd name="T17" fmla="*/ 9 h 67"/>
                  <a:gd name="T18" fmla="*/ 22 w 44"/>
                  <a:gd name="T19" fmla="*/ 4 h 67"/>
                  <a:gd name="T20" fmla="*/ 15 w 44"/>
                  <a:gd name="T21" fmla="*/ 4 h 67"/>
                  <a:gd name="T22" fmla="*/ 9 w 44"/>
                  <a:gd name="T23" fmla="*/ 5 h 67"/>
                  <a:gd name="T24" fmla="*/ 6 w 44"/>
                  <a:gd name="T25" fmla="*/ 8 h 67"/>
                  <a:gd name="T26" fmla="*/ 1 w 44"/>
                  <a:gd name="T27" fmla="*/ 14 h 67"/>
                  <a:gd name="T28" fmla="*/ 0 w 44"/>
                  <a:gd name="T29" fmla="*/ 22 h 67"/>
                  <a:gd name="T30" fmla="*/ 1 w 44"/>
                  <a:gd name="T31" fmla="*/ 25 h 67"/>
                  <a:gd name="T32" fmla="*/ 3 w 44"/>
                  <a:gd name="T33" fmla="*/ 30 h 67"/>
                  <a:gd name="T34" fmla="*/ 20 w 44"/>
                  <a:gd name="T35" fmla="*/ 37 h 67"/>
                  <a:gd name="T36" fmla="*/ 23 w 44"/>
                  <a:gd name="T37" fmla="*/ 45 h 67"/>
                  <a:gd name="T38" fmla="*/ 24 w 44"/>
                  <a:gd name="T39" fmla="*/ 48 h 67"/>
                  <a:gd name="T40" fmla="*/ 22 w 44"/>
                  <a:gd name="T41" fmla="*/ 51 h 67"/>
                  <a:gd name="T42" fmla="*/ 21 w 44"/>
                  <a:gd name="T43" fmla="*/ 50 h 67"/>
                  <a:gd name="T44" fmla="*/ 19 w 44"/>
                  <a:gd name="T45" fmla="*/ 49 h 67"/>
                  <a:gd name="T46" fmla="*/ 14 w 44"/>
                  <a:gd name="T47" fmla="*/ 47 h 67"/>
                  <a:gd name="T48" fmla="*/ 10 w 44"/>
                  <a:gd name="T49" fmla="*/ 54 h 67"/>
                  <a:gd name="T50" fmla="*/ 13 w 44"/>
                  <a:gd name="T51" fmla="*/ 58 h 67"/>
                  <a:gd name="T52" fmla="*/ 16 w 44"/>
                  <a:gd name="T53" fmla="*/ 60 h 67"/>
                  <a:gd name="T54" fmla="*/ 29 w 44"/>
                  <a:gd name="T55" fmla="*/ 64 h 67"/>
                  <a:gd name="T56" fmla="*/ 35 w 44"/>
                  <a:gd name="T57" fmla="*/ 62 h 67"/>
                  <a:gd name="T58" fmla="*/ 42 w 44"/>
                  <a:gd name="T59" fmla="*/ 50 h 67"/>
                  <a:gd name="T60" fmla="*/ 44 w 44"/>
                  <a:gd name="T61" fmla="*/ 39 h 67"/>
                  <a:gd name="T62" fmla="*/ 9 w 44"/>
                  <a:gd name="T63" fmla="*/ 21 h 67"/>
                  <a:gd name="T64" fmla="*/ 11 w 44"/>
                  <a:gd name="T65" fmla="*/ 15 h 67"/>
                  <a:gd name="T66" fmla="*/ 13 w 44"/>
                  <a:gd name="T67" fmla="*/ 17 h 67"/>
                  <a:gd name="T68" fmla="*/ 16 w 44"/>
                  <a:gd name="T69" fmla="*/ 24 h 67"/>
                  <a:gd name="T70" fmla="*/ 11 w 44"/>
                  <a:gd name="T71" fmla="*/ 24 h 67"/>
                  <a:gd name="T72" fmla="*/ 28 w 44"/>
                  <a:gd name="T73" fmla="*/ 44 h 67"/>
                  <a:gd name="T74" fmla="*/ 26 w 44"/>
                  <a:gd name="T75" fmla="*/ 37 h 67"/>
                  <a:gd name="T76" fmla="*/ 32 w 44"/>
                  <a:gd name="T77" fmla="*/ 38 h 67"/>
                  <a:gd name="T78" fmla="*/ 34 w 44"/>
                  <a:gd name="T79" fmla="*/ 40 h 67"/>
                  <a:gd name="T80" fmla="*/ 34 w 44"/>
                  <a:gd name="T81" fmla="*/ 41 h 67"/>
                  <a:gd name="T82" fmla="*/ 34 w 44"/>
                  <a:gd name="T83" fmla="*/ 48 h 67"/>
                  <a:gd name="T84" fmla="*/ 31 w 44"/>
                  <a:gd name="T85" fmla="*/ 51 h 67"/>
                  <a:gd name="T86" fmla="*/ 29 w 44"/>
                  <a:gd name="T87"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67">
                    <a:moveTo>
                      <a:pt x="44" y="39"/>
                    </a:moveTo>
                    <a:cubicBezTo>
                      <a:pt x="43" y="39"/>
                      <a:pt x="43" y="39"/>
                      <a:pt x="43" y="39"/>
                    </a:cubicBezTo>
                    <a:cubicBezTo>
                      <a:pt x="43" y="38"/>
                      <a:pt x="43" y="38"/>
                      <a:pt x="43" y="37"/>
                    </a:cubicBezTo>
                    <a:cubicBezTo>
                      <a:pt x="43" y="37"/>
                      <a:pt x="43" y="37"/>
                      <a:pt x="43" y="37"/>
                    </a:cubicBezTo>
                    <a:cubicBezTo>
                      <a:pt x="43" y="36"/>
                      <a:pt x="43" y="36"/>
                      <a:pt x="43" y="36"/>
                    </a:cubicBezTo>
                    <a:cubicBezTo>
                      <a:pt x="42" y="36"/>
                      <a:pt x="42" y="35"/>
                      <a:pt x="42" y="35"/>
                    </a:cubicBezTo>
                    <a:cubicBezTo>
                      <a:pt x="42" y="34"/>
                      <a:pt x="41" y="34"/>
                      <a:pt x="41" y="33"/>
                    </a:cubicBezTo>
                    <a:cubicBezTo>
                      <a:pt x="41" y="33"/>
                      <a:pt x="40" y="32"/>
                      <a:pt x="40" y="32"/>
                    </a:cubicBezTo>
                    <a:cubicBezTo>
                      <a:pt x="40" y="31"/>
                      <a:pt x="40" y="31"/>
                      <a:pt x="40" y="31"/>
                    </a:cubicBezTo>
                    <a:cubicBezTo>
                      <a:pt x="39" y="30"/>
                      <a:pt x="39" y="30"/>
                      <a:pt x="39" y="30"/>
                    </a:cubicBezTo>
                    <a:cubicBezTo>
                      <a:pt x="38" y="30"/>
                      <a:pt x="37" y="29"/>
                      <a:pt x="36" y="28"/>
                    </a:cubicBezTo>
                    <a:cubicBezTo>
                      <a:pt x="36" y="28"/>
                      <a:pt x="35" y="27"/>
                      <a:pt x="33" y="27"/>
                    </a:cubicBezTo>
                    <a:cubicBezTo>
                      <a:pt x="31" y="26"/>
                      <a:pt x="27" y="26"/>
                      <a:pt x="22" y="26"/>
                    </a:cubicBezTo>
                    <a:cubicBezTo>
                      <a:pt x="21" y="24"/>
                      <a:pt x="21" y="24"/>
                      <a:pt x="21" y="24"/>
                    </a:cubicBezTo>
                    <a:cubicBezTo>
                      <a:pt x="21" y="21"/>
                      <a:pt x="21" y="21"/>
                      <a:pt x="21" y="21"/>
                    </a:cubicBezTo>
                    <a:cubicBezTo>
                      <a:pt x="19" y="17"/>
                      <a:pt x="19" y="17"/>
                      <a:pt x="19" y="17"/>
                    </a:cubicBezTo>
                    <a:cubicBezTo>
                      <a:pt x="19" y="16"/>
                      <a:pt x="19" y="16"/>
                      <a:pt x="19" y="16"/>
                    </a:cubicBezTo>
                    <a:cubicBezTo>
                      <a:pt x="18" y="15"/>
                      <a:pt x="18" y="15"/>
                      <a:pt x="18" y="15"/>
                    </a:cubicBezTo>
                    <a:cubicBezTo>
                      <a:pt x="17" y="12"/>
                      <a:pt x="17" y="12"/>
                      <a:pt x="17" y="12"/>
                    </a:cubicBezTo>
                    <a:cubicBezTo>
                      <a:pt x="19" y="12"/>
                      <a:pt x="20" y="13"/>
                      <a:pt x="21" y="13"/>
                    </a:cubicBezTo>
                    <a:cubicBezTo>
                      <a:pt x="22" y="14"/>
                      <a:pt x="22" y="14"/>
                      <a:pt x="23" y="15"/>
                    </a:cubicBezTo>
                    <a:cubicBezTo>
                      <a:pt x="23" y="15"/>
                      <a:pt x="23" y="15"/>
                      <a:pt x="23" y="15"/>
                    </a:cubicBezTo>
                    <a:cubicBezTo>
                      <a:pt x="24" y="16"/>
                      <a:pt x="24" y="16"/>
                      <a:pt x="24" y="16"/>
                    </a:cubicBezTo>
                    <a:cubicBezTo>
                      <a:pt x="33" y="12"/>
                      <a:pt x="33" y="12"/>
                      <a:pt x="33" y="12"/>
                    </a:cubicBezTo>
                    <a:cubicBezTo>
                      <a:pt x="33" y="12"/>
                      <a:pt x="33" y="12"/>
                      <a:pt x="33" y="12"/>
                    </a:cubicBezTo>
                    <a:cubicBezTo>
                      <a:pt x="32" y="11"/>
                      <a:pt x="32" y="11"/>
                      <a:pt x="32" y="10"/>
                    </a:cubicBezTo>
                    <a:cubicBezTo>
                      <a:pt x="31" y="10"/>
                      <a:pt x="31" y="9"/>
                      <a:pt x="31" y="9"/>
                    </a:cubicBezTo>
                    <a:cubicBezTo>
                      <a:pt x="30" y="8"/>
                      <a:pt x="29" y="7"/>
                      <a:pt x="27" y="6"/>
                    </a:cubicBezTo>
                    <a:cubicBezTo>
                      <a:pt x="27" y="6"/>
                      <a:pt x="26" y="5"/>
                      <a:pt x="25" y="5"/>
                    </a:cubicBezTo>
                    <a:cubicBezTo>
                      <a:pt x="24" y="4"/>
                      <a:pt x="23" y="4"/>
                      <a:pt x="22" y="4"/>
                    </a:cubicBezTo>
                    <a:cubicBezTo>
                      <a:pt x="21" y="4"/>
                      <a:pt x="20" y="3"/>
                      <a:pt x="19" y="3"/>
                    </a:cubicBezTo>
                    <a:cubicBezTo>
                      <a:pt x="19" y="3"/>
                      <a:pt x="19" y="3"/>
                      <a:pt x="19" y="3"/>
                    </a:cubicBezTo>
                    <a:cubicBezTo>
                      <a:pt x="17" y="4"/>
                      <a:pt x="16" y="4"/>
                      <a:pt x="15" y="4"/>
                    </a:cubicBezTo>
                    <a:cubicBezTo>
                      <a:pt x="13" y="0"/>
                      <a:pt x="13" y="0"/>
                      <a:pt x="13" y="0"/>
                    </a:cubicBezTo>
                    <a:cubicBezTo>
                      <a:pt x="8" y="2"/>
                      <a:pt x="8" y="2"/>
                      <a:pt x="8" y="2"/>
                    </a:cubicBezTo>
                    <a:cubicBezTo>
                      <a:pt x="9" y="5"/>
                      <a:pt x="9" y="5"/>
                      <a:pt x="9" y="5"/>
                    </a:cubicBezTo>
                    <a:cubicBezTo>
                      <a:pt x="9" y="5"/>
                      <a:pt x="9" y="5"/>
                      <a:pt x="9" y="5"/>
                    </a:cubicBezTo>
                    <a:cubicBezTo>
                      <a:pt x="9" y="6"/>
                      <a:pt x="9" y="6"/>
                      <a:pt x="9" y="6"/>
                    </a:cubicBezTo>
                    <a:cubicBezTo>
                      <a:pt x="8" y="6"/>
                      <a:pt x="7" y="7"/>
                      <a:pt x="6" y="8"/>
                    </a:cubicBezTo>
                    <a:cubicBezTo>
                      <a:pt x="4" y="9"/>
                      <a:pt x="3" y="10"/>
                      <a:pt x="2" y="12"/>
                    </a:cubicBezTo>
                    <a:cubicBezTo>
                      <a:pt x="2" y="12"/>
                      <a:pt x="1" y="13"/>
                      <a:pt x="1" y="13"/>
                    </a:cubicBezTo>
                    <a:cubicBezTo>
                      <a:pt x="1" y="14"/>
                      <a:pt x="1" y="14"/>
                      <a:pt x="1" y="14"/>
                    </a:cubicBezTo>
                    <a:cubicBezTo>
                      <a:pt x="1" y="15"/>
                      <a:pt x="0" y="16"/>
                      <a:pt x="0" y="17"/>
                    </a:cubicBezTo>
                    <a:cubicBezTo>
                      <a:pt x="0" y="17"/>
                      <a:pt x="0" y="18"/>
                      <a:pt x="0" y="18"/>
                    </a:cubicBezTo>
                    <a:cubicBezTo>
                      <a:pt x="0" y="20"/>
                      <a:pt x="0" y="21"/>
                      <a:pt x="0" y="22"/>
                    </a:cubicBezTo>
                    <a:cubicBezTo>
                      <a:pt x="0" y="22"/>
                      <a:pt x="0" y="22"/>
                      <a:pt x="0" y="22"/>
                    </a:cubicBezTo>
                    <a:cubicBezTo>
                      <a:pt x="0" y="23"/>
                      <a:pt x="0" y="23"/>
                      <a:pt x="0" y="24"/>
                    </a:cubicBezTo>
                    <a:cubicBezTo>
                      <a:pt x="0" y="24"/>
                      <a:pt x="0" y="25"/>
                      <a:pt x="1" y="25"/>
                    </a:cubicBezTo>
                    <a:cubicBezTo>
                      <a:pt x="1" y="26"/>
                      <a:pt x="1" y="27"/>
                      <a:pt x="2" y="28"/>
                    </a:cubicBezTo>
                    <a:cubicBezTo>
                      <a:pt x="2" y="29"/>
                      <a:pt x="2" y="29"/>
                      <a:pt x="3" y="30"/>
                    </a:cubicBezTo>
                    <a:cubicBezTo>
                      <a:pt x="3" y="30"/>
                      <a:pt x="3" y="30"/>
                      <a:pt x="3" y="30"/>
                    </a:cubicBezTo>
                    <a:cubicBezTo>
                      <a:pt x="4" y="31"/>
                      <a:pt x="4" y="31"/>
                      <a:pt x="4" y="31"/>
                    </a:cubicBezTo>
                    <a:cubicBezTo>
                      <a:pt x="5" y="32"/>
                      <a:pt x="6" y="33"/>
                      <a:pt x="7" y="34"/>
                    </a:cubicBezTo>
                    <a:cubicBezTo>
                      <a:pt x="11" y="36"/>
                      <a:pt x="15" y="37"/>
                      <a:pt x="20" y="37"/>
                    </a:cubicBezTo>
                    <a:cubicBezTo>
                      <a:pt x="21" y="40"/>
                      <a:pt x="21" y="40"/>
                      <a:pt x="21" y="40"/>
                    </a:cubicBezTo>
                    <a:cubicBezTo>
                      <a:pt x="22" y="42"/>
                      <a:pt x="22" y="42"/>
                      <a:pt x="22" y="42"/>
                    </a:cubicBezTo>
                    <a:cubicBezTo>
                      <a:pt x="23" y="45"/>
                      <a:pt x="23" y="45"/>
                      <a:pt x="23" y="45"/>
                    </a:cubicBezTo>
                    <a:cubicBezTo>
                      <a:pt x="23" y="47"/>
                      <a:pt x="23" y="47"/>
                      <a:pt x="23" y="47"/>
                    </a:cubicBezTo>
                    <a:cubicBezTo>
                      <a:pt x="24" y="47"/>
                      <a:pt x="24" y="47"/>
                      <a:pt x="24" y="47"/>
                    </a:cubicBezTo>
                    <a:cubicBezTo>
                      <a:pt x="24" y="48"/>
                      <a:pt x="24" y="48"/>
                      <a:pt x="24" y="48"/>
                    </a:cubicBezTo>
                    <a:cubicBezTo>
                      <a:pt x="25" y="50"/>
                      <a:pt x="25" y="50"/>
                      <a:pt x="25" y="50"/>
                    </a:cubicBezTo>
                    <a:cubicBezTo>
                      <a:pt x="25" y="52"/>
                      <a:pt x="25" y="52"/>
                      <a:pt x="25" y="52"/>
                    </a:cubicBezTo>
                    <a:cubicBezTo>
                      <a:pt x="24" y="52"/>
                      <a:pt x="23" y="52"/>
                      <a:pt x="22" y="51"/>
                    </a:cubicBezTo>
                    <a:cubicBezTo>
                      <a:pt x="22" y="51"/>
                      <a:pt x="22" y="51"/>
                      <a:pt x="22" y="51"/>
                    </a:cubicBezTo>
                    <a:cubicBezTo>
                      <a:pt x="22" y="51"/>
                      <a:pt x="22" y="51"/>
                      <a:pt x="22" y="51"/>
                    </a:cubicBezTo>
                    <a:cubicBezTo>
                      <a:pt x="22" y="51"/>
                      <a:pt x="21" y="51"/>
                      <a:pt x="21" y="50"/>
                    </a:cubicBezTo>
                    <a:cubicBezTo>
                      <a:pt x="21" y="50"/>
                      <a:pt x="21" y="50"/>
                      <a:pt x="21" y="50"/>
                    </a:cubicBezTo>
                    <a:cubicBezTo>
                      <a:pt x="20" y="50"/>
                      <a:pt x="20" y="50"/>
                      <a:pt x="20" y="50"/>
                    </a:cubicBezTo>
                    <a:cubicBezTo>
                      <a:pt x="20" y="50"/>
                      <a:pt x="20" y="50"/>
                      <a:pt x="19" y="49"/>
                    </a:cubicBezTo>
                    <a:cubicBezTo>
                      <a:pt x="19" y="49"/>
                      <a:pt x="19" y="49"/>
                      <a:pt x="19" y="49"/>
                    </a:cubicBezTo>
                    <a:cubicBezTo>
                      <a:pt x="18" y="48"/>
                      <a:pt x="17" y="47"/>
                      <a:pt x="17" y="46"/>
                    </a:cubicBezTo>
                    <a:cubicBezTo>
                      <a:pt x="14" y="47"/>
                      <a:pt x="14" y="47"/>
                      <a:pt x="14" y="47"/>
                    </a:cubicBezTo>
                    <a:cubicBezTo>
                      <a:pt x="8" y="50"/>
                      <a:pt x="8" y="50"/>
                      <a:pt x="8" y="50"/>
                    </a:cubicBezTo>
                    <a:cubicBezTo>
                      <a:pt x="8" y="51"/>
                      <a:pt x="8" y="51"/>
                      <a:pt x="9" y="52"/>
                    </a:cubicBezTo>
                    <a:cubicBezTo>
                      <a:pt x="9" y="53"/>
                      <a:pt x="9" y="53"/>
                      <a:pt x="10" y="54"/>
                    </a:cubicBezTo>
                    <a:cubicBezTo>
                      <a:pt x="10" y="54"/>
                      <a:pt x="10" y="54"/>
                      <a:pt x="10" y="54"/>
                    </a:cubicBezTo>
                    <a:cubicBezTo>
                      <a:pt x="11" y="55"/>
                      <a:pt x="12" y="56"/>
                      <a:pt x="13" y="58"/>
                    </a:cubicBezTo>
                    <a:cubicBezTo>
                      <a:pt x="13" y="58"/>
                      <a:pt x="13" y="58"/>
                      <a:pt x="13" y="58"/>
                    </a:cubicBezTo>
                    <a:cubicBezTo>
                      <a:pt x="14" y="58"/>
                      <a:pt x="14" y="58"/>
                      <a:pt x="14" y="58"/>
                    </a:cubicBezTo>
                    <a:cubicBezTo>
                      <a:pt x="15" y="59"/>
                      <a:pt x="15" y="59"/>
                      <a:pt x="15" y="59"/>
                    </a:cubicBezTo>
                    <a:cubicBezTo>
                      <a:pt x="15" y="59"/>
                      <a:pt x="16" y="59"/>
                      <a:pt x="16" y="60"/>
                    </a:cubicBezTo>
                    <a:cubicBezTo>
                      <a:pt x="18" y="60"/>
                      <a:pt x="19" y="61"/>
                      <a:pt x="21" y="61"/>
                    </a:cubicBezTo>
                    <a:cubicBezTo>
                      <a:pt x="23" y="61"/>
                      <a:pt x="26" y="61"/>
                      <a:pt x="28" y="61"/>
                    </a:cubicBezTo>
                    <a:cubicBezTo>
                      <a:pt x="29" y="64"/>
                      <a:pt x="29" y="64"/>
                      <a:pt x="29" y="64"/>
                    </a:cubicBezTo>
                    <a:cubicBezTo>
                      <a:pt x="31" y="67"/>
                      <a:pt x="31" y="67"/>
                      <a:pt x="31" y="67"/>
                    </a:cubicBezTo>
                    <a:cubicBezTo>
                      <a:pt x="36" y="66"/>
                      <a:pt x="36" y="66"/>
                      <a:pt x="36" y="66"/>
                    </a:cubicBezTo>
                    <a:cubicBezTo>
                      <a:pt x="35" y="62"/>
                      <a:pt x="35" y="62"/>
                      <a:pt x="35" y="62"/>
                    </a:cubicBezTo>
                    <a:cubicBezTo>
                      <a:pt x="34" y="61"/>
                      <a:pt x="34" y="61"/>
                      <a:pt x="34" y="61"/>
                    </a:cubicBezTo>
                    <a:cubicBezTo>
                      <a:pt x="33" y="59"/>
                      <a:pt x="33" y="59"/>
                      <a:pt x="33" y="59"/>
                    </a:cubicBezTo>
                    <a:cubicBezTo>
                      <a:pt x="38" y="57"/>
                      <a:pt x="41" y="54"/>
                      <a:pt x="42" y="50"/>
                    </a:cubicBezTo>
                    <a:cubicBezTo>
                      <a:pt x="43" y="49"/>
                      <a:pt x="43" y="49"/>
                      <a:pt x="43" y="49"/>
                    </a:cubicBezTo>
                    <a:cubicBezTo>
                      <a:pt x="43" y="48"/>
                      <a:pt x="44" y="47"/>
                      <a:pt x="44" y="46"/>
                    </a:cubicBezTo>
                    <a:cubicBezTo>
                      <a:pt x="44" y="44"/>
                      <a:pt x="44" y="42"/>
                      <a:pt x="44" y="39"/>
                    </a:cubicBezTo>
                    <a:close/>
                    <a:moveTo>
                      <a:pt x="10" y="22"/>
                    </a:moveTo>
                    <a:cubicBezTo>
                      <a:pt x="10" y="22"/>
                      <a:pt x="10" y="22"/>
                      <a:pt x="10" y="22"/>
                    </a:cubicBezTo>
                    <a:cubicBezTo>
                      <a:pt x="9" y="21"/>
                      <a:pt x="9" y="21"/>
                      <a:pt x="9" y="21"/>
                    </a:cubicBezTo>
                    <a:cubicBezTo>
                      <a:pt x="9" y="20"/>
                      <a:pt x="9" y="19"/>
                      <a:pt x="9" y="17"/>
                    </a:cubicBezTo>
                    <a:cubicBezTo>
                      <a:pt x="10" y="17"/>
                      <a:pt x="10" y="17"/>
                      <a:pt x="10" y="17"/>
                    </a:cubicBezTo>
                    <a:cubicBezTo>
                      <a:pt x="10" y="16"/>
                      <a:pt x="10" y="16"/>
                      <a:pt x="11" y="15"/>
                    </a:cubicBezTo>
                    <a:cubicBezTo>
                      <a:pt x="11" y="15"/>
                      <a:pt x="12" y="14"/>
                      <a:pt x="12" y="14"/>
                    </a:cubicBezTo>
                    <a:cubicBezTo>
                      <a:pt x="13" y="17"/>
                      <a:pt x="13" y="17"/>
                      <a:pt x="13" y="17"/>
                    </a:cubicBezTo>
                    <a:cubicBezTo>
                      <a:pt x="13" y="17"/>
                      <a:pt x="13" y="17"/>
                      <a:pt x="13" y="17"/>
                    </a:cubicBezTo>
                    <a:cubicBezTo>
                      <a:pt x="13" y="18"/>
                      <a:pt x="13" y="18"/>
                      <a:pt x="13" y="18"/>
                    </a:cubicBezTo>
                    <a:cubicBezTo>
                      <a:pt x="14" y="19"/>
                      <a:pt x="14" y="19"/>
                      <a:pt x="14" y="19"/>
                    </a:cubicBezTo>
                    <a:cubicBezTo>
                      <a:pt x="16" y="24"/>
                      <a:pt x="16" y="24"/>
                      <a:pt x="16" y="24"/>
                    </a:cubicBezTo>
                    <a:cubicBezTo>
                      <a:pt x="16" y="26"/>
                      <a:pt x="16" y="26"/>
                      <a:pt x="16" y="26"/>
                    </a:cubicBezTo>
                    <a:cubicBezTo>
                      <a:pt x="15" y="26"/>
                      <a:pt x="13" y="26"/>
                      <a:pt x="12" y="25"/>
                    </a:cubicBezTo>
                    <a:cubicBezTo>
                      <a:pt x="12" y="25"/>
                      <a:pt x="11" y="24"/>
                      <a:pt x="11" y="24"/>
                    </a:cubicBezTo>
                    <a:cubicBezTo>
                      <a:pt x="10" y="23"/>
                      <a:pt x="10" y="23"/>
                      <a:pt x="10" y="22"/>
                    </a:cubicBezTo>
                    <a:close/>
                    <a:moveTo>
                      <a:pt x="29" y="45"/>
                    </a:moveTo>
                    <a:cubicBezTo>
                      <a:pt x="28" y="44"/>
                      <a:pt x="28" y="44"/>
                      <a:pt x="28" y="44"/>
                    </a:cubicBezTo>
                    <a:cubicBezTo>
                      <a:pt x="28" y="43"/>
                      <a:pt x="28" y="43"/>
                      <a:pt x="28" y="43"/>
                    </a:cubicBezTo>
                    <a:cubicBezTo>
                      <a:pt x="28" y="42"/>
                      <a:pt x="28" y="42"/>
                      <a:pt x="28" y="42"/>
                    </a:cubicBezTo>
                    <a:cubicBezTo>
                      <a:pt x="26" y="37"/>
                      <a:pt x="26" y="37"/>
                      <a:pt x="26" y="37"/>
                    </a:cubicBezTo>
                    <a:cubicBezTo>
                      <a:pt x="26" y="37"/>
                      <a:pt x="26" y="37"/>
                      <a:pt x="26" y="37"/>
                    </a:cubicBezTo>
                    <a:cubicBezTo>
                      <a:pt x="26" y="37"/>
                      <a:pt x="26" y="37"/>
                      <a:pt x="26" y="37"/>
                    </a:cubicBezTo>
                    <a:cubicBezTo>
                      <a:pt x="28" y="36"/>
                      <a:pt x="30" y="37"/>
                      <a:pt x="32" y="38"/>
                    </a:cubicBezTo>
                    <a:cubicBezTo>
                      <a:pt x="32" y="38"/>
                      <a:pt x="32" y="38"/>
                      <a:pt x="33" y="39"/>
                    </a:cubicBezTo>
                    <a:cubicBezTo>
                      <a:pt x="33" y="39"/>
                      <a:pt x="33" y="39"/>
                      <a:pt x="33" y="39"/>
                    </a:cubicBezTo>
                    <a:cubicBezTo>
                      <a:pt x="34" y="40"/>
                      <a:pt x="34" y="40"/>
                      <a:pt x="34" y="40"/>
                    </a:cubicBezTo>
                    <a:cubicBezTo>
                      <a:pt x="34" y="40"/>
                      <a:pt x="34" y="40"/>
                      <a:pt x="34" y="40"/>
                    </a:cubicBezTo>
                    <a:cubicBezTo>
                      <a:pt x="34" y="41"/>
                      <a:pt x="34" y="41"/>
                      <a:pt x="34" y="41"/>
                    </a:cubicBezTo>
                    <a:cubicBezTo>
                      <a:pt x="34" y="41"/>
                      <a:pt x="34" y="41"/>
                      <a:pt x="34" y="41"/>
                    </a:cubicBezTo>
                    <a:cubicBezTo>
                      <a:pt x="35" y="42"/>
                      <a:pt x="35" y="42"/>
                      <a:pt x="35" y="43"/>
                    </a:cubicBezTo>
                    <a:cubicBezTo>
                      <a:pt x="35" y="44"/>
                      <a:pt x="35" y="45"/>
                      <a:pt x="34" y="47"/>
                    </a:cubicBezTo>
                    <a:cubicBezTo>
                      <a:pt x="34" y="47"/>
                      <a:pt x="34" y="48"/>
                      <a:pt x="34" y="48"/>
                    </a:cubicBezTo>
                    <a:cubicBezTo>
                      <a:pt x="33" y="48"/>
                      <a:pt x="33" y="48"/>
                      <a:pt x="33" y="48"/>
                    </a:cubicBezTo>
                    <a:cubicBezTo>
                      <a:pt x="33" y="49"/>
                      <a:pt x="33" y="49"/>
                      <a:pt x="33" y="49"/>
                    </a:cubicBezTo>
                    <a:cubicBezTo>
                      <a:pt x="32" y="50"/>
                      <a:pt x="31" y="50"/>
                      <a:pt x="31" y="51"/>
                    </a:cubicBezTo>
                    <a:cubicBezTo>
                      <a:pt x="31" y="50"/>
                      <a:pt x="31" y="50"/>
                      <a:pt x="31" y="50"/>
                    </a:cubicBezTo>
                    <a:cubicBezTo>
                      <a:pt x="29" y="47"/>
                      <a:pt x="29" y="47"/>
                      <a:pt x="29" y="47"/>
                    </a:cubicBezTo>
                    <a:lnTo>
                      <a:pt x="29" y="45"/>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1" name="íṧlíďê">
                <a:extLst>
                  <a:ext uri="{FF2B5EF4-FFF2-40B4-BE49-F238E27FC236}">
                    <a16:creationId xmlns:a16="http://schemas.microsoft.com/office/drawing/2014/main" id="{5C4D0AE5-FB98-47E2-81C1-DEE6CCE0177C}"/>
                  </a:ext>
                </a:extLst>
              </p:cNvPr>
              <p:cNvSpPr/>
              <p:nvPr/>
            </p:nvSpPr>
            <p:spPr bwMode="auto">
              <a:xfrm>
                <a:off x="3663" y="3340"/>
                <a:ext cx="142" cy="106"/>
              </a:xfrm>
              <a:custGeom>
                <a:avLst/>
                <a:gdLst>
                  <a:gd name="T0" fmla="*/ 64 w 68"/>
                  <a:gd name="T1" fmla="*/ 15 h 51"/>
                  <a:gd name="T2" fmla="*/ 41 w 68"/>
                  <a:gd name="T3" fmla="*/ 45 h 51"/>
                  <a:gd name="T4" fmla="*/ 4 w 68"/>
                  <a:gd name="T5" fmla="*/ 36 h 51"/>
                  <a:gd name="T6" fmla="*/ 27 w 68"/>
                  <a:gd name="T7" fmla="*/ 6 h 51"/>
                  <a:gd name="T8" fmla="*/ 64 w 68"/>
                  <a:gd name="T9" fmla="*/ 15 h 51"/>
                </a:gdLst>
                <a:ahLst/>
                <a:cxnLst>
                  <a:cxn ang="0">
                    <a:pos x="T0" y="T1"/>
                  </a:cxn>
                  <a:cxn ang="0">
                    <a:pos x="T2" y="T3"/>
                  </a:cxn>
                  <a:cxn ang="0">
                    <a:pos x="T4" y="T5"/>
                  </a:cxn>
                  <a:cxn ang="0">
                    <a:pos x="T6" y="T7"/>
                  </a:cxn>
                  <a:cxn ang="0">
                    <a:pos x="T8" y="T9"/>
                  </a:cxn>
                </a:cxnLst>
                <a:rect l="0" t="0" r="r" b="b"/>
                <a:pathLst>
                  <a:path w="68" h="51">
                    <a:moveTo>
                      <a:pt x="64" y="15"/>
                    </a:moveTo>
                    <a:cubicBezTo>
                      <a:pt x="68" y="26"/>
                      <a:pt x="57" y="39"/>
                      <a:pt x="41" y="45"/>
                    </a:cubicBezTo>
                    <a:cubicBezTo>
                      <a:pt x="24" y="51"/>
                      <a:pt x="8" y="47"/>
                      <a:pt x="4" y="36"/>
                    </a:cubicBezTo>
                    <a:cubicBezTo>
                      <a:pt x="0" y="25"/>
                      <a:pt x="11" y="11"/>
                      <a:pt x="27" y="6"/>
                    </a:cubicBezTo>
                    <a:cubicBezTo>
                      <a:pt x="44" y="0"/>
                      <a:pt x="60" y="4"/>
                      <a:pt x="64" y="15"/>
                    </a:cubicBezTo>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2" name="ïṥľídê">
                <a:extLst>
                  <a:ext uri="{FF2B5EF4-FFF2-40B4-BE49-F238E27FC236}">
                    <a16:creationId xmlns:a16="http://schemas.microsoft.com/office/drawing/2014/main" id="{C3D92BD8-87F7-49FB-B572-1F21190CDB37}"/>
                  </a:ext>
                </a:extLst>
              </p:cNvPr>
              <p:cNvSpPr/>
              <p:nvPr/>
            </p:nvSpPr>
            <p:spPr bwMode="auto">
              <a:xfrm>
                <a:off x="3674" y="3353"/>
                <a:ext cx="118" cy="79"/>
              </a:xfrm>
              <a:custGeom>
                <a:avLst/>
                <a:gdLst>
                  <a:gd name="T0" fmla="*/ 42 w 57"/>
                  <a:gd name="T1" fmla="*/ 32 h 38"/>
                  <a:gd name="T2" fmla="*/ 43 w 57"/>
                  <a:gd name="T3" fmla="*/ 32 h 38"/>
                  <a:gd name="T4" fmla="*/ 43 w 57"/>
                  <a:gd name="T5" fmla="*/ 31 h 38"/>
                  <a:gd name="T6" fmla="*/ 42 w 57"/>
                  <a:gd name="T7" fmla="*/ 32 h 38"/>
                  <a:gd name="T8" fmla="*/ 43 w 57"/>
                  <a:gd name="T9" fmla="*/ 32 h 38"/>
                  <a:gd name="T10" fmla="*/ 43 w 57"/>
                  <a:gd name="T11" fmla="*/ 31 h 38"/>
                  <a:gd name="T12" fmla="*/ 56 w 57"/>
                  <a:gd name="T13" fmla="*/ 10 h 38"/>
                  <a:gd name="T14" fmla="*/ 54 w 57"/>
                  <a:gd name="T15" fmla="*/ 7 h 38"/>
                  <a:gd name="T16" fmla="*/ 44 w 57"/>
                  <a:gd name="T17" fmla="*/ 1 h 38"/>
                  <a:gd name="T18" fmla="*/ 23 w 57"/>
                  <a:gd name="T19" fmla="*/ 3 h 38"/>
                  <a:gd name="T20" fmla="*/ 13 w 57"/>
                  <a:gd name="T21" fmla="*/ 8 h 38"/>
                  <a:gd name="T22" fmla="*/ 6 w 57"/>
                  <a:gd name="T23" fmla="*/ 15 h 38"/>
                  <a:gd name="T24" fmla="*/ 5 w 57"/>
                  <a:gd name="T25" fmla="*/ 34 h 38"/>
                  <a:gd name="T26" fmla="*/ 7 w 57"/>
                  <a:gd name="T27" fmla="*/ 35 h 38"/>
                  <a:gd name="T28" fmla="*/ 13 w 57"/>
                  <a:gd name="T29" fmla="*/ 37 h 38"/>
                  <a:gd name="T30" fmla="*/ 14 w 57"/>
                  <a:gd name="T31" fmla="*/ 38 h 38"/>
                  <a:gd name="T32" fmla="*/ 19 w 57"/>
                  <a:gd name="T33" fmla="*/ 38 h 38"/>
                  <a:gd name="T34" fmla="*/ 27 w 57"/>
                  <a:gd name="T35" fmla="*/ 38 h 38"/>
                  <a:gd name="T36" fmla="*/ 31 w 57"/>
                  <a:gd name="T37" fmla="*/ 37 h 38"/>
                  <a:gd name="T38" fmla="*/ 40 w 57"/>
                  <a:gd name="T39" fmla="*/ 34 h 38"/>
                  <a:gd name="T40" fmla="*/ 43 w 57"/>
                  <a:gd name="T41" fmla="*/ 32 h 38"/>
                  <a:gd name="T42" fmla="*/ 47 w 57"/>
                  <a:gd name="T43" fmla="*/ 30 h 38"/>
                  <a:gd name="T44" fmla="*/ 56 w 57"/>
                  <a:gd name="T45" fmla="*/ 19 h 38"/>
                  <a:gd name="T46" fmla="*/ 57 w 57"/>
                  <a:gd name="T47" fmla="*/ 15 h 38"/>
                  <a:gd name="T48" fmla="*/ 55 w 57"/>
                  <a:gd name="T49" fmla="*/ 18 h 38"/>
                  <a:gd name="T50" fmla="*/ 49 w 57"/>
                  <a:gd name="T51" fmla="*/ 27 h 38"/>
                  <a:gd name="T52" fmla="*/ 46 w 57"/>
                  <a:gd name="T53" fmla="*/ 29 h 38"/>
                  <a:gd name="T54" fmla="*/ 43 w 57"/>
                  <a:gd name="T55" fmla="*/ 31 h 38"/>
                  <a:gd name="T56" fmla="*/ 39 w 57"/>
                  <a:gd name="T57" fmla="*/ 33 h 38"/>
                  <a:gd name="T58" fmla="*/ 31 w 57"/>
                  <a:gd name="T59" fmla="*/ 36 h 38"/>
                  <a:gd name="T60" fmla="*/ 27 w 57"/>
                  <a:gd name="T61" fmla="*/ 37 h 38"/>
                  <a:gd name="T62" fmla="*/ 18 w 57"/>
                  <a:gd name="T63" fmla="*/ 37 h 38"/>
                  <a:gd name="T64" fmla="*/ 15 w 57"/>
                  <a:gd name="T65" fmla="*/ 37 h 38"/>
                  <a:gd name="T66" fmla="*/ 13 w 57"/>
                  <a:gd name="T67" fmla="*/ 36 h 38"/>
                  <a:gd name="T68" fmla="*/ 7 w 57"/>
                  <a:gd name="T69" fmla="*/ 34 h 38"/>
                  <a:gd name="T70" fmla="*/ 3 w 57"/>
                  <a:gd name="T71" fmla="*/ 28 h 38"/>
                  <a:gd name="T72" fmla="*/ 11 w 57"/>
                  <a:gd name="T73" fmla="*/ 10 h 38"/>
                  <a:gd name="T74" fmla="*/ 14 w 57"/>
                  <a:gd name="T75" fmla="*/ 8 h 38"/>
                  <a:gd name="T76" fmla="*/ 16 w 57"/>
                  <a:gd name="T77" fmla="*/ 7 h 38"/>
                  <a:gd name="T78" fmla="*/ 16 w 57"/>
                  <a:gd name="T79" fmla="*/ 7 h 38"/>
                  <a:gd name="T80" fmla="*/ 23 w 57"/>
                  <a:gd name="T81" fmla="*/ 4 h 38"/>
                  <a:gd name="T82" fmla="*/ 44 w 57"/>
                  <a:gd name="T83" fmla="*/ 2 h 38"/>
                  <a:gd name="T84" fmla="*/ 53 w 57"/>
                  <a:gd name="T85" fmla="*/ 7 h 38"/>
                  <a:gd name="T86" fmla="*/ 55 w 57"/>
                  <a:gd name="T87" fmla="*/ 10 h 38"/>
                  <a:gd name="T88" fmla="*/ 56 w 57"/>
                  <a:gd name="T89" fmla="*/ 15 h 38"/>
                  <a:gd name="T90" fmla="*/ 43 w 57"/>
                  <a:gd name="T91" fmla="*/ 31 h 38"/>
                  <a:gd name="T92" fmla="*/ 42 w 57"/>
                  <a:gd name="T93" fmla="*/ 32 h 38"/>
                  <a:gd name="T94" fmla="*/ 43 w 57"/>
                  <a:gd name="T9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38">
                    <a:moveTo>
                      <a:pt x="43" y="31"/>
                    </a:moveTo>
                    <a:cubicBezTo>
                      <a:pt x="43" y="31"/>
                      <a:pt x="42" y="31"/>
                      <a:pt x="42" y="32"/>
                    </a:cubicBezTo>
                    <a:cubicBezTo>
                      <a:pt x="42" y="32"/>
                      <a:pt x="42" y="32"/>
                      <a:pt x="42" y="32"/>
                    </a:cubicBezTo>
                    <a:cubicBezTo>
                      <a:pt x="43" y="32"/>
                      <a:pt x="43" y="32"/>
                      <a:pt x="43" y="32"/>
                    </a:cubicBezTo>
                    <a:cubicBezTo>
                      <a:pt x="43" y="32"/>
                      <a:pt x="43" y="32"/>
                      <a:pt x="43" y="32"/>
                    </a:cubicBezTo>
                    <a:cubicBezTo>
                      <a:pt x="43" y="31"/>
                      <a:pt x="43" y="31"/>
                      <a:pt x="43" y="31"/>
                    </a:cubicBezTo>
                    <a:moveTo>
                      <a:pt x="43" y="31"/>
                    </a:moveTo>
                    <a:cubicBezTo>
                      <a:pt x="43" y="31"/>
                      <a:pt x="42" y="31"/>
                      <a:pt x="42" y="32"/>
                    </a:cubicBezTo>
                    <a:cubicBezTo>
                      <a:pt x="42" y="32"/>
                      <a:pt x="42" y="32"/>
                      <a:pt x="42" y="32"/>
                    </a:cubicBezTo>
                    <a:cubicBezTo>
                      <a:pt x="43" y="32"/>
                      <a:pt x="43" y="32"/>
                      <a:pt x="43" y="32"/>
                    </a:cubicBezTo>
                    <a:cubicBezTo>
                      <a:pt x="43" y="32"/>
                      <a:pt x="43" y="32"/>
                      <a:pt x="43" y="32"/>
                    </a:cubicBezTo>
                    <a:cubicBezTo>
                      <a:pt x="43" y="31"/>
                      <a:pt x="43" y="31"/>
                      <a:pt x="43" y="31"/>
                    </a:cubicBezTo>
                    <a:moveTo>
                      <a:pt x="56" y="11"/>
                    </a:moveTo>
                    <a:cubicBezTo>
                      <a:pt x="56" y="10"/>
                      <a:pt x="56" y="10"/>
                      <a:pt x="56" y="10"/>
                    </a:cubicBezTo>
                    <a:cubicBezTo>
                      <a:pt x="56" y="10"/>
                      <a:pt x="56" y="10"/>
                      <a:pt x="56" y="10"/>
                    </a:cubicBezTo>
                    <a:cubicBezTo>
                      <a:pt x="56" y="9"/>
                      <a:pt x="55" y="8"/>
                      <a:pt x="54" y="7"/>
                    </a:cubicBezTo>
                    <a:cubicBezTo>
                      <a:pt x="53" y="5"/>
                      <a:pt x="50" y="3"/>
                      <a:pt x="47" y="2"/>
                    </a:cubicBezTo>
                    <a:cubicBezTo>
                      <a:pt x="46" y="2"/>
                      <a:pt x="45" y="1"/>
                      <a:pt x="44" y="1"/>
                    </a:cubicBezTo>
                    <a:cubicBezTo>
                      <a:pt x="43" y="1"/>
                      <a:pt x="43" y="1"/>
                      <a:pt x="43" y="1"/>
                    </a:cubicBezTo>
                    <a:cubicBezTo>
                      <a:pt x="37" y="0"/>
                      <a:pt x="30" y="0"/>
                      <a:pt x="23" y="3"/>
                    </a:cubicBezTo>
                    <a:cubicBezTo>
                      <a:pt x="22" y="3"/>
                      <a:pt x="20" y="4"/>
                      <a:pt x="18" y="5"/>
                    </a:cubicBezTo>
                    <a:cubicBezTo>
                      <a:pt x="16" y="6"/>
                      <a:pt x="14" y="7"/>
                      <a:pt x="13" y="8"/>
                    </a:cubicBezTo>
                    <a:cubicBezTo>
                      <a:pt x="12" y="8"/>
                      <a:pt x="11" y="9"/>
                      <a:pt x="11" y="9"/>
                    </a:cubicBezTo>
                    <a:cubicBezTo>
                      <a:pt x="9" y="11"/>
                      <a:pt x="7" y="13"/>
                      <a:pt x="6" y="15"/>
                    </a:cubicBezTo>
                    <a:cubicBezTo>
                      <a:pt x="2" y="19"/>
                      <a:pt x="0" y="24"/>
                      <a:pt x="2" y="29"/>
                    </a:cubicBezTo>
                    <a:cubicBezTo>
                      <a:pt x="2" y="31"/>
                      <a:pt x="4" y="32"/>
                      <a:pt x="5" y="34"/>
                    </a:cubicBezTo>
                    <a:cubicBezTo>
                      <a:pt x="6" y="34"/>
                      <a:pt x="6" y="34"/>
                      <a:pt x="6" y="34"/>
                    </a:cubicBezTo>
                    <a:cubicBezTo>
                      <a:pt x="7" y="35"/>
                      <a:pt x="7" y="35"/>
                      <a:pt x="7" y="35"/>
                    </a:cubicBezTo>
                    <a:cubicBezTo>
                      <a:pt x="8" y="36"/>
                      <a:pt x="10" y="37"/>
                      <a:pt x="13" y="37"/>
                    </a:cubicBezTo>
                    <a:cubicBezTo>
                      <a:pt x="13" y="37"/>
                      <a:pt x="13" y="37"/>
                      <a:pt x="13" y="37"/>
                    </a:cubicBezTo>
                    <a:cubicBezTo>
                      <a:pt x="13" y="37"/>
                      <a:pt x="13" y="37"/>
                      <a:pt x="13" y="37"/>
                    </a:cubicBezTo>
                    <a:cubicBezTo>
                      <a:pt x="13" y="38"/>
                      <a:pt x="14" y="38"/>
                      <a:pt x="14" y="38"/>
                    </a:cubicBezTo>
                    <a:cubicBezTo>
                      <a:pt x="14" y="38"/>
                      <a:pt x="14" y="38"/>
                      <a:pt x="14" y="38"/>
                    </a:cubicBezTo>
                    <a:cubicBezTo>
                      <a:pt x="16" y="38"/>
                      <a:pt x="17" y="38"/>
                      <a:pt x="19" y="38"/>
                    </a:cubicBezTo>
                    <a:cubicBezTo>
                      <a:pt x="19" y="38"/>
                      <a:pt x="20" y="38"/>
                      <a:pt x="20" y="38"/>
                    </a:cubicBezTo>
                    <a:cubicBezTo>
                      <a:pt x="22" y="38"/>
                      <a:pt x="25" y="38"/>
                      <a:pt x="27" y="38"/>
                    </a:cubicBezTo>
                    <a:cubicBezTo>
                      <a:pt x="28" y="38"/>
                      <a:pt x="29" y="38"/>
                      <a:pt x="30" y="37"/>
                    </a:cubicBezTo>
                    <a:cubicBezTo>
                      <a:pt x="31" y="37"/>
                      <a:pt x="31" y="37"/>
                      <a:pt x="31" y="37"/>
                    </a:cubicBezTo>
                    <a:cubicBezTo>
                      <a:pt x="32" y="37"/>
                      <a:pt x="33" y="36"/>
                      <a:pt x="35" y="36"/>
                    </a:cubicBezTo>
                    <a:cubicBezTo>
                      <a:pt x="36" y="35"/>
                      <a:pt x="38" y="35"/>
                      <a:pt x="40" y="34"/>
                    </a:cubicBezTo>
                    <a:cubicBezTo>
                      <a:pt x="41" y="33"/>
                      <a:pt x="42" y="33"/>
                      <a:pt x="43" y="32"/>
                    </a:cubicBezTo>
                    <a:cubicBezTo>
                      <a:pt x="43" y="32"/>
                      <a:pt x="43" y="32"/>
                      <a:pt x="43" y="32"/>
                    </a:cubicBezTo>
                    <a:cubicBezTo>
                      <a:pt x="44" y="31"/>
                      <a:pt x="44" y="31"/>
                      <a:pt x="45" y="31"/>
                    </a:cubicBezTo>
                    <a:cubicBezTo>
                      <a:pt x="46" y="30"/>
                      <a:pt x="46" y="30"/>
                      <a:pt x="47" y="30"/>
                    </a:cubicBezTo>
                    <a:cubicBezTo>
                      <a:pt x="48" y="29"/>
                      <a:pt x="48" y="28"/>
                      <a:pt x="49" y="28"/>
                    </a:cubicBezTo>
                    <a:cubicBezTo>
                      <a:pt x="52" y="25"/>
                      <a:pt x="54" y="22"/>
                      <a:pt x="56" y="19"/>
                    </a:cubicBezTo>
                    <a:cubicBezTo>
                      <a:pt x="56" y="18"/>
                      <a:pt x="56" y="18"/>
                      <a:pt x="56" y="18"/>
                    </a:cubicBezTo>
                    <a:cubicBezTo>
                      <a:pt x="56" y="17"/>
                      <a:pt x="56" y="16"/>
                      <a:pt x="57" y="15"/>
                    </a:cubicBezTo>
                    <a:cubicBezTo>
                      <a:pt x="57" y="13"/>
                      <a:pt x="57" y="12"/>
                      <a:pt x="56" y="11"/>
                    </a:cubicBezTo>
                    <a:moveTo>
                      <a:pt x="55" y="18"/>
                    </a:moveTo>
                    <a:cubicBezTo>
                      <a:pt x="55" y="19"/>
                      <a:pt x="55" y="19"/>
                      <a:pt x="55" y="19"/>
                    </a:cubicBezTo>
                    <a:cubicBezTo>
                      <a:pt x="53" y="22"/>
                      <a:pt x="51" y="24"/>
                      <a:pt x="49" y="27"/>
                    </a:cubicBezTo>
                    <a:cubicBezTo>
                      <a:pt x="48" y="28"/>
                      <a:pt x="47" y="28"/>
                      <a:pt x="46" y="29"/>
                    </a:cubicBezTo>
                    <a:cubicBezTo>
                      <a:pt x="46" y="29"/>
                      <a:pt x="46" y="29"/>
                      <a:pt x="46" y="29"/>
                    </a:cubicBezTo>
                    <a:cubicBezTo>
                      <a:pt x="46" y="29"/>
                      <a:pt x="45" y="30"/>
                      <a:pt x="45" y="30"/>
                    </a:cubicBezTo>
                    <a:cubicBezTo>
                      <a:pt x="44" y="30"/>
                      <a:pt x="44" y="31"/>
                      <a:pt x="43" y="31"/>
                    </a:cubicBezTo>
                    <a:cubicBezTo>
                      <a:pt x="43" y="31"/>
                      <a:pt x="42" y="31"/>
                      <a:pt x="42" y="32"/>
                    </a:cubicBezTo>
                    <a:cubicBezTo>
                      <a:pt x="41" y="32"/>
                      <a:pt x="40" y="33"/>
                      <a:pt x="39" y="33"/>
                    </a:cubicBezTo>
                    <a:cubicBezTo>
                      <a:pt x="38" y="34"/>
                      <a:pt x="36" y="35"/>
                      <a:pt x="34" y="35"/>
                    </a:cubicBezTo>
                    <a:cubicBezTo>
                      <a:pt x="33" y="36"/>
                      <a:pt x="32" y="36"/>
                      <a:pt x="31" y="36"/>
                    </a:cubicBezTo>
                    <a:cubicBezTo>
                      <a:pt x="30" y="36"/>
                      <a:pt x="30" y="36"/>
                      <a:pt x="30" y="36"/>
                    </a:cubicBezTo>
                    <a:cubicBezTo>
                      <a:pt x="29" y="37"/>
                      <a:pt x="28" y="37"/>
                      <a:pt x="27" y="37"/>
                    </a:cubicBezTo>
                    <a:cubicBezTo>
                      <a:pt x="24" y="37"/>
                      <a:pt x="22" y="38"/>
                      <a:pt x="19" y="37"/>
                    </a:cubicBezTo>
                    <a:cubicBezTo>
                      <a:pt x="19" y="37"/>
                      <a:pt x="19" y="37"/>
                      <a:pt x="18" y="37"/>
                    </a:cubicBezTo>
                    <a:cubicBezTo>
                      <a:pt x="17" y="37"/>
                      <a:pt x="16" y="37"/>
                      <a:pt x="15" y="37"/>
                    </a:cubicBezTo>
                    <a:cubicBezTo>
                      <a:pt x="15" y="37"/>
                      <a:pt x="15" y="37"/>
                      <a:pt x="15" y="37"/>
                    </a:cubicBezTo>
                    <a:cubicBezTo>
                      <a:pt x="14" y="37"/>
                      <a:pt x="14" y="37"/>
                      <a:pt x="14" y="37"/>
                    </a:cubicBezTo>
                    <a:cubicBezTo>
                      <a:pt x="13" y="36"/>
                      <a:pt x="13" y="36"/>
                      <a:pt x="13" y="36"/>
                    </a:cubicBezTo>
                    <a:cubicBezTo>
                      <a:pt x="11" y="36"/>
                      <a:pt x="10" y="35"/>
                      <a:pt x="8" y="35"/>
                    </a:cubicBezTo>
                    <a:cubicBezTo>
                      <a:pt x="8" y="34"/>
                      <a:pt x="7" y="34"/>
                      <a:pt x="7" y="34"/>
                    </a:cubicBezTo>
                    <a:cubicBezTo>
                      <a:pt x="6" y="33"/>
                      <a:pt x="6" y="33"/>
                      <a:pt x="6" y="33"/>
                    </a:cubicBezTo>
                    <a:cubicBezTo>
                      <a:pt x="4" y="31"/>
                      <a:pt x="3" y="30"/>
                      <a:pt x="3" y="28"/>
                    </a:cubicBezTo>
                    <a:cubicBezTo>
                      <a:pt x="1" y="25"/>
                      <a:pt x="3" y="20"/>
                      <a:pt x="6" y="16"/>
                    </a:cubicBezTo>
                    <a:cubicBezTo>
                      <a:pt x="7" y="14"/>
                      <a:pt x="9" y="12"/>
                      <a:pt x="11" y="10"/>
                    </a:cubicBezTo>
                    <a:cubicBezTo>
                      <a:pt x="11" y="10"/>
                      <a:pt x="12" y="9"/>
                      <a:pt x="13" y="9"/>
                    </a:cubicBezTo>
                    <a:cubicBezTo>
                      <a:pt x="13" y="9"/>
                      <a:pt x="14" y="8"/>
                      <a:pt x="14" y="8"/>
                    </a:cubicBezTo>
                    <a:cubicBezTo>
                      <a:pt x="14" y="8"/>
                      <a:pt x="14" y="8"/>
                      <a:pt x="14" y="8"/>
                    </a:cubicBezTo>
                    <a:cubicBezTo>
                      <a:pt x="15" y="8"/>
                      <a:pt x="15" y="7"/>
                      <a:pt x="16" y="7"/>
                    </a:cubicBezTo>
                    <a:cubicBezTo>
                      <a:pt x="16" y="7"/>
                      <a:pt x="16" y="7"/>
                      <a:pt x="16" y="7"/>
                    </a:cubicBezTo>
                    <a:cubicBezTo>
                      <a:pt x="16" y="7"/>
                      <a:pt x="16" y="7"/>
                      <a:pt x="16" y="7"/>
                    </a:cubicBezTo>
                    <a:cubicBezTo>
                      <a:pt x="17" y="6"/>
                      <a:pt x="18" y="6"/>
                      <a:pt x="19" y="5"/>
                    </a:cubicBezTo>
                    <a:cubicBezTo>
                      <a:pt x="21" y="5"/>
                      <a:pt x="22" y="4"/>
                      <a:pt x="23" y="4"/>
                    </a:cubicBezTo>
                    <a:cubicBezTo>
                      <a:pt x="30" y="1"/>
                      <a:pt x="38" y="1"/>
                      <a:pt x="43" y="2"/>
                    </a:cubicBezTo>
                    <a:cubicBezTo>
                      <a:pt x="44" y="2"/>
                      <a:pt x="44" y="2"/>
                      <a:pt x="44" y="2"/>
                    </a:cubicBezTo>
                    <a:cubicBezTo>
                      <a:pt x="45" y="2"/>
                      <a:pt x="46" y="3"/>
                      <a:pt x="47" y="3"/>
                    </a:cubicBezTo>
                    <a:cubicBezTo>
                      <a:pt x="50" y="4"/>
                      <a:pt x="51" y="5"/>
                      <a:pt x="53" y="7"/>
                    </a:cubicBezTo>
                    <a:cubicBezTo>
                      <a:pt x="54" y="8"/>
                      <a:pt x="55" y="9"/>
                      <a:pt x="55" y="10"/>
                    </a:cubicBezTo>
                    <a:cubicBezTo>
                      <a:pt x="55" y="10"/>
                      <a:pt x="55" y="10"/>
                      <a:pt x="55" y="10"/>
                    </a:cubicBezTo>
                    <a:cubicBezTo>
                      <a:pt x="55" y="11"/>
                      <a:pt x="55" y="11"/>
                      <a:pt x="55" y="11"/>
                    </a:cubicBezTo>
                    <a:cubicBezTo>
                      <a:pt x="56" y="12"/>
                      <a:pt x="56" y="13"/>
                      <a:pt x="56" y="15"/>
                    </a:cubicBezTo>
                    <a:cubicBezTo>
                      <a:pt x="56" y="16"/>
                      <a:pt x="55" y="17"/>
                      <a:pt x="55" y="18"/>
                    </a:cubicBezTo>
                    <a:moveTo>
                      <a:pt x="43" y="31"/>
                    </a:moveTo>
                    <a:cubicBezTo>
                      <a:pt x="43" y="31"/>
                      <a:pt x="42" y="31"/>
                      <a:pt x="42" y="32"/>
                    </a:cubicBezTo>
                    <a:cubicBezTo>
                      <a:pt x="42" y="32"/>
                      <a:pt x="42" y="32"/>
                      <a:pt x="42" y="32"/>
                    </a:cubicBezTo>
                    <a:cubicBezTo>
                      <a:pt x="43" y="32"/>
                      <a:pt x="43" y="32"/>
                      <a:pt x="43" y="32"/>
                    </a:cubicBezTo>
                    <a:cubicBezTo>
                      <a:pt x="43" y="32"/>
                      <a:pt x="43" y="32"/>
                      <a:pt x="43" y="32"/>
                    </a:cubicBezTo>
                    <a:cubicBezTo>
                      <a:pt x="43" y="31"/>
                      <a:pt x="43" y="31"/>
                      <a:pt x="43" y="31"/>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3" name="iṣḷîḋe">
                <a:extLst>
                  <a:ext uri="{FF2B5EF4-FFF2-40B4-BE49-F238E27FC236}">
                    <a16:creationId xmlns:a16="http://schemas.microsoft.com/office/drawing/2014/main" id="{3074F393-D935-4167-BDB0-925E64A5A6F3}"/>
                  </a:ext>
                </a:extLst>
              </p:cNvPr>
              <p:cNvSpPr/>
              <p:nvPr/>
            </p:nvSpPr>
            <p:spPr bwMode="auto">
              <a:xfrm>
                <a:off x="4066" y="3201"/>
                <a:ext cx="142" cy="106"/>
              </a:xfrm>
              <a:custGeom>
                <a:avLst/>
                <a:gdLst>
                  <a:gd name="T0" fmla="*/ 64 w 68"/>
                  <a:gd name="T1" fmla="*/ 15 h 51"/>
                  <a:gd name="T2" fmla="*/ 41 w 68"/>
                  <a:gd name="T3" fmla="*/ 45 h 51"/>
                  <a:gd name="T4" fmla="*/ 4 w 68"/>
                  <a:gd name="T5" fmla="*/ 36 h 51"/>
                  <a:gd name="T6" fmla="*/ 27 w 68"/>
                  <a:gd name="T7" fmla="*/ 6 h 51"/>
                  <a:gd name="T8" fmla="*/ 64 w 68"/>
                  <a:gd name="T9" fmla="*/ 15 h 51"/>
                </a:gdLst>
                <a:ahLst/>
                <a:cxnLst>
                  <a:cxn ang="0">
                    <a:pos x="T0" y="T1"/>
                  </a:cxn>
                  <a:cxn ang="0">
                    <a:pos x="T2" y="T3"/>
                  </a:cxn>
                  <a:cxn ang="0">
                    <a:pos x="T4" y="T5"/>
                  </a:cxn>
                  <a:cxn ang="0">
                    <a:pos x="T6" y="T7"/>
                  </a:cxn>
                  <a:cxn ang="0">
                    <a:pos x="T8" y="T9"/>
                  </a:cxn>
                </a:cxnLst>
                <a:rect l="0" t="0" r="r" b="b"/>
                <a:pathLst>
                  <a:path w="68" h="51">
                    <a:moveTo>
                      <a:pt x="64" y="15"/>
                    </a:moveTo>
                    <a:cubicBezTo>
                      <a:pt x="68" y="26"/>
                      <a:pt x="57" y="39"/>
                      <a:pt x="41" y="45"/>
                    </a:cubicBezTo>
                    <a:cubicBezTo>
                      <a:pt x="24" y="51"/>
                      <a:pt x="7" y="47"/>
                      <a:pt x="4" y="36"/>
                    </a:cubicBezTo>
                    <a:cubicBezTo>
                      <a:pt x="0" y="25"/>
                      <a:pt x="10" y="12"/>
                      <a:pt x="27" y="6"/>
                    </a:cubicBezTo>
                    <a:cubicBezTo>
                      <a:pt x="44" y="0"/>
                      <a:pt x="60" y="4"/>
                      <a:pt x="64" y="15"/>
                    </a:cubicBez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4" name="îśḷîḋè">
                <a:extLst>
                  <a:ext uri="{FF2B5EF4-FFF2-40B4-BE49-F238E27FC236}">
                    <a16:creationId xmlns:a16="http://schemas.microsoft.com/office/drawing/2014/main" id="{B6CEAE4D-7617-491A-8259-769FCB2859AC}"/>
                  </a:ext>
                </a:extLst>
              </p:cNvPr>
              <p:cNvSpPr/>
              <p:nvPr/>
            </p:nvSpPr>
            <p:spPr bwMode="auto">
              <a:xfrm>
                <a:off x="4079" y="3216"/>
                <a:ext cx="118" cy="79"/>
              </a:xfrm>
              <a:custGeom>
                <a:avLst/>
                <a:gdLst>
                  <a:gd name="T0" fmla="*/ 55 w 57"/>
                  <a:gd name="T1" fmla="*/ 10 h 38"/>
                  <a:gd name="T2" fmla="*/ 55 w 57"/>
                  <a:gd name="T3" fmla="*/ 9 h 38"/>
                  <a:gd name="T4" fmla="*/ 52 w 57"/>
                  <a:gd name="T5" fmla="*/ 5 h 38"/>
                  <a:gd name="T6" fmla="*/ 50 w 57"/>
                  <a:gd name="T7" fmla="*/ 3 h 38"/>
                  <a:gd name="T8" fmla="*/ 45 w 57"/>
                  <a:gd name="T9" fmla="*/ 1 h 38"/>
                  <a:gd name="T10" fmla="*/ 40 w 57"/>
                  <a:gd name="T11" fmla="*/ 0 h 38"/>
                  <a:gd name="T12" fmla="*/ 35 w 57"/>
                  <a:gd name="T13" fmla="*/ 0 h 38"/>
                  <a:gd name="T14" fmla="*/ 22 w 57"/>
                  <a:gd name="T15" fmla="*/ 2 h 38"/>
                  <a:gd name="T16" fmla="*/ 9 w 57"/>
                  <a:gd name="T17" fmla="*/ 10 h 38"/>
                  <a:gd name="T18" fmla="*/ 2 w 57"/>
                  <a:gd name="T19" fmla="*/ 18 h 38"/>
                  <a:gd name="T20" fmla="*/ 0 w 57"/>
                  <a:gd name="T21" fmla="*/ 23 h 38"/>
                  <a:gd name="T22" fmla="*/ 1 w 57"/>
                  <a:gd name="T23" fmla="*/ 28 h 38"/>
                  <a:gd name="T24" fmla="*/ 2 w 57"/>
                  <a:gd name="T25" fmla="*/ 30 h 38"/>
                  <a:gd name="T26" fmla="*/ 7 w 57"/>
                  <a:gd name="T27" fmla="*/ 35 h 38"/>
                  <a:gd name="T28" fmla="*/ 8 w 57"/>
                  <a:gd name="T29" fmla="*/ 35 h 38"/>
                  <a:gd name="T30" fmla="*/ 34 w 57"/>
                  <a:gd name="T31" fmla="*/ 35 h 38"/>
                  <a:gd name="T32" fmla="*/ 35 w 57"/>
                  <a:gd name="T33" fmla="*/ 35 h 38"/>
                  <a:gd name="T34" fmla="*/ 55 w 57"/>
                  <a:gd name="T35" fmla="*/ 10 h 38"/>
                  <a:gd name="T36" fmla="*/ 33 w 57"/>
                  <a:gd name="T37" fmla="*/ 34 h 38"/>
                  <a:gd name="T38" fmla="*/ 32 w 57"/>
                  <a:gd name="T39" fmla="*/ 35 h 38"/>
                  <a:gd name="T40" fmla="*/ 9 w 57"/>
                  <a:gd name="T41" fmla="*/ 35 h 38"/>
                  <a:gd name="T42" fmla="*/ 9 w 57"/>
                  <a:gd name="T43" fmla="*/ 35 h 38"/>
                  <a:gd name="T44" fmla="*/ 3 w 57"/>
                  <a:gd name="T45" fmla="*/ 30 h 38"/>
                  <a:gd name="T46" fmla="*/ 2 w 57"/>
                  <a:gd name="T47" fmla="*/ 28 h 38"/>
                  <a:gd name="T48" fmla="*/ 1 w 57"/>
                  <a:gd name="T49" fmla="*/ 22 h 38"/>
                  <a:gd name="T50" fmla="*/ 1 w 57"/>
                  <a:gd name="T51" fmla="*/ 22 h 38"/>
                  <a:gd name="T52" fmla="*/ 3 w 57"/>
                  <a:gd name="T53" fmla="*/ 18 h 38"/>
                  <a:gd name="T54" fmla="*/ 10 w 57"/>
                  <a:gd name="T55" fmla="*/ 9 h 38"/>
                  <a:gd name="T56" fmla="*/ 10 w 57"/>
                  <a:gd name="T57" fmla="*/ 9 h 38"/>
                  <a:gd name="T58" fmla="*/ 22 w 57"/>
                  <a:gd name="T59" fmla="*/ 3 h 38"/>
                  <a:gd name="T60" fmla="*/ 33 w 57"/>
                  <a:gd name="T61" fmla="*/ 1 h 38"/>
                  <a:gd name="T62" fmla="*/ 40 w 57"/>
                  <a:gd name="T63" fmla="*/ 1 h 38"/>
                  <a:gd name="T64" fmla="*/ 45 w 57"/>
                  <a:gd name="T65" fmla="*/ 2 h 38"/>
                  <a:gd name="T66" fmla="*/ 45 w 57"/>
                  <a:gd name="T67" fmla="*/ 2 h 38"/>
                  <a:gd name="T68" fmla="*/ 49 w 57"/>
                  <a:gd name="T69" fmla="*/ 4 h 38"/>
                  <a:gd name="T70" fmla="*/ 52 w 57"/>
                  <a:gd name="T71" fmla="*/ 6 h 38"/>
                  <a:gd name="T72" fmla="*/ 54 w 57"/>
                  <a:gd name="T73" fmla="*/ 10 h 38"/>
                  <a:gd name="T74" fmla="*/ 54 w 57"/>
                  <a:gd name="T75" fmla="*/ 10 h 38"/>
                  <a:gd name="T76" fmla="*/ 33 w 57"/>
                  <a:gd name="T77"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38">
                    <a:moveTo>
                      <a:pt x="55" y="10"/>
                    </a:moveTo>
                    <a:cubicBezTo>
                      <a:pt x="55" y="9"/>
                      <a:pt x="55" y="9"/>
                      <a:pt x="55" y="9"/>
                    </a:cubicBezTo>
                    <a:cubicBezTo>
                      <a:pt x="54" y="8"/>
                      <a:pt x="54" y="6"/>
                      <a:pt x="52" y="5"/>
                    </a:cubicBezTo>
                    <a:cubicBezTo>
                      <a:pt x="52" y="4"/>
                      <a:pt x="51" y="4"/>
                      <a:pt x="50" y="3"/>
                    </a:cubicBezTo>
                    <a:cubicBezTo>
                      <a:pt x="49" y="2"/>
                      <a:pt x="47" y="2"/>
                      <a:pt x="45" y="1"/>
                    </a:cubicBezTo>
                    <a:cubicBezTo>
                      <a:pt x="44" y="0"/>
                      <a:pt x="42" y="0"/>
                      <a:pt x="40" y="0"/>
                    </a:cubicBezTo>
                    <a:cubicBezTo>
                      <a:pt x="39" y="0"/>
                      <a:pt x="37" y="0"/>
                      <a:pt x="35" y="0"/>
                    </a:cubicBezTo>
                    <a:cubicBezTo>
                      <a:pt x="31" y="0"/>
                      <a:pt x="26" y="0"/>
                      <a:pt x="22" y="2"/>
                    </a:cubicBezTo>
                    <a:cubicBezTo>
                      <a:pt x="17" y="4"/>
                      <a:pt x="12" y="6"/>
                      <a:pt x="9" y="10"/>
                    </a:cubicBezTo>
                    <a:cubicBezTo>
                      <a:pt x="6" y="12"/>
                      <a:pt x="3" y="15"/>
                      <a:pt x="2" y="18"/>
                    </a:cubicBezTo>
                    <a:cubicBezTo>
                      <a:pt x="1" y="20"/>
                      <a:pt x="0" y="21"/>
                      <a:pt x="0" y="23"/>
                    </a:cubicBezTo>
                    <a:cubicBezTo>
                      <a:pt x="0" y="25"/>
                      <a:pt x="0" y="26"/>
                      <a:pt x="1" y="28"/>
                    </a:cubicBezTo>
                    <a:cubicBezTo>
                      <a:pt x="1" y="29"/>
                      <a:pt x="1" y="30"/>
                      <a:pt x="2" y="30"/>
                    </a:cubicBezTo>
                    <a:cubicBezTo>
                      <a:pt x="3" y="32"/>
                      <a:pt x="5" y="33"/>
                      <a:pt x="7" y="35"/>
                    </a:cubicBezTo>
                    <a:cubicBezTo>
                      <a:pt x="8" y="35"/>
                      <a:pt x="8" y="35"/>
                      <a:pt x="8" y="35"/>
                    </a:cubicBezTo>
                    <a:cubicBezTo>
                      <a:pt x="14" y="38"/>
                      <a:pt x="24" y="38"/>
                      <a:pt x="34" y="35"/>
                    </a:cubicBezTo>
                    <a:cubicBezTo>
                      <a:pt x="34" y="35"/>
                      <a:pt x="35" y="35"/>
                      <a:pt x="35" y="35"/>
                    </a:cubicBezTo>
                    <a:cubicBezTo>
                      <a:pt x="49" y="29"/>
                      <a:pt x="57" y="19"/>
                      <a:pt x="55" y="10"/>
                    </a:cubicBezTo>
                    <a:close/>
                    <a:moveTo>
                      <a:pt x="33" y="34"/>
                    </a:moveTo>
                    <a:cubicBezTo>
                      <a:pt x="32" y="35"/>
                      <a:pt x="32" y="35"/>
                      <a:pt x="32" y="35"/>
                    </a:cubicBezTo>
                    <a:cubicBezTo>
                      <a:pt x="24" y="37"/>
                      <a:pt x="15" y="37"/>
                      <a:pt x="9" y="35"/>
                    </a:cubicBezTo>
                    <a:cubicBezTo>
                      <a:pt x="9" y="35"/>
                      <a:pt x="9" y="35"/>
                      <a:pt x="9" y="35"/>
                    </a:cubicBezTo>
                    <a:cubicBezTo>
                      <a:pt x="6" y="33"/>
                      <a:pt x="4" y="32"/>
                      <a:pt x="3" y="30"/>
                    </a:cubicBezTo>
                    <a:cubicBezTo>
                      <a:pt x="2" y="29"/>
                      <a:pt x="2" y="28"/>
                      <a:pt x="2" y="28"/>
                    </a:cubicBezTo>
                    <a:cubicBezTo>
                      <a:pt x="1" y="26"/>
                      <a:pt x="1" y="24"/>
                      <a:pt x="1" y="22"/>
                    </a:cubicBezTo>
                    <a:cubicBezTo>
                      <a:pt x="1" y="22"/>
                      <a:pt x="1" y="22"/>
                      <a:pt x="1" y="22"/>
                    </a:cubicBezTo>
                    <a:cubicBezTo>
                      <a:pt x="2" y="21"/>
                      <a:pt x="2" y="19"/>
                      <a:pt x="3" y="18"/>
                    </a:cubicBezTo>
                    <a:cubicBezTo>
                      <a:pt x="4" y="15"/>
                      <a:pt x="7" y="12"/>
                      <a:pt x="10" y="9"/>
                    </a:cubicBezTo>
                    <a:cubicBezTo>
                      <a:pt x="10" y="9"/>
                      <a:pt x="10" y="9"/>
                      <a:pt x="10" y="9"/>
                    </a:cubicBezTo>
                    <a:cubicBezTo>
                      <a:pt x="14" y="7"/>
                      <a:pt x="18" y="4"/>
                      <a:pt x="22" y="3"/>
                    </a:cubicBezTo>
                    <a:cubicBezTo>
                      <a:pt x="26" y="2"/>
                      <a:pt x="30" y="1"/>
                      <a:pt x="33" y="1"/>
                    </a:cubicBezTo>
                    <a:cubicBezTo>
                      <a:pt x="36" y="0"/>
                      <a:pt x="38" y="0"/>
                      <a:pt x="40" y="1"/>
                    </a:cubicBezTo>
                    <a:cubicBezTo>
                      <a:pt x="42" y="1"/>
                      <a:pt x="43" y="1"/>
                      <a:pt x="45" y="2"/>
                    </a:cubicBezTo>
                    <a:cubicBezTo>
                      <a:pt x="45" y="2"/>
                      <a:pt x="45" y="2"/>
                      <a:pt x="45" y="2"/>
                    </a:cubicBezTo>
                    <a:cubicBezTo>
                      <a:pt x="46" y="2"/>
                      <a:pt x="48" y="3"/>
                      <a:pt x="49" y="4"/>
                    </a:cubicBezTo>
                    <a:cubicBezTo>
                      <a:pt x="50" y="4"/>
                      <a:pt x="51" y="5"/>
                      <a:pt x="52" y="6"/>
                    </a:cubicBezTo>
                    <a:cubicBezTo>
                      <a:pt x="53" y="7"/>
                      <a:pt x="54" y="8"/>
                      <a:pt x="54" y="10"/>
                    </a:cubicBezTo>
                    <a:cubicBezTo>
                      <a:pt x="54" y="10"/>
                      <a:pt x="54" y="10"/>
                      <a:pt x="54" y="10"/>
                    </a:cubicBezTo>
                    <a:cubicBezTo>
                      <a:pt x="57" y="19"/>
                      <a:pt x="47" y="30"/>
                      <a:pt x="33" y="34"/>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5" name="îṥliḋé">
                <a:extLst>
                  <a:ext uri="{FF2B5EF4-FFF2-40B4-BE49-F238E27FC236}">
                    <a16:creationId xmlns:a16="http://schemas.microsoft.com/office/drawing/2014/main" id="{5F0EDE8B-DD37-41A4-AEE0-B48B67477959}"/>
                  </a:ext>
                </a:extLst>
              </p:cNvPr>
              <p:cNvSpPr/>
              <p:nvPr/>
            </p:nvSpPr>
            <p:spPr bwMode="auto">
              <a:xfrm>
                <a:off x="4123" y="3232"/>
                <a:ext cx="29" cy="44"/>
              </a:xfrm>
              <a:custGeom>
                <a:avLst/>
                <a:gdLst>
                  <a:gd name="T0" fmla="*/ 13 w 14"/>
                  <a:gd name="T1" fmla="*/ 11 h 21"/>
                  <a:gd name="T2" fmla="*/ 12 w 14"/>
                  <a:gd name="T3" fmla="*/ 10 h 21"/>
                  <a:gd name="T4" fmla="*/ 11 w 14"/>
                  <a:gd name="T5" fmla="*/ 9 h 21"/>
                  <a:gd name="T6" fmla="*/ 7 w 14"/>
                  <a:gd name="T7" fmla="*/ 8 h 21"/>
                  <a:gd name="T8" fmla="*/ 6 w 14"/>
                  <a:gd name="T9" fmla="*/ 6 h 21"/>
                  <a:gd name="T10" fmla="*/ 6 w 14"/>
                  <a:gd name="T11" fmla="*/ 5 h 21"/>
                  <a:gd name="T12" fmla="*/ 5 w 14"/>
                  <a:gd name="T13" fmla="*/ 4 h 21"/>
                  <a:gd name="T14" fmla="*/ 7 w 14"/>
                  <a:gd name="T15" fmla="*/ 5 h 21"/>
                  <a:gd name="T16" fmla="*/ 7 w 14"/>
                  <a:gd name="T17" fmla="*/ 5 h 21"/>
                  <a:gd name="T18" fmla="*/ 10 w 14"/>
                  <a:gd name="T19" fmla="*/ 4 h 21"/>
                  <a:gd name="T20" fmla="*/ 10 w 14"/>
                  <a:gd name="T21" fmla="*/ 3 h 21"/>
                  <a:gd name="T22" fmla="*/ 8 w 14"/>
                  <a:gd name="T23" fmla="*/ 2 h 21"/>
                  <a:gd name="T24" fmla="*/ 5 w 14"/>
                  <a:gd name="T25" fmla="*/ 1 h 21"/>
                  <a:gd name="T26" fmla="*/ 4 w 14"/>
                  <a:gd name="T27" fmla="*/ 0 h 21"/>
                  <a:gd name="T28" fmla="*/ 3 w 14"/>
                  <a:gd name="T29" fmla="*/ 1 h 21"/>
                  <a:gd name="T30" fmla="*/ 3 w 14"/>
                  <a:gd name="T31" fmla="*/ 2 h 21"/>
                  <a:gd name="T32" fmla="*/ 0 w 14"/>
                  <a:gd name="T33" fmla="*/ 4 h 21"/>
                  <a:gd name="T34" fmla="*/ 0 w 14"/>
                  <a:gd name="T35" fmla="*/ 7 h 21"/>
                  <a:gd name="T36" fmla="*/ 0 w 14"/>
                  <a:gd name="T37" fmla="*/ 8 h 21"/>
                  <a:gd name="T38" fmla="*/ 1 w 14"/>
                  <a:gd name="T39" fmla="*/ 9 h 21"/>
                  <a:gd name="T40" fmla="*/ 2 w 14"/>
                  <a:gd name="T41" fmla="*/ 11 h 21"/>
                  <a:gd name="T42" fmla="*/ 6 w 14"/>
                  <a:gd name="T43" fmla="*/ 11 h 21"/>
                  <a:gd name="T44" fmla="*/ 7 w 14"/>
                  <a:gd name="T45" fmla="*/ 13 h 21"/>
                  <a:gd name="T46" fmla="*/ 8 w 14"/>
                  <a:gd name="T47" fmla="*/ 16 h 21"/>
                  <a:gd name="T48" fmla="*/ 6 w 14"/>
                  <a:gd name="T49" fmla="*/ 16 h 21"/>
                  <a:gd name="T50" fmla="*/ 5 w 14"/>
                  <a:gd name="T51" fmla="*/ 14 h 21"/>
                  <a:gd name="T52" fmla="*/ 5 w 14"/>
                  <a:gd name="T53" fmla="*/ 14 h 21"/>
                  <a:gd name="T54" fmla="*/ 2 w 14"/>
                  <a:gd name="T55" fmla="*/ 16 h 21"/>
                  <a:gd name="T56" fmla="*/ 3 w 14"/>
                  <a:gd name="T57" fmla="*/ 16 h 21"/>
                  <a:gd name="T58" fmla="*/ 5 w 14"/>
                  <a:gd name="T59" fmla="*/ 18 h 21"/>
                  <a:gd name="T60" fmla="*/ 9 w 14"/>
                  <a:gd name="T61" fmla="*/ 19 h 21"/>
                  <a:gd name="T62" fmla="*/ 9 w 14"/>
                  <a:gd name="T63" fmla="*/ 21 h 21"/>
                  <a:gd name="T64" fmla="*/ 11 w 14"/>
                  <a:gd name="T65" fmla="*/ 20 h 21"/>
                  <a:gd name="T66" fmla="*/ 10 w 14"/>
                  <a:gd name="T67" fmla="*/ 18 h 21"/>
                  <a:gd name="T68" fmla="*/ 13 w 14"/>
                  <a:gd name="T69" fmla="*/ 15 h 21"/>
                  <a:gd name="T70" fmla="*/ 13 w 14"/>
                  <a:gd name="T71" fmla="*/ 11 h 21"/>
                  <a:gd name="T72" fmla="*/ 4 w 14"/>
                  <a:gd name="T73" fmla="*/ 8 h 21"/>
                  <a:gd name="T74" fmla="*/ 3 w 14"/>
                  <a:gd name="T75" fmla="*/ 7 h 21"/>
                  <a:gd name="T76" fmla="*/ 3 w 14"/>
                  <a:gd name="T77" fmla="*/ 7 h 21"/>
                  <a:gd name="T78" fmla="*/ 3 w 14"/>
                  <a:gd name="T79" fmla="*/ 7 h 21"/>
                  <a:gd name="T80" fmla="*/ 3 w 14"/>
                  <a:gd name="T81" fmla="*/ 6 h 21"/>
                  <a:gd name="T82" fmla="*/ 4 w 14"/>
                  <a:gd name="T83" fmla="*/ 4 h 21"/>
                  <a:gd name="T84" fmla="*/ 5 w 14"/>
                  <a:gd name="T85" fmla="*/ 6 h 21"/>
                  <a:gd name="T86" fmla="*/ 5 w 14"/>
                  <a:gd name="T87" fmla="*/ 8 h 21"/>
                  <a:gd name="T88" fmla="*/ 4 w 14"/>
                  <a:gd name="T89" fmla="*/ 8 h 21"/>
                  <a:gd name="T90" fmla="*/ 11 w 14"/>
                  <a:gd name="T91" fmla="*/ 14 h 21"/>
                  <a:gd name="T92" fmla="*/ 10 w 14"/>
                  <a:gd name="T93" fmla="*/ 16 h 21"/>
                  <a:gd name="T94" fmla="*/ 8 w 14"/>
                  <a:gd name="T95" fmla="*/ 12 h 21"/>
                  <a:gd name="T96" fmla="*/ 8 w 14"/>
                  <a:gd name="T97" fmla="*/ 11 h 21"/>
                  <a:gd name="T98" fmla="*/ 10 w 14"/>
                  <a:gd name="T99" fmla="*/ 12 h 21"/>
                  <a:gd name="T100" fmla="*/ 10 w 14"/>
                  <a:gd name="T101" fmla="*/ 12 h 21"/>
                  <a:gd name="T102" fmla="*/ 11 w 14"/>
                  <a:gd name="T103" fmla="*/ 13 h 21"/>
                  <a:gd name="T104" fmla="*/ 11 w 14"/>
                  <a:gd name="T10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 h="21">
                    <a:moveTo>
                      <a:pt x="13" y="11"/>
                    </a:moveTo>
                    <a:cubicBezTo>
                      <a:pt x="13" y="11"/>
                      <a:pt x="13" y="10"/>
                      <a:pt x="12" y="10"/>
                    </a:cubicBezTo>
                    <a:cubicBezTo>
                      <a:pt x="12" y="9"/>
                      <a:pt x="12" y="9"/>
                      <a:pt x="11" y="9"/>
                    </a:cubicBezTo>
                    <a:cubicBezTo>
                      <a:pt x="10" y="8"/>
                      <a:pt x="9" y="8"/>
                      <a:pt x="7" y="8"/>
                    </a:cubicBezTo>
                    <a:cubicBezTo>
                      <a:pt x="6" y="6"/>
                      <a:pt x="6" y="6"/>
                      <a:pt x="6" y="6"/>
                    </a:cubicBezTo>
                    <a:cubicBezTo>
                      <a:pt x="6" y="5"/>
                      <a:pt x="6" y="5"/>
                      <a:pt x="6" y="5"/>
                    </a:cubicBezTo>
                    <a:cubicBezTo>
                      <a:pt x="5" y="4"/>
                      <a:pt x="5" y="4"/>
                      <a:pt x="5" y="4"/>
                    </a:cubicBezTo>
                    <a:cubicBezTo>
                      <a:pt x="6" y="4"/>
                      <a:pt x="7" y="4"/>
                      <a:pt x="7" y="5"/>
                    </a:cubicBezTo>
                    <a:cubicBezTo>
                      <a:pt x="7" y="5"/>
                      <a:pt x="7" y="5"/>
                      <a:pt x="7" y="5"/>
                    </a:cubicBezTo>
                    <a:cubicBezTo>
                      <a:pt x="10" y="4"/>
                      <a:pt x="10" y="4"/>
                      <a:pt x="10" y="4"/>
                    </a:cubicBezTo>
                    <a:cubicBezTo>
                      <a:pt x="10" y="3"/>
                      <a:pt x="10" y="3"/>
                      <a:pt x="10" y="3"/>
                    </a:cubicBezTo>
                    <a:cubicBezTo>
                      <a:pt x="9" y="2"/>
                      <a:pt x="8" y="2"/>
                      <a:pt x="8" y="2"/>
                    </a:cubicBezTo>
                    <a:cubicBezTo>
                      <a:pt x="7" y="1"/>
                      <a:pt x="6" y="1"/>
                      <a:pt x="5" y="1"/>
                    </a:cubicBezTo>
                    <a:cubicBezTo>
                      <a:pt x="4" y="0"/>
                      <a:pt x="4" y="0"/>
                      <a:pt x="4" y="0"/>
                    </a:cubicBezTo>
                    <a:cubicBezTo>
                      <a:pt x="3" y="1"/>
                      <a:pt x="3" y="1"/>
                      <a:pt x="3" y="1"/>
                    </a:cubicBezTo>
                    <a:cubicBezTo>
                      <a:pt x="3" y="2"/>
                      <a:pt x="3" y="2"/>
                      <a:pt x="3" y="2"/>
                    </a:cubicBezTo>
                    <a:cubicBezTo>
                      <a:pt x="2" y="3"/>
                      <a:pt x="1" y="3"/>
                      <a:pt x="0" y="4"/>
                    </a:cubicBezTo>
                    <a:cubicBezTo>
                      <a:pt x="0" y="5"/>
                      <a:pt x="0" y="6"/>
                      <a:pt x="0" y="7"/>
                    </a:cubicBezTo>
                    <a:cubicBezTo>
                      <a:pt x="0" y="8"/>
                      <a:pt x="0" y="8"/>
                      <a:pt x="0" y="8"/>
                    </a:cubicBezTo>
                    <a:cubicBezTo>
                      <a:pt x="1" y="9"/>
                      <a:pt x="1" y="9"/>
                      <a:pt x="1" y="9"/>
                    </a:cubicBezTo>
                    <a:cubicBezTo>
                      <a:pt x="1" y="10"/>
                      <a:pt x="2" y="10"/>
                      <a:pt x="2" y="11"/>
                    </a:cubicBezTo>
                    <a:cubicBezTo>
                      <a:pt x="3" y="11"/>
                      <a:pt x="5" y="12"/>
                      <a:pt x="6" y="11"/>
                    </a:cubicBezTo>
                    <a:cubicBezTo>
                      <a:pt x="7" y="13"/>
                      <a:pt x="7" y="13"/>
                      <a:pt x="7" y="13"/>
                    </a:cubicBezTo>
                    <a:cubicBezTo>
                      <a:pt x="8" y="16"/>
                      <a:pt x="8" y="16"/>
                      <a:pt x="8" y="16"/>
                    </a:cubicBezTo>
                    <a:cubicBezTo>
                      <a:pt x="7" y="16"/>
                      <a:pt x="7" y="16"/>
                      <a:pt x="6" y="16"/>
                    </a:cubicBezTo>
                    <a:cubicBezTo>
                      <a:pt x="6" y="15"/>
                      <a:pt x="6" y="15"/>
                      <a:pt x="5" y="14"/>
                    </a:cubicBezTo>
                    <a:cubicBezTo>
                      <a:pt x="5" y="14"/>
                      <a:pt x="5" y="14"/>
                      <a:pt x="5" y="14"/>
                    </a:cubicBezTo>
                    <a:cubicBezTo>
                      <a:pt x="2" y="16"/>
                      <a:pt x="2" y="16"/>
                      <a:pt x="2" y="16"/>
                    </a:cubicBezTo>
                    <a:cubicBezTo>
                      <a:pt x="3" y="16"/>
                      <a:pt x="3" y="16"/>
                      <a:pt x="3" y="16"/>
                    </a:cubicBezTo>
                    <a:cubicBezTo>
                      <a:pt x="4" y="17"/>
                      <a:pt x="4" y="18"/>
                      <a:pt x="5" y="18"/>
                    </a:cubicBezTo>
                    <a:cubicBezTo>
                      <a:pt x="6" y="19"/>
                      <a:pt x="7" y="19"/>
                      <a:pt x="9" y="19"/>
                    </a:cubicBezTo>
                    <a:cubicBezTo>
                      <a:pt x="9" y="21"/>
                      <a:pt x="9" y="21"/>
                      <a:pt x="9" y="21"/>
                    </a:cubicBezTo>
                    <a:cubicBezTo>
                      <a:pt x="11" y="20"/>
                      <a:pt x="11" y="20"/>
                      <a:pt x="11" y="20"/>
                    </a:cubicBezTo>
                    <a:cubicBezTo>
                      <a:pt x="10" y="18"/>
                      <a:pt x="10" y="18"/>
                      <a:pt x="10" y="18"/>
                    </a:cubicBezTo>
                    <a:cubicBezTo>
                      <a:pt x="12" y="17"/>
                      <a:pt x="13" y="16"/>
                      <a:pt x="13" y="15"/>
                    </a:cubicBezTo>
                    <a:cubicBezTo>
                      <a:pt x="14" y="14"/>
                      <a:pt x="14" y="13"/>
                      <a:pt x="13" y="11"/>
                    </a:cubicBezTo>
                    <a:close/>
                    <a:moveTo>
                      <a:pt x="4" y="8"/>
                    </a:moveTo>
                    <a:cubicBezTo>
                      <a:pt x="3" y="7"/>
                      <a:pt x="3" y="7"/>
                      <a:pt x="3" y="7"/>
                    </a:cubicBezTo>
                    <a:cubicBezTo>
                      <a:pt x="3" y="7"/>
                      <a:pt x="3" y="7"/>
                      <a:pt x="3" y="7"/>
                    </a:cubicBezTo>
                    <a:cubicBezTo>
                      <a:pt x="3" y="7"/>
                      <a:pt x="3" y="7"/>
                      <a:pt x="3" y="7"/>
                    </a:cubicBezTo>
                    <a:cubicBezTo>
                      <a:pt x="3" y="6"/>
                      <a:pt x="3" y="6"/>
                      <a:pt x="3" y="6"/>
                    </a:cubicBezTo>
                    <a:cubicBezTo>
                      <a:pt x="3" y="5"/>
                      <a:pt x="3" y="5"/>
                      <a:pt x="4" y="4"/>
                    </a:cubicBezTo>
                    <a:cubicBezTo>
                      <a:pt x="5" y="6"/>
                      <a:pt x="5" y="6"/>
                      <a:pt x="5" y="6"/>
                    </a:cubicBezTo>
                    <a:cubicBezTo>
                      <a:pt x="5" y="8"/>
                      <a:pt x="5" y="8"/>
                      <a:pt x="5" y="8"/>
                    </a:cubicBezTo>
                    <a:cubicBezTo>
                      <a:pt x="5" y="8"/>
                      <a:pt x="4" y="8"/>
                      <a:pt x="4" y="8"/>
                    </a:cubicBezTo>
                    <a:close/>
                    <a:moveTo>
                      <a:pt x="11" y="14"/>
                    </a:moveTo>
                    <a:cubicBezTo>
                      <a:pt x="10" y="15"/>
                      <a:pt x="10" y="15"/>
                      <a:pt x="10" y="16"/>
                    </a:cubicBezTo>
                    <a:cubicBezTo>
                      <a:pt x="8" y="12"/>
                      <a:pt x="8" y="12"/>
                      <a:pt x="8" y="12"/>
                    </a:cubicBezTo>
                    <a:cubicBezTo>
                      <a:pt x="8" y="11"/>
                      <a:pt x="8" y="11"/>
                      <a:pt x="8" y="11"/>
                    </a:cubicBezTo>
                    <a:cubicBezTo>
                      <a:pt x="9" y="11"/>
                      <a:pt x="9" y="11"/>
                      <a:pt x="10" y="12"/>
                    </a:cubicBezTo>
                    <a:cubicBezTo>
                      <a:pt x="10" y="12"/>
                      <a:pt x="10" y="12"/>
                      <a:pt x="10" y="12"/>
                    </a:cubicBezTo>
                    <a:cubicBezTo>
                      <a:pt x="10" y="12"/>
                      <a:pt x="10" y="12"/>
                      <a:pt x="11" y="13"/>
                    </a:cubicBezTo>
                    <a:cubicBezTo>
                      <a:pt x="11" y="13"/>
                      <a:pt x="11" y="14"/>
                      <a:pt x="11" y="14"/>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6" name="ïSlïḑé">
                <a:extLst>
                  <a:ext uri="{FF2B5EF4-FFF2-40B4-BE49-F238E27FC236}">
                    <a16:creationId xmlns:a16="http://schemas.microsoft.com/office/drawing/2014/main" id="{F14F72BF-1DB9-439A-9509-B912B737BBFA}"/>
                  </a:ext>
                </a:extLst>
              </p:cNvPr>
              <p:cNvSpPr/>
              <p:nvPr/>
            </p:nvSpPr>
            <p:spPr bwMode="auto">
              <a:xfrm>
                <a:off x="3591" y="3286"/>
                <a:ext cx="72" cy="100"/>
              </a:xfrm>
              <a:custGeom>
                <a:avLst/>
                <a:gdLst>
                  <a:gd name="T0" fmla="*/ 25 w 72"/>
                  <a:gd name="T1" fmla="*/ 100 h 100"/>
                  <a:gd name="T2" fmla="*/ 0 w 72"/>
                  <a:gd name="T3" fmla="*/ 25 h 100"/>
                  <a:gd name="T4" fmla="*/ 72 w 72"/>
                  <a:gd name="T5" fmla="*/ 0 h 100"/>
                  <a:gd name="T6" fmla="*/ 25 w 72"/>
                  <a:gd name="T7" fmla="*/ 100 h 100"/>
                </a:gdLst>
                <a:ahLst/>
                <a:cxnLst>
                  <a:cxn ang="0">
                    <a:pos x="T0" y="T1"/>
                  </a:cxn>
                  <a:cxn ang="0">
                    <a:pos x="T2" y="T3"/>
                  </a:cxn>
                  <a:cxn ang="0">
                    <a:pos x="T4" y="T5"/>
                  </a:cxn>
                  <a:cxn ang="0">
                    <a:pos x="T6" y="T7"/>
                  </a:cxn>
                </a:cxnLst>
                <a:rect l="0" t="0" r="r" b="b"/>
                <a:pathLst>
                  <a:path w="72" h="100">
                    <a:moveTo>
                      <a:pt x="25" y="100"/>
                    </a:moveTo>
                    <a:lnTo>
                      <a:pt x="0" y="25"/>
                    </a:lnTo>
                    <a:lnTo>
                      <a:pt x="72" y="0"/>
                    </a:lnTo>
                    <a:lnTo>
                      <a:pt x="25" y="100"/>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7" name="ïŝľïḋê">
                <a:extLst>
                  <a:ext uri="{FF2B5EF4-FFF2-40B4-BE49-F238E27FC236}">
                    <a16:creationId xmlns:a16="http://schemas.microsoft.com/office/drawing/2014/main" id="{BEA14C99-67A2-482C-AAEC-6AF64821F4A9}"/>
                  </a:ext>
                </a:extLst>
              </p:cNvPr>
              <p:cNvSpPr/>
              <p:nvPr/>
            </p:nvSpPr>
            <p:spPr bwMode="auto">
              <a:xfrm>
                <a:off x="3591" y="3286"/>
                <a:ext cx="72" cy="100"/>
              </a:xfrm>
              <a:custGeom>
                <a:avLst/>
                <a:gdLst>
                  <a:gd name="T0" fmla="*/ 25 w 72"/>
                  <a:gd name="T1" fmla="*/ 100 h 100"/>
                  <a:gd name="T2" fmla="*/ 0 w 72"/>
                  <a:gd name="T3" fmla="*/ 25 h 100"/>
                  <a:gd name="T4" fmla="*/ 72 w 72"/>
                  <a:gd name="T5" fmla="*/ 0 h 100"/>
                  <a:gd name="T6" fmla="*/ 25 w 72"/>
                  <a:gd name="T7" fmla="*/ 100 h 100"/>
                </a:gdLst>
                <a:ahLst/>
                <a:cxnLst>
                  <a:cxn ang="0">
                    <a:pos x="T0" y="T1"/>
                  </a:cxn>
                  <a:cxn ang="0">
                    <a:pos x="T2" y="T3"/>
                  </a:cxn>
                  <a:cxn ang="0">
                    <a:pos x="T4" y="T5"/>
                  </a:cxn>
                  <a:cxn ang="0">
                    <a:pos x="T6" y="T7"/>
                  </a:cxn>
                </a:cxnLst>
                <a:rect l="0" t="0" r="r" b="b"/>
                <a:pathLst>
                  <a:path w="72" h="100">
                    <a:moveTo>
                      <a:pt x="25" y="100"/>
                    </a:moveTo>
                    <a:lnTo>
                      <a:pt x="0" y="25"/>
                    </a:lnTo>
                    <a:lnTo>
                      <a:pt x="72" y="0"/>
                    </a:lnTo>
                    <a:lnTo>
                      <a:pt x="25"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8" name="ïšļîḓe">
                <a:extLst>
                  <a:ext uri="{FF2B5EF4-FFF2-40B4-BE49-F238E27FC236}">
                    <a16:creationId xmlns:a16="http://schemas.microsoft.com/office/drawing/2014/main" id="{C736530A-518A-4389-B3B5-77D9A961E2FA}"/>
                  </a:ext>
                </a:extLst>
              </p:cNvPr>
              <p:cNvSpPr/>
              <p:nvPr/>
            </p:nvSpPr>
            <p:spPr bwMode="auto">
              <a:xfrm>
                <a:off x="4206" y="3261"/>
                <a:ext cx="75" cy="100"/>
              </a:xfrm>
              <a:custGeom>
                <a:avLst/>
                <a:gdLst>
                  <a:gd name="T0" fmla="*/ 50 w 75"/>
                  <a:gd name="T1" fmla="*/ 0 h 100"/>
                  <a:gd name="T2" fmla="*/ 75 w 75"/>
                  <a:gd name="T3" fmla="*/ 75 h 100"/>
                  <a:gd name="T4" fmla="*/ 0 w 75"/>
                  <a:gd name="T5" fmla="*/ 100 h 100"/>
                  <a:gd name="T6" fmla="*/ 50 w 75"/>
                  <a:gd name="T7" fmla="*/ 0 h 100"/>
                </a:gdLst>
                <a:ahLst/>
                <a:cxnLst>
                  <a:cxn ang="0">
                    <a:pos x="T0" y="T1"/>
                  </a:cxn>
                  <a:cxn ang="0">
                    <a:pos x="T2" y="T3"/>
                  </a:cxn>
                  <a:cxn ang="0">
                    <a:pos x="T4" y="T5"/>
                  </a:cxn>
                  <a:cxn ang="0">
                    <a:pos x="T6" y="T7"/>
                  </a:cxn>
                </a:cxnLst>
                <a:rect l="0" t="0" r="r" b="b"/>
                <a:pathLst>
                  <a:path w="75" h="100">
                    <a:moveTo>
                      <a:pt x="50" y="0"/>
                    </a:moveTo>
                    <a:lnTo>
                      <a:pt x="75" y="75"/>
                    </a:lnTo>
                    <a:lnTo>
                      <a:pt x="0" y="100"/>
                    </a:lnTo>
                    <a:lnTo>
                      <a:pt x="50" y="0"/>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9" name="iṣľiḓé">
                <a:extLst>
                  <a:ext uri="{FF2B5EF4-FFF2-40B4-BE49-F238E27FC236}">
                    <a16:creationId xmlns:a16="http://schemas.microsoft.com/office/drawing/2014/main" id="{A497FAB5-ABF7-450F-87C1-426B2440E720}"/>
                  </a:ext>
                </a:extLst>
              </p:cNvPr>
              <p:cNvSpPr/>
              <p:nvPr/>
            </p:nvSpPr>
            <p:spPr bwMode="auto">
              <a:xfrm>
                <a:off x="3620" y="3193"/>
                <a:ext cx="710" cy="371"/>
              </a:xfrm>
              <a:custGeom>
                <a:avLst/>
                <a:gdLst>
                  <a:gd name="T0" fmla="*/ 696 w 710"/>
                  <a:gd name="T1" fmla="*/ 276 h 371"/>
                  <a:gd name="T2" fmla="*/ 461 w 710"/>
                  <a:gd name="T3" fmla="*/ 309 h 371"/>
                  <a:gd name="T4" fmla="*/ 347 w 710"/>
                  <a:gd name="T5" fmla="*/ 326 h 371"/>
                  <a:gd name="T6" fmla="*/ 341 w 710"/>
                  <a:gd name="T7" fmla="*/ 328 h 371"/>
                  <a:gd name="T8" fmla="*/ 324 w 710"/>
                  <a:gd name="T9" fmla="*/ 330 h 371"/>
                  <a:gd name="T10" fmla="*/ 205 w 710"/>
                  <a:gd name="T11" fmla="*/ 347 h 371"/>
                  <a:gd name="T12" fmla="*/ 72 w 710"/>
                  <a:gd name="T13" fmla="*/ 367 h 371"/>
                  <a:gd name="T14" fmla="*/ 50 w 710"/>
                  <a:gd name="T15" fmla="*/ 369 h 371"/>
                  <a:gd name="T16" fmla="*/ 41 w 710"/>
                  <a:gd name="T17" fmla="*/ 371 h 371"/>
                  <a:gd name="T18" fmla="*/ 41 w 710"/>
                  <a:gd name="T19" fmla="*/ 371 h 371"/>
                  <a:gd name="T20" fmla="*/ 33 w 710"/>
                  <a:gd name="T21" fmla="*/ 324 h 371"/>
                  <a:gd name="T22" fmla="*/ 29 w 710"/>
                  <a:gd name="T23" fmla="*/ 288 h 371"/>
                  <a:gd name="T24" fmla="*/ 16 w 710"/>
                  <a:gd name="T25" fmla="*/ 212 h 371"/>
                  <a:gd name="T26" fmla="*/ 4 w 710"/>
                  <a:gd name="T27" fmla="*/ 122 h 371"/>
                  <a:gd name="T28" fmla="*/ 2 w 710"/>
                  <a:gd name="T29" fmla="*/ 108 h 371"/>
                  <a:gd name="T30" fmla="*/ 0 w 710"/>
                  <a:gd name="T31" fmla="*/ 97 h 371"/>
                  <a:gd name="T32" fmla="*/ 39 w 710"/>
                  <a:gd name="T33" fmla="*/ 91 h 371"/>
                  <a:gd name="T34" fmla="*/ 135 w 710"/>
                  <a:gd name="T35" fmla="*/ 77 h 371"/>
                  <a:gd name="T36" fmla="*/ 164 w 710"/>
                  <a:gd name="T37" fmla="*/ 73 h 371"/>
                  <a:gd name="T38" fmla="*/ 205 w 710"/>
                  <a:gd name="T39" fmla="*/ 68 h 371"/>
                  <a:gd name="T40" fmla="*/ 224 w 710"/>
                  <a:gd name="T41" fmla="*/ 64 h 371"/>
                  <a:gd name="T42" fmla="*/ 239 w 710"/>
                  <a:gd name="T43" fmla="*/ 62 h 371"/>
                  <a:gd name="T44" fmla="*/ 368 w 710"/>
                  <a:gd name="T45" fmla="*/ 43 h 371"/>
                  <a:gd name="T46" fmla="*/ 372 w 710"/>
                  <a:gd name="T47" fmla="*/ 43 h 371"/>
                  <a:gd name="T48" fmla="*/ 374 w 710"/>
                  <a:gd name="T49" fmla="*/ 43 h 371"/>
                  <a:gd name="T50" fmla="*/ 388 w 710"/>
                  <a:gd name="T51" fmla="*/ 41 h 371"/>
                  <a:gd name="T52" fmla="*/ 536 w 710"/>
                  <a:gd name="T53" fmla="*/ 19 h 371"/>
                  <a:gd name="T54" fmla="*/ 548 w 710"/>
                  <a:gd name="T55" fmla="*/ 16 h 371"/>
                  <a:gd name="T56" fmla="*/ 569 w 710"/>
                  <a:gd name="T57" fmla="*/ 14 h 371"/>
                  <a:gd name="T58" fmla="*/ 600 w 710"/>
                  <a:gd name="T59" fmla="*/ 10 h 371"/>
                  <a:gd name="T60" fmla="*/ 615 w 710"/>
                  <a:gd name="T61" fmla="*/ 8 h 371"/>
                  <a:gd name="T62" fmla="*/ 669 w 710"/>
                  <a:gd name="T63" fmla="*/ 0 h 371"/>
                  <a:gd name="T64" fmla="*/ 685 w 710"/>
                  <a:gd name="T65" fmla="*/ 110 h 371"/>
                  <a:gd name="T66" fmla="*/ 696 w 710"/>
                  <a:gd name="T67" fmla="*/ 18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371">
                    <a:moveTo>
                      <a:pt x="710" y="274"/>
                    </a:moveTo>
                    <a:lnTo>
                      <a:pt x="696" y="276"/>
                    </a:lnTo>
                    <a:lnTo>
                      <a:pt x="478" y="307"/>
                    </a:lnTo>
                    <a:lnTo>
                      <a:pt x="461" y="309"/>
                    </a:lnTo>
                    <a:lnTo>
                      <a:pt x="455" y="311"/>
                    </a:lnTo>
                    <a:lnTo>
                      <a:pt x="347" y="326"/>
                    </a:lnTo>
                    <a:lnTo>
                      <a:pt x="347" y="326"/>
                    </a:lnTo>
                    <a:lnTo>
                      <a:pt x="341" y="328"/>
                    </a:lnTo>
                    <a:lnTo>
                      <a:pt x="341" y="328"/>
                    </a:lnTo>
                    <a:lnTo>
                      <a:pt x="324" y="330"/>
                    </a:lnTo>
                    <a:lnTo>
                      <a:pt x="245" y="342"/>
                    </a:lnTo>
                    <a:lnTo>
                      <a:pt x="205" y="347"/>
                    </a:lnTo>
                    <a:lnTo>
                      <a:pt x="143" y="357"/>
                    </a:lnTo>
                    <a:lnTo>
                      <a:pt x="72" y="367"/>
                    </a:lnTo>
                    <a:lnTo>
                      <a:pt x="64" y="367"/>
                    </a:lnTo>
                    <a:lnTo>
                      <a:pt x="50" y="369"/>
                    </a:lnTo>
                    <a:lnTo>
                      <a:pt x="41" y="371"/>
                    </a:lnTo>
                    <a:lnTo>
                      <a:pt x="41" y="371"/>
                    </a:lnTo>
                    <a:lnTo>
                      <a:pt x="41" y="371"/>
                    </a:lnTo>
                    <a:lnTo>
                      <a:pt x="41" y="371"/>
                    </a:lnTo>
                    <a:lnTo>
                      <a:pt x="41" y="371"/>
                    </a:lnTo>
                    <a:lnTo>
                      <a:pt x="33" y="324"/>
                    </a:lnTo>
                    <a:lnTo>
                      <a:pt x="29" y="291"/>
                    </a:lnTo>
                    <a:lnTo>
                      <a:pt x="29" y="288"/>
                    </a:lnTo>
                    <a:lnTo>
                      <a:pt x="25" y="255"/>
                    </a:lnTo>
                    <a:lnTo>
                      <a:pt x="16" y="212"/>
                    </a:lnTo>
                    <a:lnTo>
                      <a:pt x="10" y="162"/>
                    </a:lnTo>
                    <a:lnTo>
                      <a:pt x="4" y="122"/>
                    </a:lnTo>
                    <a:lnTo>
                      <a:pt x="4" y="116"/>
                    </a:lnTo>
                    <a:lnTo>
                      <a:pt x="2" y="108"/>
                    </a:lnTo>
                    <a:lnTo>
                      <a:pt x="2" y="100"/>
                    </a:lnTo>
                    <a:lnTo>
                      <a:pt x="0" y="97"/>
                    </a:lnTo>
                    <a:lnTo>
                      <a:pt x="6" y="97"/>
                    </a:lnTo>
                    <a:lnTo>
                      <a:pt x="39" y="91"/>
                    </a:lnTo>
                    <a:lnTo>
                      <a:pt x="56" y="89"/>
                    </a:lnTo>
                    <a:lnTo>
                      <a:pt x="135" y="77"/>
                    </a:lnTo>
                    <a:lnTo>
                      <a:pt x="153" y="75"/>
                    </a:lnTo>
                    <a:lnTo>
                      <a:pt x="164" y="73"/>
                    </a:lnTo>
                    <a:lnTo>
                      <a:pt x="168" y="73"/>
                    </a:lnTo>
                    <a:lnTo>
                      <a:pt x="205" y="68"/>
                    </a:lnTo>
                    <a:lnTo>
                      <a:pt x="218" y="66"/>
                    </a:lnTo>
                    <a:lnTo>
                      <a:pt x="224" y="64"/>
                    </a:lnTo>
                    <a:lnTo>
                      <a:pt x="235" y="62"/>
                    </a:lnTo>
                    <a:lnTo>
                      <a:pt x="239" y="62"/>
                    </a:lnTo>
                    <a:lnTo>
                      <a:pt x="303" y="54"/>
                    </a:lnTo>
                    <a:lnTo>
                      <a:pt x="368" y="43"/>
                    </a:lnTo>
                    <a:lnTo>
                      <a:pt x="368" y="43"/>
                    </a:lnTo>
                    <a:lnTo>
                      <a:pt x="372" y="43"/>
                    </a:lnTo>
                    <a:lnTo>
                      <a:pt x="374" y="43"/>
                    </a:lnTo>
                    <a:lnTo>
                      <a:pt x="374" y="43"/>
                    </a:lnTo>
                    <a:lnTo>
                      <a:pt x="382" y="41"/>
                    </a:lnTo>
                    <a:lnTo>
                      <a:pt x="388" y="41"/>
                    </a:lnTo>
                    <a:lnTo>
                      <a:pt x="490" y="25"/>
                    </a:lnTo>
                    <a:lnTo>
                      <a:pt x="536" y="19"/>
                    </a:lnTo>
                    <a:lnTo>
                      <a:pt x="544" y="19"/>
                    </a:lnTo>
                    <a:lnTo>
                      <a:pt x="548" y="16"/>
                    </a:lnTo>
                    <a:lnTo>
                      <a:pt x="550" y="16"/>
                    </a:lnTo>
                    <a:lnTo>
                      <a:pt x="569" y="14"/>
                    </a:lnTo>
                    <a:lnTo>
                      <a:pt x="569" y="14"/>
                    </a:lnTo>
                    <a:lnTo>
                      <a:pt x="600" y="10"/>
                    </a:lnTo>
                    <a:lnTo>
                      <a:pt x="604" y="8"/>
                    </a:lnTo>
                    <a:lnTo>
                      <a:pt x="615" y="8"/>
                    </a:lnTo>
                    <a:lnTo>
                      <a:pt x="629" y="6"/>
                    </a:lnTo>
                    <a:lnTo>
                      <a:pt x="669" y="0"/>
                    </a:lnTo>
                    <a:lnTo>
                      <a:pt x="683" y="95"/>
                    </a:lnTo>
                    <a:lnTo>
                      <a:pt x="685" y="110"/>
                    </a:lnTo>
                    <a:lnTo>
                      <a:pt x="688" y="124"/>
                    </a:lnTo>
                    <a:lnTo>
                      <a:pt x="696" y="183"/>
                    </a:lnTo>
                    <a:lnTo>
                      <a:pt x="710" y="274"/>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0" name="íṧļïḓè">
                <a:extLst>
                  <a:ext uri="{FF2B5EF4-FFF2-40B4-BE49-F238E27FC236}">
                    <a16:creationId xmlns:a16="http://schemas.microsoft.com/office/drawing/2014/main" id="{9ED35A1F-91AA-453D-A9C0-0CE4F1E733DC}"/>
                  </a:ext>
                </a:extLst>
              </p:cNvPr>
              <p:cNvSpPr/>
              <p:nvPr/>
            </p:nvSpPr>
            <p:spPr bwMode="auto">
              <a:xfrm>
                <a:off x="3620" y="3193"/>
                <a:ext cx="710" cy="371"/>
              </a:xfrm>
              <a:custGeom>
                <a:avLst/>
                <a:gdLst>
                  <a:gd name="T0" fmla="*/ 696 w 710"/>
                  <a:gd name="T1" fmla="*/ 276 h 371"/>
                  <a:gd name="T2" fmla="*/ 461 w 710"/>
                  <a:gd name="T3" fmla="*/ 309 h 371"/>
                  <a:gd name="T4" fmla="*/ 347 w 710"/>
                  <a:gd name="T5" fmla="*/ 326 h 371"/>
                  <a:gd name="T6" fmla="*/ 341 w 710"/>
                  <a:gd name="T7" fmla="*/ 328 h 371"/>
                  <a:gd name="T8" fmla="*/ 324 w 710"/>
                  <a:gd name="T9" fmla="*/ 330 h 371"/>
                  <a:gd name="T10" fmla="*/ 205 w 710"/>
                  <a:gd name="T11" fmla="*/ 347 h 371"/>
                  <a:gd name="T12" fmla="*/ 72 w 710"/>
                  <a:gd name="T13" fmla="*/ 367 h 371"/>
                  <a:gd name="T14" fmla="*/ 50 w 710"/>
                  <a:gd name="T15" fmla="*/ 369 h 371"/>
                  <a:gd name="T16" fmla="*/ 41 w 710"/>
                  <a:gd name="T17" fmla="*/ 371 h 371"/>
                  <a:gd name="T18" fmla="*/ 41 w 710"/>
                  <a:gd name="T19" fmla="*/ 371 h 371"/>
                  <a:gd name="T20" fmla="*/ 33 w 710"/>
                  <a:gd name="T21" fmla="*/ 324 h 371"/>
                  <a:gd name="T22" fmla="*/ 29 w 710"/>
                  <a:gd name="T23" fmla="*/ 288 h 371"/>
                  <a:gd name="T24" fmla="*/ 16 w 710"/>
                  <a:gd name="T25" fmla="*/ 212 h 371"/>
                  <a:gd name="T26" fmla="*/ 4 w 710"/>
                  <a:gd name="T27" fmla="*/ 122 h 371"/>
                  <a:gd name="T28" fmla="*/ 2 w 710"/>
                  <a:gd name="T29" fmla="*/ 108 h 371"/>
                  <a:gd name="T30" fmla="*/ 0 w 710"/>
                  <a:gd name="T31" fmla="*/ 97 h 371"/>
                  <a:gd name="T32" fmla="*/ 39 w 710"/>
                  <a:gd name="T33" fmla="*/ 91 h 371"/>
                  <a:gd name="T34" fmla="*/ 135 w 710"/>
                  <a:gd name="T35" fmla="*/ 77 h 371"/>
                  <a:gd name="T36" fmla="*/ 164 w 710"/>
                  <a:gd name="T37" fmla="*/ 73 h 371"/>
                  <a:gd name="T38" fmla="*/ 205 w 710"/>
                  <a:gd name="T39" fmla="*/ 68 h 371"/>
                  <a:gd name="T40" fmla="*/ 224 w 710"/>
                  <a:gd name="T41" fmla="*/ 64 h 371"/>
                  <a:gd name="T42" fmla="*/ 239 w 710"/>
                  <a:gd name="T43" fmla="*/ 62 h 371"/>
                  <a:gd name="T44" fmla="*/ 368 w 710"/>
                  <a:gd name="T45" fmla="*/ 43 h 371"/>
                  <a:gd name="T46" fmla="*/ 372 w 710"/>
                  <a:gd name="T47" fmla="*/ 43 h 371"/>
                  <a:gd name="T48" fmla="*/ 374 w 710"/>
                  <a:gd name="T49" fmla="*/ 43 h 371"/>
                  <a:gd name="T50" fmla="*/ 388 w 710"/>
                  <a:gd name="T51" fmla="*/ 41 h 371"/>
                  <a:gd name="T52" fmla="*/ 536 w 710"/>
                  <a:gd name="T53" fmla="*/ 19 h 371"/>
                  <a:gd name="T54" fmla="*/ 548 w 710"/>
                  <a:gd name="T55" fmla="*/ 16 h 371"/>
                  <a:gd name="T56" fmla="*/ 569 w 710"/>
                  <a:gd name="T57" fmla="*/ 14 h 371"/>
                  <a:gd name="T58" fmla="*/ 600 w 710"/>
                  <a:gd name="T59" fmla="*/ 10 h 371"/>
                  <a:gd name="T60" fmla="*/ 615 w 710"/>
                  <a:gd name="T61" fmla="*/ 8 h 371"/>
                  <a:gd name="T62" fmla="*/ 669 w 710"/>
                  <a:gd name="T63" fmla="*/ 0 h 371"/>
                  <a:gd name="T64" fmla="*/ 685 w 710"/>
                  <a:gd name="T65" fmla="*/ 110 h 371"/>
                  <a:gd name="T66" fmla="*/ 696 w 710"/>
                  <a:gd name="T67" fmla="*/ 18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371">
                    <a:moveTo>
                      <a:pt x="710" y="274"/>
                    </a:moveTo>
                    <a:lnTo>
                      <a:pt x="696" y="276"/>
                    </a:lnTo>
                    <a:lnTo>
                      <a:pt x="478" y="307"/>
                    </a:lnTo>
                    <a:lnTo>
                      <a:pt x="461" y="309"/>
                    </a:lnTo>
                    <a:lnTo>
                      <a:pt x="455" y="311"/>
                    </a:lnTo>
                    <a:lnTo>
                      <a:pt x="347" y="326"/>
                    </a:lnTo>
                    <a:lnTo>
                      <a:pt x="347" y="326"/>
                    </a:lnTo>
                    <a:lnTo>
                      <a:pt x="341" y="328"/>
                    </a:lnTo>
                    <a:lnTo>
                      <a:pt x="341" y="328"/>
                    </a:lnTo>
                    <a:lnTo>
                      <a:pt x="324" y="330"/>
                    </a:lnTo>
                    <a:lnTo>
                      <a:pt x="245" y="342"/>
                    </a:lnTo>
                    <a:lnTo>
                      <a:pt x="205" y="347"/>
                    </a:lnTo>
                    <a:lnTo>
                      <a:pt x="143" y="357"/>
                    </a:lnTo>
                    <a:lnTo>
                      <a:pt x="72" y="367"/>
                    </a:lnTo>
                    <a:lnTo>
                      <a:pt x="64" y="367"/>
                    </a:lnTo>
                    <a:lnTo>
                      <a:pt x="50" y="369"/>
                    </a:lnTo>
                    <a:lnTo>
                      <a:pt x="41" y="371"/>
                    </a:lnTo>
                    <a:lnTo>
                      <a:pt x="41" y="371"/>
                    </a:lnTo>
                    <a:lnTo>
                      <a:pt x="41" y="371"/>
                    </a:lnTo>
                    <a:lnTo>
                      <a:pt x="41" y="371"/>
                    </a:lnTo>
                    <a:lnTo>
                      <a:pt x="41" y="371"/>
                    </a:lnTo>
                    <a:lnTo>
                      <a:pt x="33" y="324"/>
                    </a:lnTo>
                    <a:lnTo>
                      <a:pt x="29" y="291"/>
                    </a:lnTo>
                    <a:lnTo>
                      <a:pt x="29" y="288"/>
                    </a:lnTo>
                    <a:lnTo>
                      <a:pt x="25" y="255"/>
                    </a:lnTo>
                    <a:lnTo>
                      <a:pt x="16" y="212"/>
                    </a:lnTo>
                    <a:lnTo>
                      <a:pt x="10" y="162"/>
                    </a:lnTo>
                    <a:lnTo>
                      <a:pt x="4" y="122"/>
                    </a:lnTo>
                    <a:lnTo>
                      <a:pt x="4" y="116"/>
                    </a:lnTo>
                    <a:lnTo>
                      <a:pt x="2" y="108"/>
                    </a:lnTo>
                    <a:lnTo>
                      <a:pt x="2" y="100"/>
                    </a:lnTo>
                    <a:lnTo>
                      <a:pt x="0" y="97"/>
                    </a:lnTo>
                    <a:lnTo>
                      <a:pt x="6" y="97"/>
                    </a:lnTo>
                    <a:lnTo>
                      <a:pt x="39" y="91"/>
                    </a:lnTo>
                    <a:lnTo>
                      <a:pt x="56" y="89"/>
                    </a:lnTo>
                    <a:lnTo>
                      <a:pt x="135" y="77"/>
                    </a:lnTo>
                    <a:lnTo>
                      <a:pt x="153" y="75"/>
                    </a:lnTo>
                    <a:lnTo>
                      <a:pt x="164" y="73"/>
                    </a:lnTo>
                    <a:lnTo>
                      <a:pt x="168" y="73"/>
                    </a:lnTo>
                    <a:lnTo>
                      <a:pt x="205" y="68"/>
                    </a:lnTo>
                    <a:lnTo>
                      <a:pt x="218" y="66"/>
                    </a:lnTo>
                    <a:lnTo>
                      <a:pt x="224" y="64"/>
                    </a:lnTo>
                    <a:lnTo>
                      <a:pt x="235" y="62"/>
                    </a:lnTo>
                    <a:lnTo>
                      <a:pt x="239" y="62"/>
                    </a:lnTo>
                    <a:lnTo>
                      <a:pt x="303" y="54"/>
                    </a:lnTo>
                    <a:lnTo>
                      <a:pt x="368" y="43"/>
                    </a:lnTo>
                    <a:lnTo>
                      <a:pt x="368" y="43"/>
                    </a:lnTo>
                    <a:lnTo>
                      <a:pt x="372" y="43"/>
                    </a:lnTo>
                    <a:lnTo>
                      <a:pt x="374" y="43"/>
                    </a:lnTo>
                    <a:lnTo>
                      <a:pt x="374" y="43"/>
                    </a:lnTo>
                    <a:lnTo>
                      <a:pt x="382" y="41"/>
                    </a:lnTo>
                    <a:lnTo>
                      <a:pt x="388" y="41"/>
                    </a:lnTo>
                    <a:lnTo>
                      <a:pt x="490" y="25"/>
                    </a:lnTo>
                    <a:lnTo>
                      <a:pt x="536" y="19"/>
                    </a:lnTo>
                    <a:lnTo>
                      <a:pt x="544" y="19"/>
                    </a:lnTo>
                    <a:lnTo>
                      <a:pt x="548" y="16"/>
                    </a:lnTo>
                    <a:lnTo>
                      <a:pt x="550" y="16"/>
                    </a:lnTo>
                    <a:lnTo>
                      <a:pt x="569" y="14"/>
                    </a:lnTo>
                    <a:lnTo>
                      <a:pt x="569" y="14"/>
                    </a:lnTo>
                    <a:lnTo>
                      <a:pt x="600" y="10"/>
                    </a:lnTo>
                    <a:lnTo>
                      <a:pt x="604" y="8"/>
                    </a:lnTo>
                    <a:lnTo>
                      <a:pt x="615" y="8"/>
                    </a:lnTo>
                    <a:lnTo>
                      <a:pt x="629" y="6"/>
                    </a:lnTo>
                    <a:lnTo>
                      <a:pt x="669" y="0"/>
                    </a:lnTo>
                    <a:lnTo>
                      <a:pt x="683" y="95"/>
                    </a:lnTo>
                    <a:lnTo>
                      <a:pt x="685" y="110"/>
                    </a:lnTo>
                    <a:lnTo>
                      <a:pt x="688" y="124"/>
                    </a:lnTo>
                    <a:lnTo>
                      <a:pt x="696" y="183"/>
                    </a:lnTo>
                    <a:lnTo>
                      <a:pt x="71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1" name="îšlïḑe">
                <a:extLst>
                  <a:ext uri="{FF2B5EF4-FFF2-40B4-BE49-F238E27FC236}">
                    <a16:creationId xmlns:a16="http://schemas.microsoft.com/office/drawing/2014/main" id="{3E12895D-0D27-4B22-A93A-690DA7B31FD8}"/>
                  </a:ext>
                </a:extLst>
              </p:cNvPr>
              <p:cNvSpPr/>
              <p:nvPr/>
            </p:nvSpPr>
            <p:spPr bwMode="auto">
              <a:xfrm>
                <a:off x="3638" y="3209"/>
                <a:ext cx="674" cy="339"/>
              </a:xfrm>
              <a:custGeom>
                <a:avLst/>
                <a:gdLst>
                  <a:gd name="T0" fmla="*/ 36 w 674"/>
                  <a:gd name="T1" fmla="*/ 339 h 339"/>
                  <a:gd name="T2" fmla="*/ 0 w 674"/>
                  <a:gd name="T3" fmla="*/ 94 h 339"/>
                  <a:gd name="T4" fmla="*/ 638 w 674"/>
                  <a:gd name="T5" fmla="*/ 0 h 339"/>
                  <a:gd name="T6" fmla="*/ 674 w 674"/>
                  <a:gd name="T7" fmla="*/ 245 h 339"/>
                  <a:gd name="T8" fmla="*/ 36 w 674"/>
                  <a:gd name="T9" fmla="*/ 339 h 339"/>
                </a:gdLst>
                <a:ahLst/>
                <a:cxnLst>
                  <a:cxn ang="0">
                    <a:pos x="T0" y="T1"/>
                  </a:cxn>
                  <a:cxn ang="0">
                    <a:pos x="T2" y="T3"/>
                  </a:cxn>
                  <a:cxn ang="0">
                    <a:pos x="T4" y="T5"/>
                  </a:cxn>
                  <a:cxn ang="0">
                    <a:pos x="T6" y="T7"/>
                  </a:cxn>
                  <a:cxn ang="0">
                    <a:pos x="T8" y="T9"/>
                  </a:cxn>
                </a:cxnLst>
                <a:rect l="0" t="0" r="r" b="b"/>
                <a:pathLst>
                  <a:path w="674" h="339">
                    <a:moveTo>
                      <a:pt x="36" y="339"/>
                    </a:moveTo>
                    <a:lnTo>
                      <a:pt x="0" y="94"/>
                    </a:lnTo>
                    <a:lnTo>
                      <a:pt x="638" y="0"/>
                    </a:lnTo>
                    <a:lnTo>
                      <a:pt x="674" y="245"/>
                    </a:lnTo>
                    <a:lnTo>
                      <a:pt x="36" y="339"/>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2" name="íś1iḓé">
                <a:extLst>
                  <a:ext uri="{FF2B5EF4-FFF2-40B4-BE49-F238E27FC236}">
                    <a16:creationId xmlns:a16="http://schemas.microsoft.com/office/drawing/2014/main" id="{798A131E-EAF0-407D-92CB-9E017E6620B2}"/>
                  </a:ext>
                </a:extLst>
              </p:cNvPr>
              <p:cNvSpPr/>
              <p:nvPr/>
            </p:nvSpPr>
            <p:spPr bwMode="auto">
              <a:xfrm>
                <a:off x="3638" y="3209"/>
                <a:ext cx="674" cy="339"/>
              </a:xfrm>
              <a:custGeom>
                <a:avLst/>
                <a:gdLst>
                  <a:gd name="T0" fmla="*/ 36 w 674"/>
                  <a:gd name="T1" fmla="*/ 339 h 339"/>
                  <a:gd name="T2" fmla="*/ 0 w 674"/>
                  <a:gd name="T3" fmla="*/ 94 h 339"/>
                  <a:gd name="T4" fmla="*/ 638 w 674"/>
                  <a:gd name="T5" fmla="*/ 0 h 339"/>
                  <a:gd name="T6" fmla="*/ 674 w 674"/>
                  <a:gd name="T7" fmla="*/ 245 h 339"/>
                  <a:gd name="T8" fmla="*/ 36 w 674"/>
                  <a:gd name="T9" fmla="*/ 339 h 339"/>
                </a:gdLst>
                <a:ahLst/>
                <a:cxnLst>
                  <a:cxn ang="0">
                    <a:pos x="T0" y="T1"/>
                  </a:cxn>
                  <a:cxn ang="0">
                    <a:pos x="T2" y="T3"/>
                  </a:cxn>
                  <a:cxn ang="0">
                    <a:pos x="T4" y="T5"/>
                  </a:cxn>
                  <a:cxn ang="0">
                    <a:pos x="T6" y="T7"/>
                  </a:cxn>
                  <a:cxn ang="0">
                    <a:pos x="T8" y="T9"/>
                  </a:cxn>
                </a:cxnLst>
                <a:rect l="0" t="0" r="r" b="b"/>
                <a:pathLst>
                  <a:path w="674" h="339">
                    <a:moveTo>
                      <a:pt x="36" y="339"/>
                    </a:moveTo>
                    <a:lnTo>
                      <a:pt x="0" y="94"/>
                    </a:lnTo>
                    <a:lnTo>
                      <a:pt x="638" y="0"/>
                    </a:lnTo>
                    <a:lnTo>
                      <a:pt x="674" y="245"/>
                    </a:lnTo>
                    <a:lnTo>
                      <a:pt x="36" y="3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3" name="îš1ïḓè">
                <a:extLst>
                  <a:ext uri="{FF2B5EF4-FFF2-40B4-BE49-F238E27FC236}">
                    <a16:creationId xmlns:a16="http://schemas.microsoft.com/office/drawing/2014/main" id="{5FE259E0-BB34-4B61-80AF-FD8A980C4121}"/>
                  </a:ext>
                </a:extLst>
              </p:cNvPr>
              <p:cNvSpPr/>
              <p:nvPr/>
            </p:nvSpPr>
            <p:spPr bwMode="auto">
              <a:xfrm>
                <a:off x="3655" y="3226"/>
                <a:ext cx="640" cy="305"/>
              </a:xfrm>
              <a:custGeom>
                <a:avLst/>
                <a:gdLst>
                  <a:gd name="T0" fmla="*/ 31 w 640"/>
                  <a:gd name="T1" fmla="*/ 305 h 305"/>
                  <a:gd name="T2" fmla="*/ 0 w 640"/>
                  <a:gd name="T3" fmla="*/ 89 h 305"/>
                  <a:gd name="T4" fmla="*/ 609 w 640"/>
                  <a:gd name="T5" fmla="*/ 0 h 305"/>
                  <a:gd name="T6" fmla="*/ 640 w 640"/>
                  <a:gd name="T7" fmla="*/ 214 h 305"/>
                  <a:gd name="T8" fmla="*/ 31 w 640"/>
                  <a:gd name="T9" fmla="*/ 305 h 305"/>
                </a:gdLst>
                <a:ahLst/>
                <a:cxnLst>
                  <a:cxn ang="0">
                    <a:pos x="T0" y="T1"/>
                  </a:cxn>
                  <a:cxn ang="0">
                    <a:pos x="T2" y="T3"/>
                  </a:cxn>
                  <a:cxn ang="0">
                    <a:pos x="T4" y="T5"/>
                  </a:cxn>
                  <a:cxn ang="0">
                    <a:pos x="T6" y="T7"/>
                  </a:cxn>
                  <a:cxn ang="0">
                    <a:pos x="T8" y="T9"/>
                  </a:cxn>
                </a:cxnLst>
                <a:rect l="0" t="0" r="r" b="b"/>
                <a:pathLst>
                  <a:path w="640" h="305">
                    <a:moveTo>
                      <a:pt x="31" y="305"/>
                    </a:moveTo>
                    <a:lnTo>
                      <a:pt x="0" y="89"/>
                    </a:lnTo>
                    <a:lnTo>
                      <a:pt x="609" y="0"/>
                    </a:lnTo>
                    <a:lnTo>
                      <a:pt x="640" y="214"/>
                    </a:lnTo>
                    <a:lnTo>
                      <a:pt x="31" y="305"/>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4" name="îsḷiďé">
                <a:extLst>
                  <a:ext uri="{FF2B5EF4-FFF2-40B4-BE49-F238E27FC236}">
                    <a16:creationId xmlns:a16="http://schemas.microsoft.com/office/drawing/2014/main" id="{490EB6C7-5B08-4F5B-8A5E-061B3C71057E}"/>
                  </a:ext>
                </a:extLst>
              </p:cNvPr>
              <p:cNvSpPr/>
              <p:nvPr/>
            </p:nvSpPr>
            <p:spPr bwMode="auto">
              <a:xfrm>
                <a:off x="3655" y="3226"/>
                <a:ext cx="640" cy="305"/>
              </a:xfrm>
              <a:custGeom>
                <a:avLst/>
                <a:gdLst>
                  <a:gd name="T0" fmla="*/ 31 w 640"/>
                  <a:gd name="T1" fmla="*/ 305 h 305"/>
                  <a:gd name="T2" fmla="*/ 0 w 640"/>
                  <a:gd name="T3" fmla="*/ 89 h 305"/>
                  <a:gd name="T4" fmla="*/ 609 w 640"/>
                  <a:gd name="T5" fmla="*/ 0 h 305"/>
                  <a:gd name="T6" fmla="*/ 640 w 640"/>
                  <a:gd name="T7" fmla="*/ 214 h 305"/>
                  <a:gd name="T8" fmla="*/ 31 w 640"/>
                  <a:gd name="T9" fmla="*/ 305 h 305"/>
                </a:gdLst>
                <a:ahLst/>
                <a:cxnLst>
                  <a:cxn ang="0">
                    <a:pos x="T0" y="T1"/>
                  </a:cxn>
                  <a:cxn ang="0">
                    <a:pos x="T2" y="T3"/>
                  </a:cxn>
                  <a:cxn ang="0">
                    <a:pos x="T4" y="T5"/>
                  </a:cxn>
                  <a:cxn ang="0">
                    <a:pos x="T6" y="T7"/>
                  </a:cxn>
                  <a:cxn ang="0">
                    <a:pos x="T8" y="T9"/>
                  </a:cxn>
                </a:cxnLst>
                <a:rect l="0" t="0" r="r" b="b"/>
                <a:pathLst>
                  <a:path w="640" h="305">
                    <a:moveTo>
                      <a:pt x="31" y="305"/>
                    </a:moveTo>
                    <a:lnTo>
                      <a:pt x="0" y="89"/>
                    </a:lnTo>
                    <a:lnTo>
                      <a:pt x="609" y="0"/>
                    </a:lnTo>
                    <a:lnTo>
                      <a:pt x="640" y="214"/>
                    </a:lnTo>
                    <a:lnTo>
                      <a:pt x="31" y="3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5" name="iṣlîḍê">
                <a:extLst>
                  <a:ext uri="{FF2B5EF4-FFF2-40B4-BE49-F238E27FC236}">
                    <a16:creationId xmlns:a16="http://schemas.microsoft.com/office/drawing/2014/main" id="{4265AE95-2970-45E8-BDE7-E1F2AD1EA877}"/>
                  </a:ext>
                </a:extLst>
              </p:cNvPr>
              <p:cNvSpPr/>
              <p:nvPr/>
            </p:nvSpPr>
            <p:spPr bwMode="auto">
              <a:xfrm>
                <a:off x="3850" y="3253"/>
                <a:ext cx="250" cy="249"/>
              </a:xfrm>
              <a:custGeom>
                <a:avLst/>
                <a:gdLst>
                  <a:gd name="T0" fmla="*/ 115 w 120"/>
                  <a:gd name="T1" fmla="*/ 52 h 120"/>
                  <a:gd name="T2" fmla="*/ 68 w 120"/>
                  <a:gd name="T3" fmla="*/ 116 h 120"/>
                  <a:gd name="T4" fmla="*/ 5 w 120"/>
                  <a:gd name="T5" fmla="*/ 68 h 120"/>
                  <a:gd name="T6" fmla="*/ 52 w 120"/>
                  <a:gd name="T7" fmla="*/ 5 h 120"/>
                  <a:gd name="T8" fmla="*/ 115 w 120"/>
                  <a:gd name="T9" fmla="*/ 52 h 120"/>
                </a:gdLst>
                <a:ahLst/>
                <a:cxnLst>
                  <a:cxn ang="0">
                    <a:pos x="T0" y="T1"/>
                  </a:cxn>
                  <a:cxn ang="0">
                    <a:pos x="T2" y="T3"/>
                  </a:cxn>
                  <a:cxn ang="0">
                    <a:pos x="T4" y="T5"/>
                  </a:cxn>
                  <a:cxn ang="0">
                    <a:pos x="T6" y="T7"/>
                  </a:cxn>
                  <a:cxn ang="0">
                    <a:pos x="T8" y="T9"/>
                  </a:cxn>
                </a:cxnLst>
                <a:rect l="0" t="0" r="r" b="b"/>
                <a:pathLst>
                  <a:path w="120" h="120">
                    <a:moveTo>
                      <a:pt x="115" y="52"/>
                    </a:moveTo>
                    <a:cubicBezTo>
                      <a:pt x="120" y="83"/>
                      <a:pt x="99" y="111"/>
                      <a:pt x="68" y="116"/>
                    </a:cubicBezTo>
                    <a:cubicBezTo>
                      <a:pt x="38" y="120"/>
                      <a:pt x="9" y="99"/>
                      <a:pt x="5" y="68"/>
                    </a:cubicBezTo>
                    <a:cubicBezTo>
                      <a:pt x="0" y="38"/>
                      <a:pt x="21" y="9"/>
                      <a:pt x="52" y="5"/>
                    </a:cubicBezTo>
                    <a:cubicBezTo>
                      <a:pt x="82" y="0"/>
                      <a:pt x="111" y="22"/>
                      <a:pt x="115" y="52"/>
                    </a:cubicBez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6" name="iš1iḋè">
                <a:extLst>
                  <a:ext uri="{FF2B5EF4-FFF2-40B4-BE49-F238E27FC236}">
                    <a16:creationId xmlns:a16="http://schemas.microsoft.com/office/drawing/2014/main" id="{52FF2B27-9D11-4E6C-986C-F1129339C631}"/>
                  </a:ext>
                </a:extLst>
              </p:cNvPr>
              <p:cNvSpPr/>
              <p:nvPr/>
            </p:nvSpPr>
            <p:spPr bwMode="auto">
              <a:xfrm>
                <a:off x="3869" y="3272"/>
                <a:ext cx="212" cy="214"/>
              </a:xfrm>
              <a:custGeom>
                <a:avLst/>
                <a:gdLst>
                  <a:gd name="T0" fmla="*/ 28 w 102"/>
                  <a:gd name="T1" fmla="*/ 6 h 103"/>
                  <a:gd name="T2" fmla="*/ 33 w 102"/>
                  <a:gd name="T3" fmla="*/ 6 h 103"/>
                  <a:gd name="T4" fmla="*/ 31 w 102"/>
                  <a:gd name="T5" fmla="*/ 4 h 103"/>
                  <a:gd name="T6" fmla="*/ 29 w 102"/>
                  <a:gd name="T7" fmla="*/ 7 h 103"/>
                  <a:gd name="T8" fmla="*/ 31 w 102"/>
                  <a:gd name="T9" fmla="*/ 4 h 103"/>
                  <a:gd name="T10" fmla="*/ 100 w 102"/>
                  <a:gd name="T11" fmla="*/ 38 h 103"/>
                  <a:gd name="T12" fmla="*/ 95 w 102"/>
                  <a:gd name="T13" fmla="*/ 26 h 103"/>
                  <a:gd name="T14" fmla="*/ 91 w 102"/>
                  <a:gd name="T15" fmla="*/ 20 h 103"/>
                  <a:gd name="T16" fmla="*/ 86 w 102"/>
                  <a:gd name="T17" fmla="*/ 15 h 103"/>
                  <a:gd name="T18" fmla="*/ 80 w 102"/>
                  <a:gd name="T19" fmla="*/ 10 h 103"/>
                  <a:gd name="T20" fmla="*/ 77 w 102"/>
                  <a:gd name="T21" fmla="*/ 8 h 103"/>
                  <a:gd name="T22" fmla="*/ 60 w 102"/>
                  <a:gd name="T23" fmla="*/ 1 h 103"/>
                  <a:gd name="T24" fmla="*/ 44 w 102"/>
                  <a:gd name="T25" fmla="*/ 1 h 103"/>
                  <a:gd name="T26" fmla="*/ 34 w 102"/>
                  <a:gd name="T27" fmla="*/ 3 h 103"/>
                  <a:gd name="T28" fmla="*/ 28 w 102"/>
                  <a:gd name="T29" fmla="*/ 6 h 103"/>
                  <a:gd name="T30" fmla="*/ 23 w 102"/>
                  <a:gd name="T31" fmla="*/ 9 h 103"/>
                  <a:gd name="T32" fmla="*/ 16 w 102"/>
                  <a:gd name="T33" fmla="*/ 15 h 103"/>
                  <a:gd name="T34" fmla="*/ 10 w 102"/>
                  <a:gd name="T35" fmla="*/ 21 h 103"/>
                  <a:gd name="T36" fmla="*/ 1 w 102"/>
                  <a:gd name="T37" fmla="*/ 43 h 103"/>
                  <a:gd name="T38" fmla="*/ 0 w 102"/>
                  <a:gd name="T39" fmla="*/ 50 h 103"/>
                  <a:gd name="T40" fmla="*/ 1 w 102"/>
                  <a:gd name="T41" fmla="*/ 63 h 103"/>
                  <a:gd name="T42" fmla="*/ 2 w 102"/>
                  <a:gd name="T43" fmla="*/ 66 h 103"/>
                  <a:gd name="T44" fmla="*/ 6 w 102"/>
                  <a:gd name="T45" fmla="*/ 74 h 103"/>
                  <a:gd name="T46" fmla="*/ 7 w 102"/>
                  <a:gd name="T47" fmla="*/ 77 h 103"/>
                  <a:gd name="T48" fmla="*/ 14 w 102"/>
                  <a:gd name="T49" fmla="*/ 86 h 103"/>
                  <a:gd name="T50" fmla="*/ 20 w 102"/>
                  <a:gd name="T51" fmla="*/ 92 h 103"/>
                  <a:gd name="T52" fmla="*/ 28 w 102"/>
                  <a:gd name="T53" fmla="*/ 97 h 103"/>
                  <a:gd name="T54" fmla="*/ 61 w 102"/>
                  <a:gd name="T55" fmla="*/ 101 h 103"/>
                  <a:gd name="T56" fmla="*/ 97 w 102"/>
                  <a:gd name="T57" fmla="*/ 73 h 103"/>
                  <a:gd name="T58" fmla="*/ 102 w 102"/>
                  <a:gd name="T59" fmla="*/ 56 h 103"/>
                  <a:gd name="T60" fmla="*/ 98 w 102"/>
                  <a:gd name="T61" fmla="*/ 65 h 103"/>
                  <a:gd name="T62" fmla="*/ 86 w 102"/>
                  <a:gd name="T63" fmla="*/ 86 h 103"/>
                  <a:gd name="T64" fmla="*/ 58 w 102"/>
                  <a:gd name="T65" fmla="*/ 100 h 103"/>
                  <a:gd name="T66" fmla="*/ 22 w 102"/>
                  <a:gd name="T67" fmla="*/ 91 h 103"/>
                  <a:gd name="T68" fmla="*/ 18 w 102"/>
                  <a:gd name="T69" fmla="*/ 88 h 103"/>
                  <a:gd name="T70" fmla="*/ 11 w 102"/>
                  <a:gd name="T71" fmla="*/ 80 h 103"/>
                  <a:gd name="T72" fmla="*/ 8 w 102"/>
                  <a:gd name="T73" fmla="*/ 76 h 103"/>
                  <a:gd name="T74" fmla="*/ 5 w 102"/>
                  <a:gd name="T75" fmla="*/ 69 h 103"/>
                  <a:gd name="T76" fmla="*/ 4 w 102"/>
                  <a:gd name="T77" fmla="*/ 65 h 103"/>
                  <a:gd name="T78" fmla="*/ 2 w 102"/>
                  <a:gd name="T79" fmla="*/ 58 h 103"/>
                  <a:gd name="T80" fmla="*/ 2 w 102"/>
                  <a:gd name="T81" fmla="*/ 45 h 103"/>
                  <a:gd name="T82" fmla="*/ 12 w 102"/>
                  <a:gd name="T83" fmla="*/ 22 h 103"/>
                  <a:gd name="T84" fmla="*/ 13 w 102"/>
                  <a:gd name="T85" fmla="*/ 21 h 103"/>
                  <a:gd name="T86" fmla="*/ 20 w 102"/>
                  <a:gd name="T87" fmla="*/ 13 h 103"/>
                  <a:gd name="T88" fmla="*/ 29 w 102"/>
                  <a:gd name="T89" fmla="*/ 8 h 103"/>
                  <a:gd name="T90" fmla="*/ 33 w 102"/>
                  <a:gd name="T91" fmla="*/ 6 h 103"/>
                  <a:gd name="T92" fmla="*/ 43 w 102"/>
                  <a:gd name="T93" fmla="*/ 3 h 103"/>
                  <a:gd name="T94" fmla="*/ 58 w 102"/>
                  <a:gd name="T95" fmla="*/ 3 h 103"/>
                  <a:gd name="T96" fmla="*/ 65 w 102"/>
                  <a:gd name="T97" fmla="*/ 4 h 103"/>
                  <a:gd name="T98" fmla="*/ 79 w 102"/>
                  <a:gd name="T99" fmla="*/ 11 h 103"/>
                  <a:gd name="T100" fmla="*/ 81 w 102"/>
                  <a:gd name="T101" fmla="*/ 13 h 103"/>
                  <a:gd name="T102" fmla="*/ 85 w 102"/>
                  <a:gd name="T103" fmla="*/ 16 h 103"/>
                  <a:gd name="T104" fmla="*/ 90 w 102"/>
                  <a:gd name="T105" fmla="*/ 21 h 103"/>
                  <a:gd name="T106" fmla="*/ 92 w 102"/>
                  <a:gd name="T107" fmla="*/ 24 h 103"/>
                  <a:gd name="T108" fmla="*/ 96 w 102"/>
                  <a:gd name="T109" fmla="*/ 33 h 103"/>
                  <a:gd name="T110" fmla="*/ 100 w 102"/>
                  <a:gd name="T111" fmla="*/ 44 h 103"/>
                  <a:gd name="T112" fmla="*/ 98 w 102"/>
                  <a:gd name="T113" fmla="*/ 65 h 103"/>
                  <a:gd name="T114" fmla="*/ 28 w 102"/>
                  <a:gd name="T115" fmla="*/ 6 h 103"/>
                  <a:gd name="T116" fmla="*/ 33 w 102"/>
                  <a:gd name="T117"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103">
                    <a:moveTo>
                      <a:pt x="31" y="4"/>
                    </a:moveTo>
                    <a:cubicBezTo>
                      <a:pt x="30" y="5"/>
                      <a:pt x="29" y="5"/>
                      <a:pt x="28" y="6"/>
                    </a:cubicBezTo>
                    <a:cubicBezTo>
                      <a:pt x="29" y="7"/>
                      <a:pt x="29" y="7"/>
                      <a:pt x="29" y="7"/>
                    </a:cubicBezTo>
                    <a:cubicBezTo>
                      <a:pt x="30" y="7"/>
                      <a:pt x="31" y="6"/>
                      <a:pt x="33" y="6"/>
                    </a:cubicBezTo>
                    <a:cubicBezTo>
                      <a:pt x="32" y="5"/>
                      <a:pt x="32" y="5"/>
                      <a:pt x="31" y="4"/>
                    </a:cubicBezTo>
                    <a:close/>
                    <a:moveTo>
                      <a:pt x="31" y="4"/>
                    </a:moveTo>
                    <a:cubicBezTo>
                      <a:pt x="30" y="5"/>
                      <a:pt x="29" y="5"/>
                      <a:pt x="28" y="6"/>
                    </a:cubicBezTo>
                    <a:cubicBezTo>
                      <a:pt x="29" y="7"/>
                      <a:pt x="29" y="7"/>
                      <a:pt x="29" y="7"/>
                    </a:cubicBezTo>
                    <a:cubicBezTo>
                      <a:pt x="30" y="7"/>
                      <a:pt x="31" y="6"/>
                      <a:pt x="33" y="6"/>
                    </a:cubicBezTo>
                    <a:cubicBezTo>
                      <a:pt x="32" y="5"/>
                      <a:pt x="32" y="5"/>
                      <a:pt x="31" y="4"/>
                    </a:cubicBezTo>
                    <a:close/>
                    <a:moveTo>
                      <a:pt x="101" y="44"/>
                    </a:moveTo>
                    <a:cubicBezTo>
                      <a:pt x="101" y="42"/>
                      <a:pt x="101" y="40"/>
                      <a:pt x="100" y="38"/>
                    </a:cubicBezTo>
                    <a:cubicBezTo>
                      <a:pt x="100" y="37"/>
                      <a:pt x="100" y="36"/>
                      <a:pt x="99" y="35"/>
                    </a:cubicBezTo>
                    <a:cubicBezTo>
                      <a:pt x="98" y="32"/>
                      <a:pt x="97" y="29"/>
                      <a:pt x="95" y="26"/>
                    </a:cubicBezTo>
                    <a:cubicBezTo>
                      <a:pt x="94" y="24"/>
                      <a:pt x="93" y="23"/>
                      <a:pt x="93" y="22"/>
                    </a:cubicBezTo>
                    <a:cubicBezTo>
                      <a:pt x="92" y="21"/>
                      <a:pt x="92" y="21"/>
                      <a:pt x="91" y="20"/>
                    </a:cubicBezTo>
                    <a:cubicBezTo>
                      <a:pt x="90" y="18"/>
                      <a:pt x="89" y="17"/>
                      <a:pt x="87" y="15"/>
                    </a:cubicBezTo>
                    <a:cubicBezTo>
                      <a:pt x="86" y="15"/>
                      <a:pt x="86" y="15"/>
                      <a:pt x="86" y="15"/>
                    </a:cubicBezTo>
                    <a:cubicBezTo>
                      <a:pt x="86" y="15"/>
                      <a:pt x="86" y="15"/>
                      <a:pt x="86" y="15"/>
                    </a:cubicBezTo>
                    <a:cubicBezTo>
                      <a:pt x="84" y="13"/>
                      <a:pt x="83" y="11"/>
                      <a:pt x="80" y="10"/>
                    </a:cubicBezTo>
                    <a:cubicBezTo>
                      <a:pt x="80" y="9"/>
                      <a:pt x="79" y="9"/>
                      <a:pt x="78" y="8"/>
                    </a:cubicBezTo>
                    <a:cubicBezTo>
                      <a:pt x="78" y="8"/>
                      <a:pt x="77" y="8"/>
                      <a:pt x="77" y="8"/>
                    </a:cubicBezTo>
                    <a:cubicBezTo>
                      <a:pt x="73" y="5"/>
                      <a:pt x="69" y="4"/>
                      <a:pt x="65" y="2"/>
                    </a:cubicBezTo>
                    <a:cubicBezTo>
                      <a:pt x="63" y="2"/>
                      <a:pt x="62" y="2"/>
                      <a:pt x="60" y="1"/>
                    </a:cubicBezTo>
                    <a:cubicBezTo>
                      <a:pt x="59" y="1"/>
                      <a:pt x="59" y="1"/>
                      <a:pt x="58" y="1"/>
                    </a:cubicBezTo>
                    <a:cubicBezTo>
                      <a:pt x="54" y="0"/>
                      <a:pt x="49" y="0"/>
                      <a:pt x="44" y="1"/>
                    </a:cubicBezTo>
                    <a:cubicBezTo>
                      <a:pt x="43" y="1"/>
                      <a:pt x="42" y="1"/>
                      <a:pt x="42" y="1"/>
                    </a:cubicBezTo>
                    <a:cubicBezTo>
                      <a:pt x="39" y="2"/>
                      <a:pt x="36" y="3"/>
                      <a:pt x="34" y="3"/>
                    </a:cubicBezTo>
                    <a:cubicBezTo>
                      <a:pt x="33" y="4"/>
                      <a:pt x="32" y="4"/>
                      <a:pt x="31" y="4"/>
                    </a:cubicBezTo>
                    <a:cubicBezTo>
                      <a:pt x="30" y="5"/>
                      <a:pt x="29" y="5"/>
                      <a:pt x="28" y="6"/>
                    </a:cubicBezTo>
                    <a:cubicBezTo>
                      <a:pt x="27" y="6"/>
                      <a:pt x="26" y="7"/>
                      <a:pt x="25" y="8"/>
                    </a:cubicBezTo>
                    <a:cubicBezTo>
                      <a:pt x="24" y="8"/>
                      <a:pt x="24" y="8"/>
                      <a:pt x="23" y="9"/>
                    </a:cubicBezTo>
                    <a:cubicBezTo>
                      <a:pt x="22" y="10"/>
                      <a:pt x="21" y="10"/>
                      <a:pt x="19" y="12"/>
                    </a:cubicBezTo>
                    <a:cubicBezTo>
                      <a:pt x="18" y="13"/>
                      <a:pt x="17" y="14"/>
                      <a:pt x="16" y="15"/>
                    </a:cubicBezTo>
                    <a:cubicBezTo>
                      <a:pt x="14" y="16"/>
                      <a:pt x="13" y="18"/>
                      <a:pt x="12" y="19"/>
                    </a:cubicBezTo>
                    <a:cubicBezTo>
                      <a:pt x="11" y="20"/>
                      <a:pt x="11" y="20"/>
                      <a:pt x="10" y="21"/>
                    </a:cubicBezTo>
                    <a:cubicBezTo>
                      <a:pt x="10" y="21"/>
                      <a:pt x="10" y="22"/>
                      <a:pt x="9" y="22"/>
                    </a:cubicBezTo>
                    <a:cubicBezTo>
                      <a:pt x="5" y="28"/>
                      <a:pt x="2" y="35"/>
                      <a:pt x="1" y="43"/>
                    </a:cubicBezTo>
                    <a:cubicBezTo>
                      <a:pt x="1" y="44"/>
                      <a:pt x="1" y="44"/>
                      <a:pt x="1" y="45"/>
                    </a:cubicBezTo>
                    <a:cubicBezTo>
                      <a:pt x="0" y="46"/>
                      <a:pt x="0" y="48"/>
                      <a:pt x="0" y="50"/>
                    </a:cubicBezTo>
                    <a:cubicBezTo>
                      <a:pt x="0" y="53"/>
                      <a:pt x="0" y="56"/>
                      <a:pt x="1" y="59"/>
                    </a:cubicBezTo>
                    <a:cubicBezTo>
                      <a:pt x="1" y="60"/>
                      <a:pt x="1" y="62"/>
                      <a:pt x="1" y="63"/>
                    </a:cubicBezTo>
                    <a:cubicBezTo>
                      <a:pt x="2" y="64"/>
                      <a:pt x="2" y="64"/>
                      <a:pt x="2" y="64"/>
                    </a:cubicBezTo>
                    <a:cubicBezTo>
                      <a:pt x="2" y="65"/>
                      <a:pt x="2" y="66"/>
                      <a:pt x="2" y="66"/>
                    </a:cubicBezTo>
                    <a:cubicBezTo>
                      <a:pt x="3" y="68"/>
                      <a:pt x="3" y="69"/>
                      <a:pt x="4" y="70"/>
                    </a:cubicBezTo>
                    <a:cubicBezTo>
                      <a:pt x="4" y="72"/>
                      <a:pt x="5" y="73"/>
                      <a:pt x="6" y="74"/>
                    </a:cubicBezTo>
                    <a:cubicBezTo>
                      <a:pt x="6" y="74"/>
                      <a:pt x="6" y="74"/>
                      <a:pt x="6" y="74"/>
                    </a:cubicBezTo>
                    <a:cubicBezTo>
                      <a:pt x="6" y="75"/>
                      <a:pt x="7" y="76"/>
                      <a:pt x="7" y="77"/>
                    </a:cubicBezTo>
                    <a:cubicBezTo>
                      <a:pt x="8" y="79"/>
                      <a:pt x="10" y="82"/>
                      <a:pt x="12" y="84"/>
                    </a:cubicBezTo>
                    <a:cubicBezTo>
                      <a:pt x="13" y="85"/>
                      <a:pt x="13" y="86"/>
                      <a:pt x="14" y="86"/>
                    </a:cubicBezTo>
                    <a:cubicBezTo>
                      <a:pt x="16" y="88"/>
                      <a:pt x="17" y="89"/>
                      <a:pt x="19" y="91"/>
                    </a:cubicBezTo>
                    <a:cubicBezTo>
                      <a:pt x="19" y="91"/>
                      <a:pt x="20" y="92"/>
                      <a:pt x="20" y="92"/>
                    </a:cubicBezTo>
                    <a:cubicBezTo>
                      <a:pt x="21" y="92"/>
                      <a:pt x="21" y="93"/>
                      <a:pt x="22" y="93"/>
                    </a:cubicBezTo>
                    <a:cubicBezTo>
                      <a:pt x="24" y="94"/>
                      <a:pt x="26" y="96"/>
                      <a:pt x="28" y="97"/>
                    </a:cubicBezTo>
                    <a:cubicBezTo>
                      <a:pt x="37" y="101"/>
                      <a:pt x="48" y="103"/>
                      <a:pt x="58" y="102"/>
                    </a:cubicBezTo>
                    <a:cubicBezTo>
                      <a:pt x="59" y="102"/>
                      <a:pt x="60" y="101"/>
                      <a:pt x="61" y="101"/>
                    </a:cubicBezTo>
                    <a:cubicBezTo>
                      <a:pt x="70" y="99"/>
                      <a:pt x="79" y="95"/>
                      <a:pt x="85" y="89"/>
                    </a:cubicBezTo>
                    <a:cubicBezTo>
                      <a:pt x="90" y="85"/>
                      <a:pt x="94" y="79"/>
                      <a:pt x="97" y="73"/>
                    </a:cubicBezTo>
                    <a:cubicBezTo>
                      <a:pt x="98" y="70"/>
                      <a:pt x="99" y="67"/>
                      <a:pt x="100" y="64"/>
                    </a:cubicBezTo>
                    <a:cubicBezTo>
                      <a:pt x="101" y="62"/>
                      <a:pt x="101" y="59"/>
                      <a:pt x="102" y="56"/>
                    </a:cubicBezTo>
                    <a:cubicBezTo>
                      <a:pt x="102" y="52"/>
                      <a:pt x="102" y="48"/>
                      <a:pt x="101" y="44"/>
                    </a:cubicBezTo>
                    <a:close/>
                    <a:moveTo>
                      <a:pt x="98" y="65"/>
                    </a:moveTo>
                    <a:cubicBezTo>
                      <a:pt x="97" y="68"/>
                      <a:pt x="96" y="71"/>
                      <a:pt x="95" y="74"/>
                    </a:cubicBezTo>
                    <a:cubicBezTo>
                      <a:pt x="92" y="78"/>
                      <a:pt x="89" y="82"/>
                      <a:pt x="86" y="86"/>
                    </a:cubicBezTo>
                    <a:cubicBezTo>
                      <a:pt x="79" y="93"/>
                      <a:pt x="69" y="98"/>
                      <a:pt x="58" y="100"/>
                    </a:cubicBezTo>
                    <a:cubicBezTo>
                      <a:pt x="58" y="100"/>
                      <a:pt x="58" y="100"/>
                      <a:pt x="58" y="100"/>
                    </a:cubicBezTo>
                    <a:cubicBezTo>
                      <a:pt x="48" y="101"/>
                      <a:pt x="39" y="100"/>
                      <a:pt x="31" y="96"/>
                    </a:cubicBezTo>
                    <a:cubicBezTo>
                      <a:pt x="28" y="95"/>
                      <a:pt x="25" y="93"/>
                      <a:pt x="22" y="91"/>
                    </a:cubicBezTo>
                    <a:cubicBezTo>
                      <a:pt x="22" y="91"/>
                      <a:pt x="21" y="90"/>
                      <a:pt x="20" y="90"/>
                    </a:cubicBezTo>
                    <a:cubicBezTo>
                      <a:pt x="20" y="89"/>
                      <a:pt x="19" y="88"/>
                      <a:pt x="18" y="88"/>
                    </a:cubicBezTo>
                    <a:cubicBezTo>
                      <a:pt x="17" y="87"/>
                      <a:pt x="17" y="86"/>
                      <a:pt x="16" y="86"/>
                    </a:cubicBezTo>
                    <a:cubicBezTo>
                      <a:pt x="14" y="84"/>
                      <a:pt x="13" y="82"/>
                      <a:pt x="11" y="80"/>
                    </a:cubicBezTo>
                    <a:cubicBezTo>
                      <a:pt x="10" y="79"/>
                      <a:pt x="9" y="77"/>
                      <a:pt x="8" y="76"/>
                    </a:cubicBezTo>
                    <a:cubicBezTo>
                      <a:pt x="8" y="76"/>
                      <a:pt x="8" y="76"/>
                      <a:pt x="8" y="76"/>
                    </a:cubicBezTo>
                    <a:cubicBezTo>
                      <a:pt x="8" y="76"/>
                      <a:pt x="8" y="76"/>
                      <a:pt x="8" y="76"/>
                    </a:cubicBezTo>
                    <a:cubicBezTo>
                      <a:pt x="7" y="74"/>
                      <a:pt x="6" y="72"/>
                      <a:pt x="5" y="69"/>
                    </a:cubicBezTo>
                    <a:cubicBezTo>
                      <a:pt x="5" y="69"/>
                      <a:pt x="5" y="68"/>
                      <a:pt x="5" y="68"/>
                    </a:cubicBezTo>
                    <a:cubicBezTo>
                      <a:pt x="4" y="67"/>
                      <a:pt x="4" y="66"/>
                      <a:pt x="4" y="65"/>
                    </a:cubicBezTo>
                    <a:cubicBezTo>
                      <a:pt x="4" y="64"/>
                      <a:pt x="3" y="63"/>
                      <a:pt x="3" y="62"/>
                    </a:cubicBezTo>
                    <a:cubicBezTo>
                      <a:pt x="3" y="61"/>
                      <a:pt x="3" y="60"/>
                      <a:pt x="2" y="58"/>
                    </a:cubicBezTo>
                    <a:cubicBezTo>
                      <a:pt x="2" y="56"/>
                      <a:pt x="2" y="53"/>
                      <a:pt x="2" y="50"/>
                    </a:cubicBezTo>
                    <a:cubicBezTo>
                      <a:pt x="2" y="48"/>
                      <a:pt x="2" y="47"/>
                      <a:pt x="2" y="45"/>
                    </a:cubicBezTo>
                    <a:cubicBezTo>
                      <a:pt x="2" y="44"/>
                      <a:pt x="2" y="44"/>
                      <a:pt x="3" y="43"/>
                    </a:cubicBezTo>
                    <a:cubicBezTo>
                      <a:pt x="4" y="35"/>
                      <a:pt x="7" y="28"/>
                      <a:pt x="12" y="22"/>
                    </a:cubicBezTo>
                    <a:cubicBezTo>
                      <a:pt x="12" y="21"/>
                      <a:pt x="12" y="21"/>
                      <a:pt x="12" y="21"/>
                    </a:cubicBezTo>
                    <a:cubicBezTo>
                      <a:pt x="13" y="21"/>
                      <a:pt x="13" y="21"/>
                      <a:pt x="13" y="21"/>
                    </a:cubicBezTo>
                    <a:cubicBezTo>
                      <a:pt x="14" y="19"/>
                      <a:pt x="16" y="17"/>
                      <a:pt x="18" y="15"/>
                    </a:cubicBezTo>
                    <a:cubicBezTo>
                      <a:pt x="19" y="14"/>
                      <a:pt x="19" y="14"/>
                      <a:pt x="20" y="13"/>
                    </a:cubicBezTo>
                    <a:cubicBezTo>
                      <a:pt x="21" y="12"/>
                      <a:pt x="23" y="11"/>
                      <a:pt x="24" y="10"/>
                    </a:cubicBezTo>
                    <a:cubicBezTo>
                      <a:pt x="26" y="9"/>
                      <a:pt x="27" y="8"/>
                      <a:pt x="29" y="8"/>
                    </a:cubicBezTo>
                    <a:cubicBezTo>
                      <a:pt x="29" y="7"/>
                      <a:pt x="29" y="7"/>
                      <a:pt x="29" y="7"/>
                    </a:cubicBezTo>
                    <a:cubicBezTo>
                      <a:pt x="30" y="7"/>
                      <a:pt x="31" y="6"/>
                      <a:pt x="33" y="6"/>
                    </a:cubicBezTo>
                    <a:cubicBezTo>
                      <a:pt x="33" y="5"/>
                      <a:pt x="33" y="5"/>
                      <a:pt x="33" y="5"/>
                    </a:cubicBezTo>
                    <a:cubicBezTo>
                      <a:pt x="36" y="4"/>
                      <a:pt x="39" y="4"/>
                      <a:pt x="43" y="3"/>
                    </a:cubicBezTo>
                    <a:cubicBezTo>
                      <a:pt x="43" y="3"/>
                      <a:pt x="43" y="3"/>
                      <a:pt x="44" y="3"/>
                    </a:cubicBezTo>
                    <a:cubicBezTo>
                      <a:pt x="49" y="2"/>
                      <a:pt x="53" y="2"/>
                      <a:pt x="58" y="3"/>
                    </a:cubicBezTo>
                    <a:cubicBezTo>
                      <a:pt x="59" y="3"/>
                      <a:pt x="59" y="3"/>
                      <a:pt x="60" y="3"/>
                    </a:cubicBezTo>
                    <a:cubicBezTo>
                      <a:pt x="61" y="3"/>
                      <a:pt x="63" y="4"/>
                      <a:pt x="65" y="4"/>
                    </a:cubicBezTo>
                    <a:cubicBezTo>
                      <a:pt x="68" y="5"/>
                      <a:pt x="71" y="6"/>
                      <a:pt x="73" y="8"/>
                    </a:cubicBezTo>
                    <a:cubicBezTo>
                      <a:pt x="75" y="9"/>
                      <a:pt x="77" y="10"/>
                      <a:pt x="79" y="11"/>
                    </a:cubicBezTo>
                    <a:cubicBezTo>
                      <a:pt x="79" y="11"/>
                      <a:pt x="79" y="11"/>
                      <a:pt x="79" y="11"/>
                    </a:cubicBezTo>
                    <a:cubicBezTo>
                      <a:pt x="80" y="12"/>
                      <a:pt x="81" y="12"/>
                      <a:pt x="81" y="13"/>
                    </a:cubicBezTo>
                    <a:cubicBezTo>
                      <a:pt x="82" y="13"/>
                      <a:pt x="83" y="14"/>
                      <a:pt x="84" y="15"/>
                    </a:cubicBezTo>
                    <a:cubicBezTo>
                      <a:pt x="85" y="16"/>
                      <a:pt x="85" y="16"/>
                      <a:pt x="85" y="16"/>
                    </a:cubicBezTo>
                    <a:cubicBezTo>
                      <a:pt x="86" y="17"/>
                      <a:pt x="87" y="18"/>
                      <a:pt x="88" y="18"/>
                    </a:cubicBezTo>
                    <a:cubicBezTo>
                      <a:pt x="88" y="19"/>
                      <a:pt x="89" y="20"/>
                      <a:pt x="90" y="21"/>
                    </a:cubicBezTo>
                    <a:cubicBezTo>
                      <a:pt x="90" y="22"/>
                      <a:pt x="90" y="22"/>
                      <a:pt x="90" y="22"/>
                    </a:cubicBezTo>
                    <a:cubicBezTo>
                      <a:pt x="91" y="23"/>
                      <a:pt x="91" y="23"/>
                      <a:pt x="92" y="24"/>
                    </a:cubicBezTo>
                    <a:cubicBezTo>
                      <a:pt x="92" y="24"/>
                      <a:pt x="92" y="24"/>
                      <a:pt x="92" y="24"/>
                    </a:cubicBezTo>
                    <a:cubicBezTo>
                      <a:pt x="94" y="27"/>
                      <a:pt x="95" y="30"/>
                      <a:pt x="96" y="33"/>
                    </a:cubicBezTo>
                    <a:cubicBezTo>
                      <a:pt x="97" y="34"/>
                      <a:pt x="97" y="35"/>
                      <a:pt x="98" y="36"/>
                    </a:cubicBezTo>
                    <a:cubicBezTo>
                      <a:pt x="98" y="39"/>
                      <a:pt x="99" y="41"/>
                      <a:pt x="100" y="44"/>
                    </a:cubicBezTo>
                    <a:cubicBezTo>
                      <a:pt x="100" y="48"/>
                      <a:pt x="100" y="53"/>
                      <a:pt x="100" y="57"/>
                    </a:cubicBezTo>
                    <a:cubicBezTo>
                      <a:pt x="100" y="60"/>
                      <a:pt x="99" y="62"/>
                      <a:pt x="98" y="65"/>
                    </a:cubicBezTo>
                    <a:close/>
                    <a:moveTo>
                      <a:pt x="31" y="4"/>
                    </a:moveTo>
                    <a:cubicBezTo>
                      <a:pt x="30" y="5"/>
                      <a:pt x="29" y="5"/>
                      <a:pt x="28" y="6"/>
                    </a:cubicBezTo>
                    <a:cubicBezTo>
                      <a:pt x="29" y="7"/>
                      <a:pt x="29" y="7"/>
                      <a:pt x="29" y="7"/>
                    </a:cubicBezTo>
                    <a:cubicBezTo>
                      <a:pt x="30" y="7"/>
                      <a:pt x="31" y="6"/>
                      <a:pt x="33" y="6"/>
                    </a:cubicBezTo>
                    <a:cubicBezTo>
                      <a:pt x="32" y="5"/>
                      <a:pt x="32" y="5"/>
                      <a:pt x="31" y="4"/>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7" name="îSlídé">
                <a:extLst>
                  <a:ext uri="{FF2B5EF4-FFF2-40B4-BE49-F238E27FC236}">
                    <a16:creationId xmlns:a16="http://schemas.microsoft.com/office/drawing/2014/main" id="{A4F1242F-A720-41B6-BC64-3CCE945ADCAD}"/>
                  </a:ext>
                </a:extLst>
              </p:cNvPr>
              <p:cNvSpPr/>
              <p:nvPr/>
            </p:nvSpPr>
            <p:spPr bwMode="auto">
              <a:xfrm>
                <a:off x="3933" y="3307"/>
                <a:ext cx="84" cy="143"/>
              </a:xfrm>
              <a:custGeom>
                <a:avLst/>
                <a:gdLst>
                  <a:gd name="T0" fmla="*/ 40 w 40"/>
                  <a:gd name="T1" fmla="*/ 41 h 69"/>
                  <a:gd name="T2" fmla="*/ 39 w 40"/>
                  <a:gd name="T3" fmla="*/ 37 h 69"/>
                  <a:gd name="T4" fmla="*/ 28 w 40"/>
                  <a:gd name="T5" fmla="*/ 28 h 69"/>
                  <a:gd name="T6" fmla="*/ 22 w 40"/>
                  <a:gd name="T7" fmla="*/ 27 h 69"/>
                  <a:gd name="T8" fmla="*/ 21 w 40"/>
                  <a:gd name="T9" fmla="*/ 21 h 69"/>
                  <a:gd name="T10" fmla="*/ 20 w 40"/>
                  <a:gd name="T11" fmla="*/ 13 h 69"/>
                  <a:gd name="T12" fmla="*/ 21 w 40"/>
                  <a:gd name="T13" fmla="*/ 12 h 69"/>
                  <a:gd name="T14" fmla="*/ 23 w 40"/>
                  <a:gd name="T15" fmla="*/ 13 h 69"/>
                  <a:gd name="T16" fmla="*/ 27 w 40"/>
                  <a:gd name="T17" fmla="*/ 17 h 69"/>
                  <a:gd name="T18" fmla="*/ 35 w 40"/>
                  <a:gd name="T19" fmla="*/ 15 h 69"/>
                  <a:gd name="T20" fmla="*/ 31 w 40"/>
                  <a:gd name="T21" fmla="*/ 8 h 69"/>
                  <a:gd name="T22" fmla="*/ 29 w 40"/>
                  <a:gd name="T23" fmla="*/ 7 h 69"/>
                  <a:gd name="T24" fmla="*/ 27 w 40"/>
                  <a:gd name="T25" fmla="*/ 5 h 69"/>
                  <a:gd name="T26" fmla="*/ 22 w 40"/>
                  <a:gd name="T27" fmla="*/ 4 h 69"/>
                  <a:gd name="T28" fmla="*/ 20 w 40"/>
                  <a:gd name="T29" fmla="*/ 4 h 69"/>
                  <a:gd name="T30" fmla="*/ 18 w 40"/>
                  <a:gd name="T31" fmla="*/ 4 h 69"/>
                  <a:gd name="T32" fmla="*/ 12 w 40"/>
                  <a:gd name="T33" fmla="*/ 1 h 69"/>
                  <a:gd name="T34" fmla="*/ 13 w 40"/>
                  <a:gd name="T35" fmla="*/ 4 h 69"/>
                  <a:gd name="T36" fmla="*/ 3 w 40"/>
                  <a:gd name="T37" fmla="*/ 11 h 69"/>
                  <a:gd name="T38" fmla="*/ 2 w 40"/>
                  <a:gd name="T39" fmla="*/ 13 h 69"/>
                  <a:gd name="T40" fmla="*/ 1 w 40"/>
                  <a:gd name="T41" fmla="*/ 21 h 69"/>
                  <a:gd name="T42" fmla="*/ 1 w 40"/>
                  <a:gd name="T43" fmla="*/ 22 h 69"/>
                  <a:gd name="T44" fmla="*/ 1 w 40"/>
                  <a:gd name="T45" fmla="*/ 23 h 69"/>
                  <a:gd name="T46" fmla="*/ 1 w 40"/>
                  <a:gd name="T47" fmla="*/ 25 h 69"/>
                  <a:gd name="T48" fmla="*/ 5 w 40"/>
                  <a:gd name="T49" fmla="*/ 31 h 69"/>
                  <a:gd name="T50" fmla="*/ 12 w 40"/>
                  <a:gd name="T51" fmla="*/ 36 h 69"/>
                  <a:gd name="T52" fmla="*/ 18 w 40"/>
                  <a:gd name="T53" fmla="*/ 37 h 69"/>
                  <a:gd name="T54" fmla="*/ 19 w 40"/>
                  <a:gd name="T55" fmla="*/ 45 h 69"/>
                  <a:gd name="T56" fmla="*/ 16 w 40"/>
                  <a:gd name="T57" fmla="*/ 50 h 69"/>
                  <a:gd name="T58" fmla="*/ 3 w 40"/>
                  <a:gd name="T59" fmla="*/ 48 h 69"/>
                  <a:gd name="T60" fmla="*/ 9 w 40"/>
                  <a:gd name="T61" fmla="*/ 58 h 69"/>
                  <a:gd name="T62" fmla="*/ 11 w 40"/>
                  <a:gd name="T63" fmla="*/ 60 h 69"/>
                  <a:gd name="T64" fmla="*/ 17 w 40"/>
                  <a:gd name="T65" fmla="*/ 62 h 69"/>
                  <a:gd name="T66" fmla="*/ 22 w 40"/>
                  <a:gd name="T67" fmla="*/ 64 h 69"/>
                  <a:gd name="T68" fmla="*/ 22 w 40"/>
                  <a:gd name="T69" fmla="*/ 69 h 69"/>
                  <a:gd name="T70" fmla="*/ 28 w 40"/>
                  <a:gd name="T71" fmla="*/ 68 h 69"/>
                  <a:gd name="T72" fmla="*/ 27 w 40"/>
                  <a:gd name="T73" fmla="*/ 61 h 69"/>
                  <a:gd name="T74" fmla="*/ 38 w 40"/>
                  <a:gd name="T75" fmla="*/ 53 h 69"/>
                  <a:gd name="T76" fmla="*/ 39 w 40"/>
                  <a:gd name="T77" fmla="*/ 50 h 69"/>
                  <a:gd name="T78" fmla="*/ 40 w 40"/>
                  <a:gd name="T79" fmla="*/ 41 h 69"/>
                  <a:gd name="T80" fmla="*/ 29 w 40"/>
                  <a:gd name="T81" fmla="*/ 40 h 69"/>
                  <a:gd name="T82" fmla="*/ 31 w 40"/>
                  <a:gd name="T83" fmla="*/ 47 h 69"/>
                  <a:gd name="T84" fmla="*/ 30 w 40"/>
                  <a:gd name="T85" fmla="*/ 49 h 69"/>
                  <a:gd name="T86" fmla="*/ 26 w 40"/>
                  <a:gd name="T87" fmla="*/ 52 h 69"/>
                  <a:gd name="T88" fmla="*/ 25 w 40"/>
                  <a:gd name="T89" fmla="*/ 51 h 69"/>
                  <a:gd name="T90" fmla="*/ 29 w 40"/>
                  <a:gd name="T91" fmla="*/ 40 h 69"/>
                  <a:gd name="T92" fmla="*/ 12 w 40"/>
                  <a:gd name="T93" fmla="*/ 23 h 69"/>
                  <a:gd name="T94" fmla="*/ 10 w 40"/>
                  <a:gd name="T95" fmla="*/ 20 h 69"/>
                  <a:gd name="T96" fmla="*/ 10 w 40"/>
                  <a:gd name="T97" fmla="*/ 17 h 69"/>
                  <a:gd name="T98" fmla="*/ 12 w 40"/>
                  <a:gd name="T99" fmla="*/ 15 h 69"/>
                  <a:gd name="T100" fmla="*/ 14 w 40"/>
                  <a:gd name="T101" fmla="*/ 13 h 69"/>
                  <a:gd name="T102" fmla="*/ 14 w 40"/>
                  <a:gd name="T103" fmla="*/ 14 h 69"/>
                  <a:gd name="T104" fmla="*/ 15 w 40"/>
                  <a:gd name="T105" fmla="*/ 20 h 69"/>
                  <a:gd name="T106" fmla="*/ 16 w 40"/>
                  <a:gd name="T107" fmla="*/ 26 h 69"/>
                  <a:gd name="T108" fmla="*/ 12 w 40"/>
                  <a:gd name="T109"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69">
                    <a:moveTo>
                      <a:pt x="40" y="41"/>
                    </a:moveTo>
                    <a:cubicBezTo>
                      <a:pt x="40" y="41"/>
                      <a:pt x="40" y="41"/>
                      <a:pt x="40" y="41"/>
                    </a:cubicBezTo>
                    <a:cubicBezTo>
                      <a:pt x="40" y="40"/>
                      <a:pt x="40" y="39"/>
                      <a:pt x="39" y="38"/>
                    </a:cubicBezTo>
                    <a:cubicBezTo>
                      <a:pt x="39" y="38"/>
                      <a:pt x="39" y="37"/>
                      <a:pt x="39" y="37"/>
                    </a:cubicBezTo>
                    <a:cubicBezTo>
                      <a:pt x="38" y="35"/>
                      <a:pt x="37" y="33"/>
                      <a:pt x="35" y="32"/>
                    </a:cubicBezTo>
                    <a:cubicBezTo>
                      <a:pt x="34" y="30"/>
                      <a:pt x="31" y="29"/>
                      <a:pt x="28" y="28"/>
                    </a:cubicBezTo>
                    <a:cubicBezTo>
                      <a:pt x="27" y="28"/>
                      <a:pt x="25" y="27"/>
                      <a:pt x="24" y="27"/>
                    </a:cubicBezTo>
                    <a:cubicBezTo>
                      <a:pt x="23" y="27"/>
                      <a:pt x="23" y="27"/>
                      <a:pt x="22" y="27"/>
                    </a:cubicBezTo>
                    <a:cubicBezTo>
                      <a:pt x="21" y="24"/>
                      <a:pt x="21" y="24"/>
                      <a:pt x="21" y="24"/>
                    </a:cubicBezTo>
                    <a:cubicBezTo>
                      <a:pt x="21" y="21"/>
                      <a:pt x="21" y="21"/>
                      <a:pt x="21" y="21"/>
                    </a:cubicBezTo>
                    <a:cubicBezTo>
                      <a:pt x="20" y="15"/>
                      <a:pt x="20" y="15"/>
                      <a:pt x="20" y="15"/>
                    </a:cubicBezTo>
                    <a:cubicBezTo>
                      <a:pt x="20" y="13"/>
                      <a:pt x="20" y="13"/>
                      <a:pt x="20" y="13"/>
                    </a:cubicBezTo>
                    <a:cubicBezTo>
                      <a:pt x="20" y="12"/>
                      <a:pt x="20" y="12"/>
                      <a:pt x="20" y="12"/>
                    </a:cubicBezTo>
                    <a:cubicBezTo>
                      <a:pt x="20" y="12"/>
                      <a:pt x="20" y="12"/>
                      <a:pt x="21" y="12"/>
                    </a:cubicBezTo>
                    <a:cubicBezTo>
                      <a:pt x="21" y="13"/>
                      <a:pt x="22" y="13"/>
                      <a:pt x="22" y="13"/>
                    </a:cubicBezTo>
                    <a:cubicBezTo>
                      <a:pt x="23" y="13"/>
                      <a:pt x="23" y="13"/>
                      <a:pt x="23" y="13"/>
                    </a:cubicBezTo>
                    <a:cubicBezTo>
                      <a:pt x="24" y="14"/>
                      <a:pt x="25" y="16"/>
                      <a:pt x="25" y="17"/>
                    </a:cubicBezTo>
                    <a:cubicBezTo>
                      <a:pt x="27" y="17"/>
                      <a:pt x="27" y="17"/>
                      <a:pt x="27" y="17"/>
                    </a:cubicBezTo>
                    <a:cubicBezTo>
                      <a:pt x="27" y="17"/>
                      <a:pt x="27" y="17"/>
                      <a:pt x="27" y="17"/>
                    </a:cubicBezTo>
                    <a:cubicBezTo>
                      <a:pt x="35" y="15"/>
                      <a:pt x="35" y="15"/>
                      <a:pt x="35" y="15"/>
                    </a:cubicBezTo>
                    <a:cubicBezTo>
                      <a:pt x="34" y="14"/>
                      <a:pt x="34" y="13"/>
                      <a:pt x="34" y="12"/>
                    </a:cubicBezTo>
                    <a:cubicBezTo>
                      <a:pt x="33" y="11"/>
                      <a:pt x="32" y="10"/>
                      <a:pt x="31" y="8"/>
                    </a:cubicBezTo>
                    <a:cubicBezTo>
                      <a:pt x="31" y="8"/>
                      <a:pt x="30" y="7"/>
                      <a:pt x="29" y="7"/>
                    </a:cubicBezTo>
                    <a:cubicBezTo>
                      <a:pt x="29" y="7"/>
                      <a:pt x="29" y="7"/>
                      <a:pt x="29" y="7"/>
                    </a:cubicBezTo>
                    <a:cubicBezTo>
                      <a:pt x="29" y="6"/>
                      <a:pt x="29" y="6"/>
                      <a:pt x="29" y="6"/>
                    </a:cubicBezTo>
                    <a:cubicBezTo>
                      <a:pt x="28" y="6"/>
                      <a:pt x="28" y="6"/>
                      <a:pt x="27" y="5"/>
                    </a:cubicBezTo>
                    <a:cubicBezTo>
                      <a:pt x="26" y="5"/>
                      <a:pt x="26" y="5"/>
                      <a:pt x="26" y="5"/>
                    </a:cubicBezTo>
                    <a:cubicBezTo>
                      <a:pt x="25" y="4"/>
                      <a:pt x="24" y="4"/>
                      <a:pt x="22" y="4"/>
                    </a:cubicBezTo>
                    <a:cubicBezTo>
                      <a:pt x="22" y="4"/>
                      <a:pt x="21" y="4"/>
                      <a:pt x="20" y="4"/>
                    </a:cubicBezTo>
                    <a:cubicBezTo>
                      <a:pt x="20" y="4"/>
                      <a:pt x="20" y="4"/>
                      <a:pt x="20" y="4"/>
                    </a:cubicBezTo>
                    <a:cubicBezTo>
                      <a:pt x="20" y="4"/>
                      <a:pt x="20" y="4"/>
                      <a:pt x="20" y="4"/>
                    </a:cubicBezTo>
                    <a:cubicBezTo>
                      <a:pt x="20" y="4"/>
                      <a:pt x="19" y="4"/>
                      <a:pt x="18" y="4"/>
                    </a:cubicBezTo>
                    <a:cubicBezTo>
                      <a:pt x="18" y="0"/>
                      <a:pt x="18" y="0"/>
                      <a:pt x="18" y="0"/>
                    </a:cubicBezTo>
                    <a:cubicBezTo>
                      <a:pt x="12" y="1"/>
                      <a:pt x="12" y="1"/>
                      <a:pt x="12" y="1"/>
                    </a:cubicBezTo>
                    <a:cubicBezTo>
                      <a:pt x="12" y="1"/>
                      <a:pt x="12" y="1"/>
                      <a:pt x="12" y="1"/>
                    </a:cubicBezTo>
                    <a:cubicBezTo>
                      <a:pt x="13" y="4"/>
                      <a:pt x="13" y="4"/>
                      <a:pt x="13" y="4"/>
                    </a:cubicBezTo>
                    <a:cubicBezTo>
                      <a:pt x="12" y="5"/>
                      <a:pt x="11" y="5"/>
                      <a:pt x="11" y="5"/>
                    </a:cubicBezTo>
                    <a:cubicBezTo>
                      <a:pt x="7" y="6"/>
                      <a:pt x="5" y="8"/>
                      <a:pt x="3" y="11"/>
                    </a:cubicBezTo>
                    <a:cubicBezTo>
                      <a:pt x="3" y="11"/>
                      <a:pt x="2" y="12"/>
                      <a:pt x="2" y="13"/>
                    </a:cubicBezTo>
                    <a:cubicBezTo>
                      <a:pt x="2" y="13"/>
                      <a:pt x="2" y="13"/>
                      <a:pt x="2" y="13"/>
                    </a:cubicBezTo>
                    <a:cubicBezTo>
                      <a:pt x="1" y="14"/>
                      <a:pt x="1" y="15"/>
                      <a:pt x="1" y="16"/>
                    </a:cubicBezTo>
                    <a:cubicBezTo>
                      <a:pt x="0" y="17"/>
                      <a:pt x="0" y="19"/>
                      <a:pt x="1" y="21"/>
                    </a:cubicBezTo>
                    <a:cubicBezTo>
                      <a:pt x="1" y="22"/>
                      <a:pt x="1" y="22"/>
                      <a:pt x="1" y="22"/>
                    </a:cubicBezTo>
                    <a:cubicBezTo>
                      <a:pt x="1" y="22"/>
                      <a:pt x="1" y="22"/>
                      <a:pt x="1" y="22"/>
                    </a:cubicBezTo>
                    <a:cubicBezTo>
                      <a:pt x="1" y="23"/>
                      <a:pt x="1" y="23"/>
                      <a:pt x="1" y="23"/>
                    </a:cubicBezTo>
                    <a:cubicBezTo>
                      <a:pt x="1" y="23"/>
                      <a:pt x="1" y="23"/>
                      <a:pt x="1" y="23"/>
                    </a:cubicBezTo>
                    <a:cubicBezTo>
                      <a:pt x="1" y="24"/>
                      <a:pt x="1" y="25"/>
                      <a:pt x="1" y="25"/>
                    </a:cubicBezTo>
                    <a:cubicBezTo>
                      <a:pt x="1" y="25"/>
                      <a:pt x="1" y="25"/>
                      <a:pt x="1" y="25"/>
                    </a:cubicBezTo>
                    <a:cubicBezTo>
                      <a:pt x="2" y="26"/>
                      <a:pt x="2" y="27"/>
                      <a:pt x="3" y="28"/>
                    </a:cubicBezTo>
                    <a:cubicBezTo>
                      <a:pt x="3" y="29"/>
                      <a:pt x="4" y="30"/>
                      <a:pt x="5" y="31"/>
                    </a:cubicBezTo>
                    <a:cubicBezTo>
                      <a:pt x="6" y="32"/>
                      <a:pt x="6" y="32"/>
                      <a:pt x="6" y="32"/>
                    </a:cubicBezTo>
                    <a:cubicBezTo>
                      <a:pt x="7" y="33"/>
                      <a:pt x="9" y="35"/>
                      <a:pt x="12" y="36"/>
                    </a:cubicBezTo>
                    <a:cubicBezTo>
                      <a:pt x="13" y="36"/>
                      <a:pt x="13" y="36"/>
                      <a:pt x="14" y="36"/>
                    </a:cubicBezTo>
                    <a:cubicBezTo>
                      <a:pt x="15" y="36"/>
                      <a:pt x="16" y="37"/>
                      <a:pt x="18" y="37"/>
                    </a:cubicBezTo>
                    <a:cubicBezTo>
                      <a:pt x="19" y="45"/>
                      <a:pt x="19" y="45"/>
                      <a:pt x="19" y="45"/>
                    </a:cubicBezTo>
                    <a:cubicBezTo>
                      <a:pt x="19" y="45"/>
                      <a:pt x="19" y="45"/>
                      <a:pt x="19" y="45"/>
                    </a:cubicBezTo>
                    <a:cubicBezTo>
                      <a:pt x="20" y="53"/>
                      <a:pt x="20" y="53"/>
                      <a:pt x="20" y="53"/>
                    </a:cubicBezTo>
                    <a:cubicBezTo>
                      <a:pt x="19" y="52"/>
                      <a:pt x="17" y="51"/>
                      <a:pt x="16" y="50"/>
                    </a:cubicBezTo>
                    <a:cubicBezTo>
                      <a:pt x="14" y="49"/>
                      <a:pt x="13" y="47"/>
                      <a:pt x="13" y="45"/>
                    </a:cubicBezTo>
                    <a:cubicBezTo>
                      <a:pt x="3" y="48"/>
                      <a:pt x="3" y="48"/>
                      <a:pt x="3" y="48"/>
                    </a:cubicBezTo>
                    <a:cubicBezTo>
                      <a:pt x="4" y="51"/>
                      <a:pt x="6" y="54"/>
                      <a:pt x="8" y="57"/>
                    </a:cubicBezTo>
                    <a:cubicBezTo>
                      <a:pt x="8" y="57"/>
                      <a:pt x="9" y="58"/>
                      <a:pt x="9" y="58"/>
                    </a:cubicBezTo>
                    <a:cubicBezTo>
                      <a:pt x="10" y="59"/>
                      <a:pt x="10" y="59"/>
                      <a:pt x="10" y="59"/>
                    </a:cubicBezTo>
                    <a:cubicBezTo>
                      <a:pt x="10" y="59"/>
                      <a:pt x="11" y="59"/>
                      <a:pt x="11" y="60"/>
                    </a:cubicBezTo>
                    <a:cubicBezTo>
                      <a:pt x="13" y="61"/>
                      <a:pt x="15" y="61"/>
                      <a:pt x="17" y="62"/>
                    </a:cubicBezTo>
                    <a:cubicBezTo>
                      <a:pt x="17" y="62"/>
                      <a:pt x="17" y="62"/>
                      <a:pt x="17" y="62"/>
                    </a:cubicBezTo>
                    <a:cubicBezTo>
                      <a:pt x="18" y="62"/>
                      <a:pt x="20" y="62"/>
                      <a:pt x="21" y="62"/>
                    </a:cubicBezTo>
                    <a:cubicBezTo>
                      <a:pt x="22" y="64"/>
                      <a:pt x="22" y="64"/>
                      <a:pt x="22" y="64"/>
                    </a:cubicBezTo>
                    <a:cubicBezTo>
                      <a:pt x="22" y="67"/>
                      <a:pt x="22" y="67"/>
                      <a:pt x="22" y="67"/>
                    </a:cubicBezTo>
                    <a:cubicBezTo>
                      <a:pt x="22" y="69"/>
                      <a:pt x="22" y="69"/>
                      <a:pt x="22" y="69"/>
                    </a:cubicBezTo>
                    <a:cubicBezTo>
                      <a:pt x="27" y="68"/>
                      <a:pt x="27" y="68"/>
                      <a:pt x="27" y="68"/>
                    </a:cubicBezTo>
                    <a:cubicBezTo>
                      <a:pt x="28" y="68"/>
                      <a:pt x="28" y="68"/>
                      <a:pt x="28" y="68"/>
                    </a:cubicBezTo>
                    <a:cubicBezTo>
                      <a:pt x="27" y="62"/>
                      <a:pt x="27" y="62"/>
                      <a:pt x="27" y="62"/>
                    </a:cubicBezTo>
                    <a:cubicBezTo>
                      <a:pt x="27" y="61"/>
                      <a:pt x="27" y="61"/>
                      <a:pt x="27" y="61"/>
                    </a:cubicBezTo>
                    <a:cubicBezTo>
                      <a:pt x="29" y="60"/>
                      <a:pt x="30" y="60"/>
                      <a:pt x="32" y="59"/>
                    </a:cubicBezTo>
                    <a:cubicBezTo>
                      <a:pt x="34" y="57"/>
                      <a:pt x="36" y="56"/>
                      <a:pt x="38" y="53"/>
                    </a:cubicBezTo>
                    <a:cubicBezTo>
                      <a:pt x="38" y="52"/>
                      <a:pt x="39" y="51"/>
                      <a:pt x="39" y="50"/>
                    </a:cubicBezTo>
                    <a:cubicBezTo>
                      <a:pt x="39" y="50"/>
                      <a:pt x="39" y="50"/>
                      <a:pt x="39" y="50"/>
                    </a:cubicBezTo>
                    <a:cubicBezTo>
                      <a:pt x="39" y="49"/>
                      <a:pt x="40" y="49"/>
                      <a:pt x="40" y="48"/>
                    </a:cubicBezTo>
                    <a:cubicBezTo>
                      <a:pt x="40" y="46"/>
                      <a:pt x="40" y="44"/>
                      <a:pt x="40" y="41"/>
                    </a:cubicBezTo>
                    <a:close/>
                    <a:moveTo>
                      <a:pt x="29" y="40"/>
                    </a:moveTo>
                    <a:cubicBezTo>
                      <a:pt x="29" y="40"/>
                      <a:pt x="29" y="40"/>
                      <a:pt x="29" y="40"/>
                    </a:cubicBezTo>
                    <a:cubicBezTo>
                      <a:pt x="30" y="41"/>
                      <a:pt x="31" y="42"/>
                      <a:pt x="31" y="44"/>
                    </a:cubicBezTo>
                    <a:cubicBezTo>
                      <a:pt x="31" y="45"/>
                      <a:pt x="31" y="46"/>
                      <a:pt x="31" y="47"/>
                    </a:cubicBezTo>
                    <a:cubicBezTo>
                      <a:pt x="31" y="47"/>
                      <a:pt x="31" y="47"/>
                      <a:pt x="31" y="47"/>
                    </a:cubicBezTo>
                    <a:cubicBezTo>
                      <a:pt x="31" y="48"/>
                      <a:pt x="30" y="48"/>
                      <a:pt x="30" y="49"/>
                    </a:cubicBezTo>
                    <a:cubicBezTo>
                      <a:pt x="30" y="50"/>
                      <a:pt x="29" y="50"/>
                      <a:pt x="29" y="51"/>
                    </a:cubicBezTo>
                    <a:cubicBezTo>
                      <a:pt x="28" y="51"/>
                      <a:pt x="27" y="52"/>
                      <a:pt x="26" y="52"/>
                    </a:cubicBezTo>
                    <a:cubicBezTo>
                      <a:pt x="26" y="52"/>
                      <a:pt x="26" y="52"/>
                      <a:pt x="26" y="52"/>
                    </a:cubicBezTo>
                    <a:cubicBezTo>
                      <a:pt x="25" y="51"/>
                      <a:pt x="25" y="51"/>
                      <a:pt x="25" y="51"/>
                    </a:cubicBezTo>
                    <a:cubicBezTo>
                      <a:pt x="23" y="38"/>
                      <a:pt x="23" y="38"/>
                      <a:pt x="23" y="38"/>
                    </a:cubicBezTo>
                    <a:cubicBezTo>
                      <a:pt x="26" y="38"/>
                      <a:pt x="27" y="39"/>
                      <a:pt x="29" y="40"/>
                    </a:cubicBezTo>
                    <a:close/>
                    <a:moveTo>
                      <a:pt x="12" y="24"/>
                    </a:moveTo>
                    <a:cubicBezTo>
                      <a:pt x="12" y="23"/>
                      <a:pt x="12" y="23"/>
                      <a:pt x="12" y="23"/>
                    </a:cubicBezTo>
                    <a:cubicBezTo>
                      <a:pt x="11" y="23"/>
                      <a:pt x="11" y="23"/>
                      <a:pt x="11" y="23"/>
                    </a:cubicBezTo>
                    <a:cubicBezTo>
                      <a:pt x="11" y="22"/>
                      <a:pt x="10" y="21"/>
                      <a:pt x="10" y="20"/>
                    </a:cubicBezTo>
                    <a:cubicBezTo>
                      <a:pt x="10" y="19"/>
                      <a:pt x="10" y="19"/>
                      <a:pt x="10" y="19"/>
                    </a:cubicBezTo>
                    <a:cubicBezTo>
                      <a:pt x="10" y="19"/>
                      <a:pt x="10" y="18"/>
                      <a:pt x="10" y="17"/>
                    </a:cubicBezTo>
                    <a:cubicBezTo>
                      <a:pt x="10" y="17"/>
                      <a:pt x="11" y="16"/>
                      <a:pt x="11" y="16"/>
                    </a:cubicBezTo>
                    <a:cubicBezTo>
                      <a:pt x="11" y="15"/>
                      <a:pt x="11" y="15"/>
                      <a:pt x="12" y="15"/>
                    </a:cubicBezTo>
                    <a:cubicBezTo>
                      <a:pt x="13" y="14"/>
                      <a:pt x="13" y="14"/>
                      <a:pt x="13" y="14"/>
                    </a:cubicBezTo>
                    <a:cubicBezTo>
                      <a:pt x="13" y="13"/>
                      <a:pt x="14" y="13"/>
                      <a:pt x="14" y="13"/>
                    </a:cubicBezTo>
                    <a:cubicBezTo>
                      <a:pt x="14" y="13"/>
                      <a:pt x="14" y="13"/>
                      <a:pt x="14" y="13"/>
                    </a:cubicBezTo>
                    <a:cubicBezTo>
                      <a:pt x="14" y="14"/>
                      <a:pt x="14" y="14"/>
                      <a:pt x="14" y="14"/>
                    </a:cubicBezTo>
                    <a:cubicBezTo>
                      <a:pt x="15" y="16"/>
                      <a:pt x="15" y="16"/>
                      <a:pt x="15" y="16"/>
                    </a:cubicBezTo>
                    <a:cubicBezTo>
                      <a:pt x="15" y="20"/>
                      <a:pt x="15" y="20"/>
                      <a:pt x="15" y="20"/>
                    </a:cubicBezTo>
                    <a:cubicBezTo>
                      <a:pt x="16" y="24"/>
                      <a:pt x="16" y="24"/>
                      <a:pt x="16" y="24"/>
                    </a:cubicBezTo>
                    <a:cubicBezTo>
                      <a:pt x="16" y="26"/>
                      <a:pt x="16" y="26"/>
                      <a:pt x="16" y="26"/>
                    </a:cubicBezTo>
                    <a:cubicBezTo>
                      <a:pt x="15" y="26"/>
                      <a:pt x="15" y="26"/>
                      <a:pt x="14" y="25"/>
                    </a:cubicBezTo>
                    <a:cubicBezTo>
                      <a:pt x="13" y="25"/>
                      <a:pt x="13" y="24"/>
                      <a:pt x="12" y="24"/>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8" name="iSḻïḍê">
                <a:extLst>
                  <a:ext uri="{FF2B5EF4-FFF2-40B4-BE49-F238E27FC236}">
                    <a16:creationId xmlns:a16="http://schemas.microsoft.com/office/drawing/2014/main" id="{0509FF3A-2FA7-4520-9B80-32794340D9F1}"/>
                  </a:ext>
                </a:extLst>
              </p:cNvPr>
              <p:cNvSpPr/>
              <p:nvPr/>
            </p:nvSpPr>
            <p:spPr bwMode="auto">
              <a:xfrm>
                <a:off x="3694" y="3361"/>
                <a:ext cx="140" cy="96"/>
              </a:xfrm>
              <a:custGeom>
                <a:avLst/>
                <a:gdLst>
                  <a:gd name="T0" fmla="*/ 65 w 67"/>
                  <a:gd name="T1" fmla="*/ 19 h 46"/>
                  <a:gd name="T2" fmla="*/ 37 w 67"/>
                  <a:gd name="T3" fmla="*/ 44 h 46"/>
                  <a:gd name="T4" fmla="*/ 2 w 67"/>
                  <a:gd name="T5" fmla="*/ 28 h 46"/>
                  <a:gd name="T6" fmla="*/ 31 w 67"/>
                  <a:gd name="T7" fmla="*/ 3 h 46"/>
                  <a:gd name="T8" fmla="*/ 65 w 67"/>
                  <a:gd name="T9" fmla="*/ 19 h 46"/>
                </a:gdLst>
                <a:ahLst/>
                <a:cxnLst>
                  <a:cxn ang="0">
                    <a:pos x="T0" y="T1"/>
                  </a:cxn>
                  <a:cxn ang="0">
                    <a:pos x="T2" y="T3"/>
                  </a:cxn>
                  <a:cxn ang="0">
                    <a:pos x="T4" y="T5"/>
                  </a:cxn>
                  <a:cxn ang="0">
                    <a:pos x="T6" y="T7"/>
                  </a:cxn>
                  <a:cxn ang="0">
                    <a:pos x="T8" y="T9"/>
                  </a:cxn>
                </a:cxnLst>
                <a:rect l="0" t="0" r="r" b="b"/>
                <a:pathLst>
                  <a:path w="67" h="46">
                    <a:moveTo>
                      <a:pt x="65" y="19"/>
                    </a:moveTo>
                    <a:cubicBezTo>
                      <a:pt x="67" y="30"/>
                      <a:pt x="54" y="41"/>
                      <a:pt x="37" y="44"/>
                    </a:cubicBezTo>
                    <a:cubicBezTo>
                      <a:pt x="19" y="46"/>
                      <a:pt x="4" y="39"/>
                      <a:pt x="2" y="28"/>
                    </a:cubicBezTo>
                    <a:cubicBezTo>
                      <a:pt x="0" y="17"/>
                      <a:pt x="13" y="5"/>
                      <a:pt x="31" y="3"/>
                    </a:cubicBezTo>
                    <a:cubicBezTo>
                      <a:pt x="48" y="0"/>
                      <a:pt x="63" y="7"/>
                      <a:pt x="65" y="19"/>
                    </a:cubicBezTo>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
          <p:nvSpPr>
            <p:cNvPr id="13" name="îŝ1iḋé">
              <a:extLst>
                <a:ext uri="{FF2B5EF4-FFF2-40B4-BE49-F238E27FC236}">
                  <a16:creationId xmlns:a16="http://schemas.microsoft.com/office/drawing/2014/main" id="{E4031186-A7CD-4685-9456-5E1E63BA8D1E}"/>
                </a:ext>
              </a:extLst>
            </p:cNvPr>
            <p:cNvSpPr/>
            <p:nvPr/>
          </p:nvSpPr>
          <p:spPr bwMode="auto">
            <a:xfrm>
              <a:off x="5872163" y="5511380"/>
              <a:ext cx="197504" cy="123440"/>
            </a:xfrm>
            <a:custGeom>
              <a:avLst/>
              <a:gdLst>
                <a:gd name="T0" fmla="*/ 43 w 58"/>
                <a:gd name="T1" fmla="*/ 32 h 36"/>
                <a:gd name="T2" fmla="*/ 42 w 58"/>
                <a:gd name="T3" fmla="*/ 32 h 36"/>
                <a:gd name="T4" fmla="*/ 56 w 58"/>
                <a:gd name="T5" fmla="*/ 12 h 36"/>
                <a:gd name="T6" fmla="*/ 52 w 58"/>
                <a:gd name="T7" fmla="*/ 6 h 36"/>
                <a:gd name="T8" fmla="*/ 45 w 58"/>
                <a:gd name="T9" fmla="*/ 2 h 36"/>
                <a:gd name="T10" fmla="*/ 40 w 58"/>
                <a:gd name="T11" fmla="*/ 1 h 36"/>
                <a:gd name="T12" fmla="*/ 32 w 58"/>
                <a:gd name="T13" fmla="*/ 0 h 36"/>
                <a:gd name="T14" fmla="*/ 27 w 58"/>
                <a:gd name="T15" fmla="*/ 1 h 36"/>
                <a:gd name="T16" fmla="*/ 17 w 58"/>
                <a:gd name="T17" fmla="*/ 3 h 36"/>
                <a:gd name="T18" fmla="*/ 13 w 58"/>
                <a:gd name="T19" fmla="*/ 5 h 36"/>
                <a:gd name="T20" fmla="*/ 11 w 58"/>
                <a:gd name="T21" fmla="*/ 6 h 36"/>
                <a:gd name="T22" fmla="*/ 8 w 58"/>
                <a:gd name="T23" fmla="*/ 8 h 36"/>
                <a:gd name="T24" fmla="*/ 0 w 58"/>
                <a:gd name="T25" fmla="*/ 22 h 36"/>
                <a:gd name="T26" fmla="*/ 1 w 58"/>
                <a:gd name="T27" fmla="*/ 24 h 36"/>
                <a:gd name="T28" fmla="*/ 3 w 58"/>
                <a:gd name="T29" fmla="*/ 28 h 36"/>
                <a:gd name="T30" fmla="*/ 8 w 58"/>
                <a:gd name="T31" fmla="*/ 32 h 36"/>
                <a:gd name="T32" fmla="*/ 14 w 58"/>
                <a:gd name="T33" fmla="*/ 35 h 36"/>
                <a:gd name="T34" fmla="*/ 21 w 58"/>
                <a:gd name="T35" fmla="*/ 36 h 36"/>
                <a:gd name="T36" fmla="*/ 40 w 58"/>
                <a:gd name="T37" fmla="*/ 33 h 36"/>
                <a:gd name="T38" fmla="*/ 46 w 58"/>
                <a:gd name="T39" fmla="*/ 30 h 36"/>
                <a:gd name="T40" fmla="*/ 57 w 58"/>
                <a:gd name="T41" fmla="*/ 14 h 36"/>
                <a:gd name="T42" fmla="*/ 46 w 58"/>
                <a:gd name="T43" fmla="*/ 29 h 36"/>
                <a:gd name="T44" fmla="*/ 43 w 58"/>
                <a:gd name="T45" fmla="*/ 31 h 36"/>
                <a:gd name="T46" fmla="*/ 39 w 58"/>
                <a:gd name="T47" fmla="*/ 33 h 36"/>
                <a:gd name="T48" fmla="*/ 20 w 58"/>
                <a:gd name="T49" fmla="*/ 35 h 36"/>
                <a:gd name="T50" fmla="*/ 14 w 58"/>
                <a:gd name="T51" fmla="*/ 34 h 36"/>
                <a:gd name="T52" fmla="*/ 5 w 58"/>
                <a:gd name="T53" fmla="*/ 29 h 36"/>
                <a:gd name="T54" fmla="*/ 3 w 58"/>
                <a:gd name="T55" fmla="*/ 27 h 36"/>
                <a:gd name="T56" fmla="*/ 1 w 58"/>
                <a:gd name="T57" fmla="*/ 23 h 36"/>
                <a:gd name="T58" fmla="*/ 5 w 58"/>
                <a:gd name="T59" fmla="*/ 12 h 36"/>
                <a:gd name="T60" fmla="*/ 11 w 58"/>
                <a:gd name="T61" fmla="*/ 7 h 36"/>
                <a:gd name="T62" fmla="*/ 12 w 58"/>
                <a:gd name="T63" fmla="*/ 7 h 36"/>
                <a:gd name="T64" fmla="*/ 26 w 58"/>
                <a:gd name="T65" fmla="*/ 2 h 36"/>
                <a:gd name="T66" fmla="*/ 28 w 58"/>
                <a:gd name="T67" fmla="*/ 2 h 36"/>
                <a:gd name="T68" fmla="*/ 40 w 58"/>
                <a:gd name="T69" fmla="*/ 2 h 36"/>
                <a:gd name="T70" fmla="*/ 45 w 58"/>
                <a:gd name="T71" fmla="*/ 3 h 36"/>
                <a:gd name="T72" fmla="*/ 50 w 58"/>
                <a:gd name="T73" fmla="*/ 6 h 36"/>
                <a:gd name="T74" fmla="*/ 55 w 58"/>
                <a:gd name="T75" fmla="*/ 11 h 36"/>
                <a:gd name="T76" fmla="*/ 49 w 58"/>
                <a:gd name="T77" fmla="*/ 28 h 36"/>
                <a:gd name="T78" fmla="*/ 43 w 58"/>
                <a:gd name="T79" fmla="*/ 32 h 36"/>
                <a:gd name="T80" fmla="*/ 42 w 58"/>
                <a:gd name="T8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36">
                  <a:moveTo>
                    <a:pt x="42" y="32"/>
                  </a:moveTo>
                  <a:cubicBezTo>
                    <a:pt x="43" y="32"/>
                    <a:pt x="43" y="32"/>
                    <a:pt x="43" y="32"/>
                  </a:cubicBezTo>
                  <a:cubicBezTo>
                    <a:pt x="43" y="31"/>
                    <a:pt x="43" y="31"/>
                    <a:pt x="43" y="31"/>
                  </a:cubicBezTo>
                  <a:cubicBezTo>
                    <a:pt x="42" y="32"/>
                    <a:pt x="42" y="32"/>
                    <a:pt x="42" y="32"/>
                  </a:cubicBezTo>
                  <a:moveTo>
                    <a:pt x="57" y="14"/>
                  </a:moveTo>
                  <a:cubicBezTo>
                    <a:pt x="57" y="13"/>
                    <a:pt x="57" y="12"/>
                    <a:pt x="56" y="12"/>
                  </a:cubicBezTo>
                  <a:cubicBezTo>
                    <a:pt x="56" y="11"/>
                    <a:pt x="56" y="11"/>
                    <a:pt x="56" y="10"/>
                  </a:cubicBezTo>
                  <a:cubicBezTo>
                    <a:pt x="55" y="9"/>
                    <a:pt x="54" y="8"/>
                    <a:pt x="52" y="6"/>
                  </a:cubicBezTo>
                  <a:cubicBezTo>
                    <a:pt x="52" y="6"/>
                    <a:pt x="52" y="6"/>
                    <a:pt x="52" y="6"/>
                  </a:cubicBezTo>
                  <a:cubicBezTo>
                    <a:pt x="50" y="5"/>
                    <a:pt x="48" y="3"/>
                    <a:pt x="45" y="2"/>
                  </a:cubicBezTo>
                  <a:cubicBezTo>
                    <a:pt x="43" y="2"/>
                    <a:pt x="42" y="2"/>
                    <a:pt x="41" y="1"/>
                  </a:cubicBezTo>
                  <a:cubicBezTo>
                    <a:pt x="41" y="1"/>
                    <a:pt x="40" y="1"/>
                    <a:pt x="40" y="1"/>
                  </a:cubicBezTo>
                  <a:cubicBezTo>
                    <a:pt x="37" y="1"/>
                    <a:pt x="35" y="0"/>
                    <a:pt x="32" y="0"/>
                  </a:cubicBezTo>
                  <a:cubicBezTo>
                    <a:pt x="32" y="0"/>
                    <a:pt x="32" y="0"/>
                    <a:pt x="32" y="0"/>
                  </a:cubicBezTo>
                  <a:cubicBezTo>
                    <a:pt x="30" y="0"/>
                    <a:pt x="29" y="0"/>
                    <a:pt x="28" y="1"/>
                  </a:cubicBezTo>
                  <a:cubicBezTo>
                    <a:pt x="27" y="1"/>
                    <a:pt x="27" y="1"/>
                    <a:pt x="27" y="1"/>
                  </a:cubicBezTo>
                  <a:cubicBezTo>
                    <a:pt x="27" y="1"/>
                    <a:pt x="26" y="1"/>
                    <a:pt x="26" y="1"/>
                  </a:cubicBezTo>
                  <a:cubicBezTo>
                    <a:pt x="23" y="1"/>
                    <a:pt x="20" y="2"/>
                    <a:pt x="17" y="3"/>
                  </a:cubicBezTo>
                  <a:cubicBezTo>
                    <a:pt x="16" y="4"/>
                    <a:pt x="15" y="4"/>
                    <a:pt x="14" y="4"/>
                  </a:cubicBezTo>
                  <a:cubicBezTo>
                    <a:pt x="13" y="5"/>
                    <a:pt x="13" y="5"/>
                    <a:pt x="13" y="5"/>
                  </a:cubicBezTo>
                  <a:cubicBezTo>
                    <a:pt x="12" y="5"/>
                    <a:pt x="12" y="5"/>
                    <a:pt x="11" y="6"/>
                  </a:cubicBezTo>
                  <a:cubicBezTo>
                    <a:pt x="11" y="6"/>
                    <a:pt x="11" y="6"/>
                    <a:pt x="11" y="6"/>
                  </a:cubicBezTo>
                  <a:cubicBezTo>
                    <a:pt x="10" y="7"/>
                    <a:pt x="10" y="7"/>
                    <a:pt x="10" y="7"/>
                  </a:cubicBezTo>
                  <a:cubicBezTo>
                    <a:pt x="9" y="7"/>
                    <a:pt x="8" y="8"/>
                    <a:pt x="8" y="8"/>
                  </a:cubicBezTo>
                  <a:cubicBezTo>
                    <a:pt x="6" y="9"/>
                    <a:pt x="5" y="11"/>
                    <a:pt x="4" y="12"/>
                  </a:cubicBezTo>
                  <a:cubicBezTo>
                    <a:pt x="1" y="15"/>
                    <a:pt x="0" y="19"/>
                    <a:pt x="0" y="22"/>
                  </a:cubicBezTo>
                  <a:cubicBezTo>
                    <a:pt x="0" y="23"/>
                    <a:pt x="0" y="23"/>
                    <a:pt x="0" y="24"/>
                  </a:cubicBezTo>
                  <a:cubicBezTo>
                    <a:pt x="1" y="24"/>
                    <a:pt x="1" y="24"/>
                    <a:pt x="1" y="24"/>
                  </a:cubicBezTo>
                  <a:cubicBezTo>
                    <a:pt x="1" y="25"/>
                    <a:pt x="2" y="26"/>
                    <a:pt x="2" y="27"/>
                  </a:cubicBezTo>
                  <a:cubicBezTo>
                    <a:pt x="3" y="28"/>
                    <a:pt x="3" y="28"/>
                    <a:pt x="3" y="28"/>
                  </a:cubicBezTo>
                  <a:cubicBezTo>
                    <a:pt x="4" y="29"/>
                    <a:pt x="4" y="29"/>
                    <a:pt x="4" y="29"/>
                  </a:cubicBezTo>
                  <a:cubicBezTo>
                    <a:pt x="5" y="30"/>
                    <a:pt x="7" y="32"/>
                    <a:pt x="8" y="32"/>
                  </a:cubicBezTo>
                  <a:cubicBezTo>
                    <a:pt x="8" y="32"/>
                    <a:pt x="8" y="32"/>
                    <a:pt x="8" y="32"/>
                  </a:cubicBezTo>
                  <a:cubicBezTo>
                    <a:pt x="10" y="33"/>
                    <a:pt x="12" y="34"/>
                    <a:pt x="14" y="35"/>
                  </a:cubicBezTo>
                  <a:cubicBezTo>
                    <a:pt x="16" y="35"/>
                    <a:pt x="18" y="36"/>
                    <a:pt x="20" y="36"/>
                  </a:cubicBezTo>
                  <a:cubicBezTo>
                    <a:pt x="20" y="36"/>
                    <a:pt x="21" y="36"/>
                    <a:pt x="21" y="36"/>
                  </a:cubicBezTo>
                  <a:cubicBezTo>
                    <a:pt x="24" y="36"/>
                    <a:pt x="28" y="36"/>
                    <a:pt x="31" y="36"/>
                  </a:cubicBezTo>
                  <a:cubicBezTo>
                    <a:pt x="34" y="35"/>
                    <a:pt x="37" y="34"/>
                    <a:pt x="40" y="33"/>
                  </a:cubicBezTo>
                  <a:cubicBezTo>
                    <a:pt x="41" y="33"/>
                    <a:pt x="43" y="32"/>
                    <a:pt x="44" y="31"/>
                  </a:cubicBezTo>
                  <a:cubicBezTo>
                    <a:pt x="45" y="31"/>
                    <a:pt x="46" y="31"/>
                    <a:pt x="46" y="30"/>
                  </a:cubicBezTo>
                  <a:cubicBezTo>
                    <a:pt x="47" y="30"/>
                    <a:pt x="48" y="29"/>
                    <a:pt x="49" y="28"/>
                  </a:cubicBezTo>
                  <a:cubicBezTo>
                    <a:pt x="55" y="24"/>
                    <a:pt x="58" y="19"/>
                    <a:pt x="57" y="14"/>
                  </a:cubicBezTo>
                  <a:moveTo>
                    <a:pt x="49" y="28"/>
                  </a:moveTo>
                  <a:cubicBezTo>
                    <a:pt x="48" y="28"/>
                    <a:pt x="47" y="29"/>
                    <a:pt x="46" y="29"/>
                  </a:cubicBezTo>
                  <a:cubicBezTo>
                    <a:pt x="46" y="30"/>
                    <a:pt x="45" y="30"/>
                    <a:pt x="44" y="30"/>
                  </a:cubicBezTo>
                  <a:cubicBezTo>
                    <a:pt x="44" y="31"/>
                    <a:pt x="43" y="31"/>
                    <a:pt x="43" y="31"/>
                  </a:cubicBezTo>
                  <a:cubicBezTo>
                    <a:pt x="42" y="32"/>
                    <a:pt x="42" y="32"/>
                    <a:pt x="42" y="32"/>
                  </a:cubicBezTo>
                  <a:cubicBezTo>
                    <a:pt x="41" y="32"/>
                    <a:pt x="40" y="32"/>
                    <a:pt x="39" y="33"/>
                  </a:cubicBezTo>
                  <a:cubicBezTo>
                    <a:pt x="37" y="34"/>
                    <a:pt x="34" y="34"/>
                    <a:pt x="31" y="35"/>
                  </a:cubicBezTo>
                  <a:cubicBezTo>
                    <a:pt x="27" y="35"/>
                    <a:pt x="23" y="35"/>
                    <a:pt x="20" y="35"/>
                  </a:cubicBezTo>
                  <a:cubicBezTo>
                    <a:pt x="19" y="35"/>
                    <a:pt x="19" y="35"/>
                    <a:pt x="18" y="35"/>
                  </a:cubicBezTo>
                  <a:cubicBezTo>
                    <a:pt x="17" y="34"/>
                    <a:pt x="15" y="34"/>
                    <a:pt x="14" y="34"/>
                  </a:cubicBezTo>
                  <a:cubicBezTo>
                    <a:pt x="12" y="33"/>
                    <a:pt x="11" y="33"/>
                    <a:pt x="10" y="32"/>
                  </a:cubicBezTo>
                  <a:cubicBezTo>
                    <a:pt x="8" y="32"/>
                    <a:pt x="7" y="30"/>
                    <a:pt x="5" y="29"/>
                  </a:cubicBezTo>
                  <a:cubicBezTo>
                    <a:pt x="4" y="28"/>
                    <a:pt x="4" y="28"/>
                    <a:pt x="4" y="28"/>
                  </a:cubicBezTo>
                  <a:cubicBezTo>
                    <a:pt x="4" y="28"/>
                    <a:pt x="4" y="28"/>
                    <a:pt x="3" y="27"/>
                  </a:cubicBezTo>
                  <a:cubicBezTo>
                    <a:pt x="2" y="26"/>
                    <a:pt x="2" y="25"/>
                    <a:pt x="2" y="24"/>
                  </a:cubicBezTo>
                  <a:cubicBezTo>
                    <a:pt x="1" y="23"/>
                    <a:pt x="1" y="23"/>
                    <a:pt x="1" y="23"/>
                  </a:cubicBezTo>
                  <a:cubicBezTo>
                    <a:pt x="1" y="23"/>
                    <a:pt x="1" y="23"/>
                    <a:pt x="1" y="22"/>
                  </a:cubicBezTo>
                  <a:cubicBezTo>
                    <a:pt x="1" y="19"/>
                    <a:pt x="2" y="15"/>
                    <a:pt x="5" y="12"/>
                  </a:cubicBezTo>
                  <a:cubicBezTo>
                    <a:pt x="6" y="11"/>
                    <a:pt x="7" y="10"/>
                    <a:pt x="8" y="9"/>
                  </a:cubicBezTo>
                  <a:cubicBezTo>
                    <a:pt x="9" y="8"/>
                    <a:pt x="10" y="8"/>
                    <a:pt x="11" y="7"/>
                  </a:cubicBezTo>
                  <a:cubicBezTo>
                    <a:pt x="11" y="7"/>
                    <a:pt x="11" y="7"/>
                    <a:pt x="11" y="7"/>
                  </a:cubicBezTo>
                  <a:cubicBezTo>
                    <a:pt x="12" y="7"/>
                    <a:pt x="12" y="7"/>
                    <a:pt x="12" y="7"/>
                  </a:cubicBezTo>
                  <a:cubicBezTo>
                    <a:pt x="12" y="6"/>
                    <a:pt x="13" y="6"/>
                    <a:pt x="13" y="6"/>
                  </a:cubicBezTo>
                  <a:cubicBezTo>
                    <a:pt x="17" y="4"/>
                    <a:pt x="21" y="2"/>
                    <a:pt x="26" y="2"/>
                  </a:cubicBezTo>
                  <a:cubicBezTo>
                    <a:pt x="27" y="2"/>
                    <a:pt x="27" y="2"/>
                    <a:pt x="27" y="2"/>
                  </a:cubicBezTo>
                  <a:cubicBezTo>
                    <a:pt x="28" y="2"/>
                    <a:pt x="28" y="2"/>
                    <a:pt x="28" y="2"/>
                  </a:cubicBezTo>
                  <a:cubicBezTo>
                    <a:pt x="29" y="1"/>
                    <a:pt x="30" y="1"/>
                    <a:pt x="31" y="1"/>
                  </a:cubicBezTo>
                  <a:cubicBezTo>
                    <a:pt x="35" y="1"/>
                    <a:pt x="38" y="1"/>
                    <a:pt x="40" y="2"/>
                  </a:cubicBezTo>
                  <a:cubicBezTo>
                    <a:pt x="41" y="2"/>
                    <a:pt x="41" y="2"/>
                    <a:pt x="41" y="2"/>
                  </a:cubicBezTo>
                  <a:cubicBezTo>
                    <a:pt x="43" y="3"/>
                    <a:pt x="44" y="3"/>
                    <a:pt x="45" y="3"/>
                  </a:cubicBezTo>
                  <a:cubicBezTo>
                    <a:pt x="45" y="3"/>
                    <a:pt x="45" y="3"/>
                    <a:pt x="45" y="3"/>
                  </a:cubicBezTo>
                  <a:cubicBezTo>
                    <a:pt x="47" y="4"/>
                    <a:pt x="49" y="5"/>
                    <a:pt x="50" y="6"/>
                  </a:cubicBezTo>
                  <a:cubicBezTo>
                    <a:pt x="52" y="7"/>
                    <a:pt x="53" y="9"/>
                    <a:pt x="54" y="10"/>
                  </a:cubicBezTo>
                  <a:cubicBezTo>
                    <a:pt x="55" y="10"/>
                    <a:pt x="55" y="11"/>
                    <a:pt x="55" y="11"/>
                  </a:cubicBezTo>
                  <a:cubicBezTo>
                    <a:pt x="56" y="12"/>
                    <a:pt x="56" y="13"/>
                    <a:pt x="56" y="14"/>
                  </a:cubicBezTo>
                  <a:cubicBezTo>
                    <a:pt x="57" y="19"/>
                    <a:pt x="54" y="24"/>
                    <a:pt x="49" y="28"/>
                  </a:cubicBezTo>
                  <a:moveTo>
                    <a:pt x="42" y="32"/>
                  </a:moveTo>
                  <a:cubicBezTo>
                    <a:pt x="43" y="32"/>
                    <a:pt x="43" y="32"/>
                    <a:pt x="43" y="32"/>
                  </a:cubicBezTo>
                  <a:cubicBezTo>
                    <a:pt x="43" y="31"/>
                    <a:pt x="43" y="31"/>
                    <a:pt x="43" y="31"/>
                  </a:cubicBezTo>
                  <a:cubicBezTo>
                    <a:pt x="42" y="32"/>
                    <a:pt x="42" y="32"/>
                    <a:pt x="42" y="32"/>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îṡḻîḓê">
              <a:extLst>
                <a:ext uri="{FF2B5EF4-FFF2-40B4-BE49-F238E27FC236}">
                  <a16:creationId xmlns:a16="http://schemas.microsoft.com/office/drawing/2014/main" id="{EC1F1B31-743C-4276-88D8-6D6DA2C0F0A9}"/>
                </a:ext>
              </a:extLst>
            </p:cNvPr>
            <p:cNvSpPr/>
            <p:nvPr/>
          </p:nvSpPr>
          <p:spPr bwMode="auto">
            <a:xfrm>
              <a:off x="5951164" y="5539360"/>
              <a:ext cx="41147" cy="72418"/>
            </a:xfrm>
            <a:custGeom>
              <a:avLst/>
              <a:gdLst>
                <a:gd name="T0" fmla="*/ 11 w 12"/>
                <a:gd name="T1" fmla="*/ 11 h 21"/>
                <a:gd name="T2" fmla="*/ 10 w 12"/>
                <a:gd name="T3" fmla="*/ 9 h 21"/>
                <a:gd name="T4" fmla="*/ 6 w 12"/>
                <a:gd name="T5" fmla="*/ 4 h 21"/>
                <a:gd name="T6" fmla="*/ 6 w 12"/>
                <a:gd name="T7" fmla="*/ 4 h 21"/>
                <a:gd name="T8" fmla="*/ 10 w 12"/>
                <a:gd name="T9" fmla="*/ 4 h 21"/>
                <a:gd name="T10" fmla="*/ 9 w 12"/>
                <a:gd name="T11" fmla="*/ 2 h 21"/>
                <a:gd name="T12" fmla="*/ 5 w 12"/>
                <a:gd name="T13" fmla="*/ 1 h 21"/>
                <a:gd name="T14" fmla="*/ 5 w 12"/>
                <a:gd name="T15" fmla="*/ 0 h 21"/>
                <a:gd name="T16" fmla="*/ 5 w 12"/>
                <a:gd name="T17" fmla="*/ 0 h 21"/>
                <a:gd name="T18" fmla="*/ 3 w 12"/>
                <a:gd name="T19" fmla="*/ 1 h 21"/>
                <a:gd name="T20" fmla="*/ 0 w 12"/>
                <a:gd name="T21" fmla="*/ 3 h 21"/>
                <a:gd name="T22" fmla="*/ 0 w 12"/>
                <a:gd name="T23" fmla="*/ 6 h 21"/>
                <a:gd name="T24" fmla="*/ 0 w 12"/>
                <a:gd name="T25" fmla="*/ 7 h 21"/>
                <a:gd name="T26" fmla="*/ 5 w 12"/>
                <a:gd name="T27" fmla="*/ 11 h 21"/>
                <a:gd name="T28" fmla="*/ 6 w 12"/>
                <a:gd name="T29" fmla="*/ 16 h 21"/>
                <a:gd name="T30" fmla="*/ 4 w 12"/>
                <a:gd name="T31" fmla="*/ 15 h 21"/>
                <a:gd name="T32" fmla="*/ 3 w 12"/>
                <a:gd name="T33" fmla="*/ 14 h 21"/>
                <a:gd name="T34" fmla="*/ 1 w 12"/>
                <a:gd name="T35" fmla="*/ 16 h 21"/>
                <a:gd name="T36" fmla="*/ 2 w 12"/>
                <a:gd name="T37" fmla="*/ 18 h 21"/>
                <a:gd name="T38" fmla="*/ 6 w 12"/>
                <a:gd name="T39" fmla="*/ 19 h 21"/>
                <a:gd name="T40" fmla="*/ 8 w 12"/>
                <a:gd name="T41" fmla="*/ 20 h 21"/>
                <a:gd name="T42" fmla="*/ 11 w 12"/>
                <a:gd name="T43" fmla="*/ 16 h 21"/>
                <a:gd name="T44" fmla="*/ 12 w 12"/>
                <a:gd name="T45" fmla="*/ 12 h 21"/>
                <a:gd name="T46" fmla="*/ 3 w 12"/>
                <a:gd name="T47" fmla="*/ 6 h 21"/>
                <a:gd name="T48" fmla="*/ 3 w 12"/>
                <a:gd name="T49" fmla="*/ 5 h 21"/>
                <a:gd name="T50" fmla="*/ 4 w 12"/>
                <a:gd name="T51" fmla="*/ 4 h 21"/>
                <a:gd name="T52" fmla="*/ 4 w 12"/>
                <a:gd name="T53" fmla="*/ 5 h 21"/>
                <a:gd name="T54" fmla="*/ 3 w 12"/>
                <a:gd name="T55" fmla="*/ 7 h 21"/>
                <a:gd name="T56" fmla="*/ 7 w 12"/>
                <a:gd name="T57" fmla="*/ 11 h 21"/>
                <a:gd name="T58" fmla="*/ 8 w 12"/>
                <a:gd name="T59" fmla="*/ 12 h 21"/>
                <a:gd name="T60" fmla="*/ 9 w 12"/>
                <a:gd name="T61" fmla="*/ 13 h 21"/>
                <a:gd name="T62" fmla="*/ 7 w 12"/>
                <a:gd name="T63" fmla="*/ 16 h 21"/>
                <a:gd name="T64" fmla="*/ 7 w 12"/>
                <a:gd name="T6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21">
                  <a:moveTo>
                    <a:pt x="12" y="12"/>
                  </a:moveTo>
                  <a:cubicBezTo>
                    <a:pt x="12" y="12"/>
                    <a:pt x="11" y="11"/>
                    <a:pt x="11" y="11"/>
                  </a:cubicBezTo>
                  <a:cubicBezTo>
                    <a:pt x="11" y="10"/>
                    <a:pt x="11" y="10"/>
                    <a:pt x="11" y="10"/>
                  </a:cubicBezTo>
                  <a:cubicBezTo>
                    <a:pt x="10" y="9"/>
                    <a:pt x="10" y="9"/>
                    <a:pt x="10" y="9"/>
                  </a:cubicBezTo>
                  <a:cubicBezTo>
                    <a:pt x="9" y="9"/>
                    <a:pt x="8" y="8"/>
                    <a:pt x="6" y="8"/>
                  </a:cubicBezTo>
                  <a:cubicBezTo>
                    <a:pt x="6" y="4"/>
                    <a:pt x="6" y="4"/>
                    <a:pt x="6" y="4"/>
                  </a:cubicBezTo>
                  <a:cubicBezTo>
                    <a:pt x="5" y="3"/>
                    <a:pt x="5" y="3"/>
                    <a:pt x="5" y="3"/>
                  </a:cubicBezTo>
                  <a:cubicBezTo>
                    <a:pt x="6" y="4"/>
                    <a:pt x="6" y="4"/>
                    <a:pt x="6" y="4"/>
                  </a:cubicBezTo>
                  <a:cubicBezTo>
                    <a:pt x="7" y="4"/>
                    <a:pt x="7" y="5"/>
                    <a:pt x="7" y="5"/>
                  </a:cubicBezTo>
                  <a:cubicBezTo>
                    <a:pt x="10" y="4"/>
                    <a:pt x="10" y="4"/>
                    <a:pt x="10" y="4"/>
                  </a:cubicBezTo>
                  <a:cubicBezTo>
                    <a:pt x="10" y="4"/>
                    <a:pt x="10" y="3"/>
                    <a:pt x="9" y="3"/>
                  </a:cubicBezTo>
                  <a:cubicBezTo>
                    <a:pt x="9" y="2"/>
                    <a:pt x="9" y="2"/>
                    <a:pt x="9" y="2"/>
                  </a:cubicBezTo>
                  <a:cubicBezTo>
                    <a:pt x="8" y="2"/>
                    <a:pt x="8" y="2"/>
                    <a:pt x="8" y="2"/>
                  </a:cubicBezTo>
                  <a:cubicBezTo>
                    <a:pt x="7" y="1"/>
                    <a:pt x="6" y="1"/>
                    <a:pt x="5" y="1"/>
                  </a:cubicBezTo>
                  <a:cubicBezTo>
                    <a:pt x="5" y="0"/>
                    <a:pt x="5" y="0"/>
                    <a:pt x="5" y="0"/>
                  </a:cubicBezTo>
                  <a:cubicBezTo>
                    <a:pt x="5" y="0"/>
                    <a:pt x="5" y="0"/>
                    <a:pt x="5" y="0"/>
                  </a:cubicBezTo>
                  <a:cubicBezTo>
                    <a:pt x="5" y="0"/>
                    <a:pt x="5" y="0"/>
                    <a:pt x="5" y="0"/>
                  </a:cubicBezTo>
                  <a:cubicBezTo>
                    <a:pt x="5" y="0"/>
                    <a:pt x="5" y="0"/>
                    <a:pt x="5" y="0"/>
                  </a:cubicBezTo>
                  <a:cubicBezTo>
                    <a:pt x="3" y="0"/>
                    <a:pt x="3" y="0"/>
                    <a:pt x="3" y="0"/>
                  </a:cubicBezTo>
                  <a:cubicBezTo>
                    <a:pt x="3" y="1"/>
                    <a:pt x="3" y="1"/>
                    <a:pt x="3" y="1"/>
                  </a:cubicBezTo>
                  <a:cubicBezTo>
                    <a:pt x="3" y="1"/>
                    <a:pt x="3" y="1"/>
                    <a:pt x="3" y="1"/>
                  </a:cubicBezTo>
                  <a:cubicBezTo>
                    <a:pt x="2" y="1"/>
                    <a:pt x="1" y="2"/>
                    <a:pt x="0" y="3"/>
                  </a:cubicBezTo>
                  <a:cubicBezTo>
                    <a:pt x="0" y="4"/>
                    <a:pt x="0" y="5"/>
                    <a:pt x="0" y="6"/>
                  </a:cubicBezTo>
                  <a:cubicBezTo>
                    <a:pt x="0" y="6"/>
                    <a:pt x="0" y="6"/>
                    <a:pt x="0" y="6"/>
                  </a:cubicBezTo>
                  <a:cubicBezTo>
                    <a:pt x="0" y="7"/>
                    <a:pt x="0" y="7"/>
                    <a:pt x="0" y="7"/>
                  </a:cubicBezTo>
                  <a:cubicBezTo>
                    <a:pt x="0" y="7"/>
                    <a:pt x="0" y="7"/>
                    <a:pt x="0" y="7"/>
                  </a:cubicBezTo>
                  <a:cubicBezTo>
                    <a:pt x="0" y="8"/>
                    <a:pt x="1" y="9"/>
                    <a:pt x="1" y="10"/>
                  </a:cubicBezTo>
                  <a:cubicBezTo>
                    <a:pt x="2" y="10"/>
                    <a:pt x="3" y="11"/>
                    <a:pt x="5" y="11"/>
                  </a:cubicBezTo>
                  <a:cubicBezTo>
                    <a:pt x="5" y="14"/>
                    <a:pt x="5" y="14"/>
                    <a:pt x="5" y="14"/>
                  </a:cubicBezTo>
                  <a:cubicBezTo>
                    <a:pt x="6" y="16"/>
                    <a:pt x="6" y="16"/>
                    <a:pt x="6" y="16"/>
                  </a:cubicBezTo>
                  <a:cubicBezTo>
                    <a:pt x="5" y="15"/>
                    <a:pt x="5" y="15"/>
                    <a:pt x="5" y="15"/>
                  </a:cubicBezTo>
                  <a:cubicBezTo>
                    <a:pt x="4" y="15"/>
                    <a:pt x="4" y="15"/>
                    <a:pt x="4" y="15"/>
                  </a:cubicBezTo>
                  <a:cubicBezTo>
                    <a:pt x="4" y="15"/>
                    <a:pt x="4" y="15"/>
                    <a:pt x="4" y="15"/>
                  </a:cubicBezTo>
                  <a:cubicBezTo>
                    <a:pt x="4" y="14"/>
                    <a:pt x="3" y="14"/>
                    <a:pt x="3" y="14"/>
                  </a:cubicBezTo>
                  <a:cubicBezTo>
                    <a:pt x="0" y="14"/>
                    <a:pt x="0" y="14"/>
                    <a:pt x="0" y="14"/>
                  </a:cubicBezTo>
                  <a:cubicBezTo>
                    <a:pt x="1" y="15"/>
                    <a:pt x="1" y="16"/>
                    <a:pt x="1" y="16"/>
                  </a:cubicBezTo>
                  <a:cubicBezTo>
                    <a:pt x="2" y="17"/>
                    <a:pt x="2" y="17"/>
                    <a:pt x="2" y="17"/>
                  </a:cubicBezTo>
                  <a:cubicBezTo>
                    <a:pt x="2" y="18"/>
                    <a:pt x="2" y="18"/>
                    <a:pt x="2" y="18"/>
                  </a:cubicBezTo>
                  <a:cubicBezTo>
                    <a:pt x="3" y="18"/>
                    <a:pt x="4" y="19"/>
                    <a:pt x="5" y="19"/>
                  </a:cubicBezTo>
                  <a:cubicBezTo>
                    <a:pt x="6" y="19"/>
                    <a:pt x="6" y="19"/>
                    <a:pt x="6" y="19"/>
                  </a:cubicBezTo>
                  <a:cubicBezTo>
                    <a:pt x="6" y="21"/>
                    <a:pt x="6" y="21"/>
                    <a:pt x="6" y="21"/>
                  </a:cubicBezTo>
                  <a:cubicBezTo>
                    <a:pt x="8" y="20"/>
                    <a:pt x="8" y="20"/>
                    <a:pt x="8" y="20"/>
                  </a:cubicBezTo>
                  <a:cubicBezTo>
                    <a:pt x="8" y="18"/>
                    <a:pt x="8" y="18"/>
                    <a:pt x="8" y="18"/>
                  </a:cubicBezTo>
                  <a:cubicBezTo>
                    <a:pt x="9" y="18"/>
                    <a:pt x="10" y="17"/>
                    <a:pt x="11" y="16"/>
                  </a:cubicBezTo>
                  <a:cubicBezTo>
                    <a:pt x="11" y="15"/>
                    <a:pt x="11" y="15"/>
                    <a:pt x="12" y="14"/>
                  </a:cubicBezTo>
                  <a:cubicBezTo>
                    <a:pt x="12" y="14"/>
                    <a:pt x="12" y="13"/>
                    <a:pt x="12" y="12"/>
                  </a:cubicBezTo>
                  <a:moveTo>
                    <a:pt x="3" y="7"/>
                  </a:moveTo>
                  <a:cubicBezTo>
                    <a:pt x="3" y="7"/>
                    <a:pt x="3" y="6"/>
                    <a:pt x="3" y="6"/>
                  </a:cubicBezTo>
                  <a:cubicBezTo>
                    <a:pt x="3" y="6"/>
                    <a:pt x="3" y="6"/>
                    <a:pt x="3" y="6"/>
                  </a:cubicBezTo>
                  <a:cubicBezTo>
                    <a:pt x="3" y="5"/>
                    <a:pt x="3" y="5"/>
                    <a:pt x="3" y="5"/>
                  </a:cubicBezTo>
                  <a:cubicBezTo>
                    <a:pt x="3" y="5"/>
                    <a:pt x="3" y="5"/>
                    <a:pt x="3" y="5"/>
                  </a:cubicBezTo>
                  <a:cubicBezTo>
                    <a:pt x="3" y="4"/>
                    <a:pt x="3" y="4"/>
                    <a:pt x="4" y="4"/>
                  </a:cubicBezTo>
                  <a:cubicBezTo>
                    <a:pt x="4" y="4"/>
                    <a:pt x="4" y="4"/>
                    <a:pt x="4" y="4"/>
                  </a:cubicBezTo>
                  <a:cubicBezTo>
                    <a:pt x="4" y="5"/>
                    <a:pt x="4" y="5"/>
                    <a:pt x="4" y="5"/>
                  </a:cubicBezTo>
                  <a:cubicBezTo>
                    <a:pt x="4" y="8"/>
                    <a:pt x="4" y="8"/>
                    <a:pt x="4" y="8"/>
                  </a:cubicBezTo>
                  <a:cubicBezTo>
                    <a:pt x="4" y="8"/>
                    <a:pt x="3" y="7"/>
                    <a:pt x="3" y="7"/>
                  </a:cubicBezTo>
                  <a:moveTo>
                    <a:pt x="7" y="13"/>
                  </a:moveTo>
                  <a:cubicBezTo>
                    <a:pt x="7" y="11"/>
                    <a:pt x="7" y="11"/>
                    <a:pt x="7" y="11"/>
                  </a:cubicBezTo>
                  <a:cubicBezTo>
                    <a:pt x="7" y="11"/>
                    <a:pt x="8" y="12"/>
                    <a:pt x="8" y="12"/>
                  </a:cubicBezTo>
                  <a:cubicBezTo>
                    <a:pt x="8" y="12"/>
                    <a:pt x="8" y="12"/>
                    <a:pt x="8" y="12"/>
                  </a:cubicBezTo>
                  <a:cubicBezTo>
                    <a:pt x="9" y="13"/>
                    <a:pt x="9" y="13"/>
                    <a:pt x="9" y="13"/>
                  </a:cubicBezTo>
                  <a:cubicBezTo>
                    <a:pt x="9" y="13"/>
                    <a:pt x="9" y="13"/>
                    <a:pt x="9" y="13"/>
                  </a:cubicBezTo>
                  <a:cubicBezTo>
                    <a:pt x="9" y="14"/>
                    <a:pt x="9" y="14"/>
                    <a:pt x="9" y="15"/>
                  </a:cubicBezTo>
                  <a:cubicBezTo>
                    <a:pt x="8" y="15"/>
                    <a:pt x="8" y="16"/>
                    <a:pt x="7" y="16"/>
                  </a:cubicBezTo>
                  <a:cubicBezTo>
                    <a:pt x="7" y="14"/>
                    <a:pt x="7" y="14"/>
                    <a:pt x="7" y="14"/>
                  </a:cubicBezTo>
                  <a:cubicBezTo>
                    <a:pt x="7" y="13"/>
                    <a:pt x="7" y="13"/>
                    <a:pt x="7" y="13"/>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ïṧḷiďê">
              <a:extLst>
                <a:ext uri="{FF2B5EF4-FFF2-40B4-BE49-F238E27FC236}">
                  <a16:creationId xmlns:a16="http://schemas.microsoft.com/office/drawing/2014/main" id="{EC537ECD-720E-48CA-A2CF-D30913B13CF2}"/>
                </a:ext>
              </a:extLst>
            </p:cNvPr>
            <p:cNvSpPr/>
            <p:nvPr/>
          </p:nvSpPr>
          <p:spPr bwMode="auto">
            <a:xfrm>
              <a:off x="6548613" y="5392878"/>
              <a:ext cx="230421" cy="159649"/>
            </a:xfrm>
            <a:custGeom>
              <a:avLst/>
              <a:gdLst>
                <a:gd name="T0" fmla="*/ 65 w 67"/>
                <a:gd name="T1" fmla="*/ 19 h 47"/>
                <a:gd name="T2" fmla="*/ 36 w 67"/>
                <a:gd name="T3" fmla="*/ 44 h 47"/>
                <a:gd name="T4" fmla="*/ 2 w 67"/>
                <a:gd name="T5" fmla="*/ 28 h 47"/>
                <a:gd name="T6" fmla="*/ 30 w 67"/>
                <a:gd name="T7" fmla="*/ 3 h 47"/>
                <a:gd name="T8" fmla="*/ 65 w 67"/>
                <a:gd name="T9" fmla="*/ 19 h 47"/>
              </a:gdLst>
              <a:ahLst/>
              <a:cxnLst>
                <a:cxn ang="0">
                  <a:pos x="T0" y="T1"/>
                </a:cxn>
                <a:cxn ang="0">
                  <a:pos x="T2" y="T3"/>
                </a:cxn>
                <a:cxn ang="0">
                  <a:pos x="T4" y="T5"/>
                </a:cxn>
                <a:cxn ang="0">
                  <a:pos x="T6" y="T7"/>
                </a:cxn>
                <a:cxn ang="0">
                  <a:pos x="T8" y="T9"/>
                </a:cxn>
              </a:cxnLst>
              <a:rect l="0" t="0" r="r" b="b"/>
              <a:pathLst>
                <a:path w="67" h="47">
                  <a:moveTo>
                    <a:pt x="65" y="19"/>
                  </a:moveTo>
                  <a:cubicBezTo>
                    <a:pt x="67" y="30"/>
                    <a:pt x="54" y="41"/>
                    <a:pt x="36" y="44"/>
                  </a:cubicBezTo>
                  <a:cubicBezTo>
                    <a:pt x="19" y="47"/>
                    <a:pt x="4" y="39"/>
                    <a:pt x="2" y="28"/>
                  </a:cubicBezTo>
                  <a:cubicBezTo>
                    <a:pt x="0" y="17"/>
                    <a:pt x="13" y="5"/>
                    <a:pt x="30" y="3"/>
                  </a:cubicBezTo>
                  <a:cubicBezTo>
                    <a:pt x="48" y="0"/>
                    <a:pt x="63" y="7"/>
                    <a:pt x="65" y="19"/>
                  </a:cubicBez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 name="îṥḷîdé">
              <a:extLst>
                <a:ext uri="{FF2B5EF4-FFF2-40B4-BE49-F238E27FC236}">
                  <a16:creationId xmlns:a16="http://schemas.microsoft.com/office/drawing/2014/main" id="{A1EEE03B-190E-46CD-A67C-90A567D1973E}"/>
                </a:ext>
              </a:extLst>
            </p:cNvPr>
            <p:cNvSpPr/>
            <p:nvPr/>
          </p:nvSpPr>
          <p:spPr bwMode="auto">
            <a:xfrm>
              <a:off x="6563425" y="5409336"/>
              <a:ext cx="197504" cy="126732"/>
            </a:xfrm>
            <a:custGeom>
              <a:avLst/>
              <a:gdLst>
                <a:gd name="T0" fmla="*/ 58 w 58"/>
                <a:gd name="T1" fmla="*/ 14 h 37"/>
                <a:gd name="T2" fmla="*/ 57 w 58"/>
                <a:gd name="T3" fmla="*/ 11 h 37"/>
                <a:gd name="T4" fmla="*/ 50 w 58"/>
                <a:gd name="T5" fmla="*/ 4 h 37"/>
                <a:gd name="T6" fmla="*/ 49 w 58"/>
                <a:gd name="T7" fmla="*/ 4 h 37"/>
                <a:gd name="T8" fmla="*/ 27 w 58"/>
                <a:gd name="T9" fmla="*/ 1 h 37"/>
                <a:gd name="T10" fmla="*/ 16 w 58"/>
                <a:gd name="T11" fmla="*/ 4 h 37"/>
                <a:gd name="T12" fmla="*/ 1 w 58"/>
                <a:gd name="T13" fmla="*/ 23 h 37"/>
                <a:gd name="T14" fmla="*/ 5 w 58"/>
                <a:gd name="T15" fmla="*/ 29 h 37"/>
                <a:gd name="T16" fmla="*/ 13 w 58"/>
                <a:gd name="T17" fmla="*/ 34 h 37"/>
                <a:gd name="T18" fmla="*/ 29 w 58"/>
                <a:gd name="T19" fmla="*/ 36 h 37"/>
                <a:gd name="T20" fmla="*/ 32 w 58"/>
                <a:gd name="T21" fmla="*/ 36 h 37"/>
                <a:gd name="T22" fmla="*/ 49 w 58"/>
                <a:gd name="T23" fmla="*/ 29 h 37"/>
                <a:gd name="T24" fmla="*/ 58 w 58"/>
                <a:gd name="T25" fmla="*/ 19 h 37"/>
                <a:gd name="T26" fmla="*/ 58 w 58"/>
                <a:gd name="T27" fmla="*/ 14 h 37"/>
                <a:gd name="T28" fmla="*/ 46 w 58"/>
                <a:gd name="T29" fmla="*/ 30 h 37"/>
                <a:gd name="T30" fmla="*/ 33 w 58"/>
                <a:gd name="T31" fmla="*/ 35 h 37"/>
                <a:gd name="T32" fmla="*/ 32 w 58"/>
                <a:gd name="T33" fmla="*/ 35 h 37"/>
                <a:gd name="T34" fmla="*/ 14 w 58"/>
                <a:gd name="T35" fmla="*/ 34 h 37"/>
                <a:gd name="T36" fmla="*/ 6 w 58"/>
                <a:gd name="T37" fmla="*/ 29 h 37"/>
                <a:gd name="T38" fmla="*/ 2 w 58"/>
                <a:gd name="T39" fmla="*/ 22 h 37"/>
                <a:gd name="T40" fmla="*/ 19 w 58"/>
                <a:gd name="T41" fmla="*/ 4 h 37"/>
                <a:gd name="T42" fmla="*/ 27 w 58"/>
                <a:gd name="T43" fmla="*/ 2 h 37"/>
                <a:gd name="T44" fmla="*/ 47 w 58"/>
                <a:gd name="T45" fmla="*/ 4 h 37"/>
                <a:gd name="T46" fmla="*/ 49 w 58"/>
                <a:gd name="T47" fmla="*/ 5 h 37"/>
                <a:gd name="T48" fmla="*/ 56 w 58"/>
                <a:gd name="T49" fmla="*/ 12 h 37"/>
                <a:gd name="T50" fmla="*/ 57 w 58"/>
                <a:gd name="T51" fmla="*/ 14 h 37"/>
                <a:gd name="T52" fmla="*/ 57 w 58"/>
                <a:gd name="T53" fmla="*/ 19 h 37"/>
                <a:gd name="T54" fmla="*/ 46 w 58"/>
                <a:gd name="T5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37">
                  <a:moveTo>
                    <a:pt x="58" y="14"/>
                  </a:moveTo>
                  <a:cubicBezTo>
                    <a:pt x="58" y="13"/>
                    <a:pt x="57" y="12"/>
                    <a:pt x="57" y="11"/>
                  </a:cubicBezTo>
                  <a:cubicBezTo>
                    <a:pt x="56" y="8"/>
                    <a:pt x="53" y="6"/>
                    <a:pt x="50" y="4"/>
                  </a:cubicBezTo>
                  <a:cubicBezTo>
                    <a:pt x="49" y="4"/>
                    <a:pt x="49" y="4"/>
                    <a:pt x="49" y="4"/>
                  </a:cubicBezTo>
                  <a:cubicBezTo>
                    <a:pt x="43" y="1"/>
                    <a:pt x="35" y="0"/>
                    <a:pt x="27" y="1"/>
                  </a:cubicBezTo>
                  <a:cubicBezTo>
                    <a:pt x="23" y="2"/>
                    <a:pt x="19" y="3"/>
                    <a:pt x="16" y="4"/>
                  </a:cubicBezTo>
                  <a:cubicBezTo>
                    <a:pt x="6" y="8"/>
                    <a:pt x="0" y="16"/>
                    <a:pt x="1" y="23"/>
                  </a:cubicBezTo>
                  <a:cubicBezTo>
                    <a:pt x="1" y="25"/>
                    <a:pt x="3" y="27"/>
                    <a:pt x="5" y="29"/>
                  </a:cubicBezTo>
                  <a:cubicBezTo>
                    <a:pt x="7" y="31"/>
                    <a:pt x="9" y="33"/>
                    <a:pt x="13" y="34"/>
                  </a:cubicBezTo>
                  <a:cubicBezTo>
                    <a:pt x="17" y="36"/>
                    <a:pt x="23" y="37"/>
                    <a:pt x="29" y="36"/>
                  </a:cubicBezTo>
                  <a:cubicBezTo>
                    <a:pt x="30" y="36"/>
                    <a:pt x="31" y="36"/>
                    <a:pt x="32" y="36"/>
                  </a:cubicBezTo>
                  <a:cubicBezTo>
                    <a:pt x="39" y="35"/>
                    <a:pt x="45" y="32"/>
                    <a:pt x="49" y="29"/>
                  </a:cubicBezTo>
                  <a:cubicBezTo>
                    <a:pt x="54" y="26"/>
                    <a:pt x="57" y="23"/>
                    <a:pt x="58" y="19"/>
                  </a:cubicBezTo>
                  <a:cubicBezTo>
                    <a:pt x="58" y="17"/>
                    <a:pt x="58" y="16"/>
                    <a:pt x="58" y="14"/>
                  </a:cubicBezTo>
                  <a:close/>
                  <a:moveTo>
                    <a:pt x="46" y="30"/>
                  </a:moveTo>
                  <a:cubicBezTo>
                    <a:pt x="42" y="32"/>
                    <a:pt x="38" y="34"/>
                    <a:pt x="33" y="35"/>
                  </a:cubicBezTo>
                  <a:cubicBezTo>
                    <a:pt x="33" y="35"/>
                    <a:pt x="32" y="35"/>
                    <a:pt x="32" y="35"/>
                  </a:cubicBezTo>
                  <a:cubicBezTo>
                    <a:pt x="25" y="36"/>
                    <a:pt x="19" y="35"/>
                    <a:pt x="14" y="34"/>
                  </a:cubicBezTo>
                  <a:cubicBezTo>
                    <a:pt x="11" y="33"/>
                    <a:pt x="8" y="31"/>
                    <a:pt x="6" y="29"/>
                  </a:cubicBezTo>
                  <a:cubicBezTo>
                    <a:pt x="4" y="27"/>
                    <a:pt x="2" y="25"/>
                    <a:pt x="2" y="22"/>
                  </a:cubicBezTo>
                  <a:cubicBezTo>
                    <a:pt x="1" y="15"/>
                    <a:pt x="8" y="8"/>
                    <a:pt x="19" y="4"/>
                  </a:cubicBezTo>
                  <a:cubicBezTo>
                    <a:pt x="21" y="3"/>
                    <a:pt x="24" y="2"/>
                    <a:pt x="27" y="2"/>
                  </a:cubicBezTo>
                  <a:cubicBezTo>
                    <a:pt x="35" y="1"/>
                    <a:pt x="42" y="2"/>
                    <a:pt x="47" y="4"/>
                  </a:cubicBezTo>
                  <a:cubicBezTo>
                    <a:pt x="48" y="4"/>
                    <a:pt x="49" y="5"/>
                    <a:pt x="49" y="5"/>
                  </a:cubicBezTo>
                  <a:cubicBezTo>
                    <a:pt x="52" y="7"/>
                    <a:pt x="55" y="9"/>
                    <a:pt x="56" y="12"/>
                  </a:cubicBezTo>
                  <a:cubicBezTo>
                    <a:pt x="56" y="12"/>
                    <a:pt x="57" y="13"/>
                    <a:pt x="57" y="14"/>
                  </a:cubicBezTo>
                  <a:cubicBezTo>
                    <a:pt x="57" y="16"/>
                    <a:pt x="57" y="17"/>
                    <a:pt x="57" y="19"/>
                  </a:cubicBezTo>
                  <a:cubicBezTo>
                    <a:pt x="55" y="23"/>
                    <a:pt x="51" y="27"/>
                    <a:pt x="46" y="30"/>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7" name="i$1idê">
              <a:extLst>
                <a:ext uri="{FF2B5EF4-FFF2-40B4-BE49-F238E27FC236}">
                  <a16:creationId xmlns:a16="http://schemas.microsoft.com/office/drawing/2014/main" id="{A6F939DB-3028-4CB1-A5FA-5A3B945D4369}"/>
                </a:ext>
              </a:extLst>
            </p:cNvPr>
            <p:cNvSpPr/>
            <p:nvPr/>
          </p:nvSpPr>
          <p:spPr bwMode="auto">
            <a:xfrm>
              <a:off x="6640781" y="5437316"/>
              <a:ext cx="46084" cy="70772"/>
            </a:xfrm>
            <a:custGeom>
              <a:avLst/>
              <a:gdLst>
                <a:gd name="T0" fmla="*/ 12 w 13"/>
                <a:gd name="T1" fmla="*/ 11 h 21"/>
                <a:gd name="T2" fmla="*/ 11 w 13"/>
                <a:gd name="T3" fmla="*/ 10 h 21"/>
                <a:gd name="T4" fmla="*/ 7 w 13"/>
                <a:gd name="T5" fmla="*/ 8 h 21"/>
                <a:gd name="T6" fmla="*/ 6 w 13"/>
                <a:gd name="T7" fmla="*/ 4 h 21"/>
                <a:gd name="T8" fmla="*/ 8 w 13"/>
                <a:gd name="T9" fmla="*/ 5 h 21"/>
                <a:gd name="T10" fmla="*/ 11 w 13"/>
                <a:gd name="T11" fmla="*/ 4 h 21"/>
                <a:gd name="T12" fmla="*/ 9 w 13"/>
                <a:gd name="T13" fmla="*/ 2 h 21"/>
                <a:gd name="T14" fmla="*/ 6 w 13"/>
                <a:gd name="T15" fmla="*/ 1 h 21"/>
                <a:gd name="T16" fmla="*/ 6 w 13"/>
                <a:gd name="T17" fmla="*/ 0 h 21"/>
                <a:gd name="T18" fmla="*/ 4 w 13"/>
                <a:gd name="T19" fmla="*/ 0 h 21"/>
                <a:gd name="T20" fmla="*/ 4 w 13"/>
                <a:gd name="T21" fmla="*/ 1 h 21"/>
                <a:gd name="T22" fmla="*/ 1 w 13"/>
                <a:gd name="T23" fmla="*/ 3 h 21"/>
                <a:gd name="T24" fmla="*/ 1 w 13"/>
                <a:gd name="T25" fmla="*/ 7 h 21"/>
                <a:gd name="T26" fmla="*/ 2 w 13"/>
                <a:gd name="T27" fmla="*/ 10 h 21"/>
                <a:gd name="T28" fmla="*/ 6 w 13"/>
                <a:gd name="T29" fmla="*/ 11 h 21"/>
                <a:gd name="T30" fmla="*/ 6 w 13"/>
                <a:gd name="T31" fmla="*/ 13 h 21"/>
                <a:gd name="T32" fmla="*/ 6 w 13"/>
                <a:gd name="T33" fmla="*/ 16 h 21"/>
                <a:gd name="T34" fmla="*/ 5 w 13"/>
                <a:gd name="T35" fmla="*/ 15 h 21"/>
                <a:gd name="T36" fmla="*/ 4 w 13"/>
                <a:gd name="T37" fmla="*/ 14 h 21"/>
                <a:gd name="T38" fmla="*/ 2 w 13"/>
                <a:gd name="T39" fmla="*/ 14 h 21"/>
                <a:gd name="T40" fmla="*/ 1 w 13"/>
                <a:gd name="T41" fmla="*/ 14 h 21"/>
                <a:gd name="T42" fmla="*/ 1 w 13"/>
                <a:gd name="T43" fmla="*/ 15 h 21"/>
                <a:gd name="T44" fmla="*/ 3 w 13"/>
                <a:gd name="T45" fmla="*/ 18 h 21"/>
                <a:gd name="T46" fmla="*/ 7 w 13"/>
                <a:gd name="T47" fmla="*/ 19 h 21"/>
                <a:gd name="T48" fmla="*/ 7 w 13"/>
                <a:gd name="T49" fmla="*/ 20 h 21"/>
                <a:gd name="T50" fmla="*/ 7 w 13"/>
                <a:gd name="T51" fmla="*/ 20 h 21"/>
                <a:gd name="T52" fmla="*/ 7 w 13"/>
                <a:gd name="T53" fmla="*/ 21 h 21"/>
                <a:gd name="T54" fmla="*/ 9 w 13"/>
                <a:gd name="T55" fmla="*/ 21 h 21"/>
                <a:gd name="T56" fmla="*/ 9 w 13"/>
                <a:gd name="T57" fmla="*/ 20 h 21"/>
                <a:gd name="T58" fmla="*/ 9 w 13"/>
                <a:gd name="T59" fmla="*/ 19 h 21"/>
                <a:gd name="T60" fmla="*/ 12 w 13"/>
                <a:gd name="T61" fmla="*/ 16 h 21"/>
                <a:gd name="T62" fmla="*/ 13 w 13"/>
                <a:gd name="T63" fmla="*/ 12 h 21"/>
                <a:gd name="T64" fmla="*/ 12 w 13"/>
                <a:gd name="T65" fmla="*/ 11 h 21"/>
                <a:gd name="T66" fmla="*/ 4 w 13"/>
                <a:gd name="T67" fmla="*/ 7 h 21"/>
                <a:gd name="T68" fmla="*/ 3 w 13"/>
                <a:gd name="T69" fmla="*/ 6 h 21"/>
                <a:gd name="T70" fmla="*/ 4 w 13"/>
                <a:gd name="T71" fmla="*/ 5 h 21"/>
                <a:gd name="T72" fmla="*/ 5 w 13"/>
                <a:gd name="T73" fmla="*/ 4 h 21"/>
                <a:gd name="T74" fmla="*/ 5 w 13"/>
                <a:gd name="T75" fmla="*/ 8 h 21"/>
                <a:gd name="T76" fmla="*/ 4 w 13"/>
                <a:gd name="T77" fmla="*/ 7 h 21"/>
                <a:gd name="T78" fmla="*/ 9 w 13"/>
                <a:gd name="T79" fmla="*/ 15 h 21"/>
                <a:gd name="T80" fmla="*/ 8 w 13"/>
                <a:gd name="T81" fmla="*/ 16 h 21"/>
                <a:gd name="T82" fmla="*/ 8 w 13"/>
                <a:gd name="T83" fmla="*/ 12 h 21"/>
                <a:gd name="T84" fmla="*/ 8 w 13"/>
                <a:gd name="T85" fmla="*/ 11 h 21"/>
                <a:gd name="T86" fmla="*/ 9 w 13"/>
                <a:gd name="T87" fmla="*/ 12 h 21"/>
                <a:gd name="T88" fmla="*/ 9 w 13"/>
                <a:gd name="T89" fmla="*/ 12 h 21"/>
                <a:gd name="T90" fmla="*/ 10 w 13"/>
                <a:gd name="T91" fmla="*/ 13 h 21"/>
                <a:gd name="T92" fmla="*/ 9 w 13"/>
                <a:gd name="T9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21">
                  <a:moveTo>
                    <a:pt x="12" y="11"/>
                  </a:moveTo>
                  <a:cubicBezTo>
                    <a:pt x="12" y="10"/>
                    <a:pt x="11" y="10"/>
                    <a:pt x="11" y="10"/>
                  </a:cubicBezTo>
                  <a:cubicBezTo>
                    <a:pt x="10" y="9"/>
                    <a:pt x="9" y="8"/>
                    <a:pt x="7" y="8"/>
                  </a:cubicBezTo>
                  <a:cubicBezTo>
                    <a:pt x="6" y="4"/>
                    <a:pt x="6" y="4"/>
                    <a:pt x="6" y="4"/>
                  </a:cubicBezTo>
                  <a:cubicBezTo>
                    <a:pt x="7" y="4"/>
                    <a:pt x="8" y="4"/>
                    <a:pt x="8" y="5"/>
                  </a:cubicBezTo>
                  <a:cubicBezTo>
                    <a:pt x="11" y="4"/>
                    <a:pt x="11" y="4"/>
                    <a:pt x="11" y="4"/>
                  </a:cubicBezTo>
                  <a:cubicBezTo>
                    <a:pt x="11" y="3"/>
                    <a:pt x="10" y="2"/>
                    <a:pt x="9" y="2"/>
                  </a:cubicBezTo>
                  <a:cubicBezTo>
                    <a:pt x="8" y="1"/>
                    <a:pt x="7" y="1"/>
                    <a:pt x="6" y="1"/>
                  </a:cubicBezTo>
                  <a:cubicBezTo>
                    <a:pt x="6" y="0"/>
                    <a:pt x="6" y="0"/>
                    <a:pt x="6" y="0"/>
                  </a:cubicBezTo>
                  <a:cubicBezTo>
                    <a:pt x="4" y="0"/>
                    <a:pt x="4" y="0"/>
                    <a:pt x="4" y="0"/>
                  </a:cubicBezTo>
                  <a:cubicBezTo>
                    <a:pt x="4" y="1"/>
                    <a:pt x="4" y="1"/>
                    <a:pt x="4" y="1"/>
                  </a:cubicBezTo>
                  <a:cubicBezTo>
                    <a:pt x="3" y="2"/>
                    <a:pt x="2" y="2"/>
                    <a:pt x="1" y="3"/>
                  </a:cubicBezTo>
                  <a:cubicBezTo>
                    <a:pt x="1" y="4"/>
                    <a:pt x="0" y="5"/>
                    <a:pt x="1" y="7"/>
                  </a:cubicBezTo>
                  <a:cubicBezTo>
                    <a:pt x="1" y="8"/>
                    <a:pt x="1" y="9"/>
                    <a:pt x="2" y="10"/>
                  </a:cubicBezTo>
                  <a:cubicBezTo>
                    <a:pt x="3" y="10"/>
                    <a:pt x="4" y="11"/>
                    <a:pt x="6" y="11"/>
                  </a:cubicBezTo>
                  <a:cubicBezTo>
                    <a:pt x="6" y="13"/>
                    <a:pt x="6" y="13"/>
                    <a:pt x="6" y="13"/>
                  </a:cubicBezTo>
                  <a:cubicBezTo>
                    <a:pt x="6" y="16"/>
                    <a:pt x="6" y="16"/>
                    <a:pt x="6" y="16"/>
                  </a:cubicBezTo>
                  <a:cubicBezTo>
                    <a:pt x="6" y="16"/>
                    <a:pt x="6" y="16"/>
                    <a:pt x="5" y="15"/>
                  </a:cubicBezTo>
                  <a:cubicBezTo>
                    <a:pt x="5" y="15"/>
                    <a:pt x="4" y="14"/>
                    <a:pt x="4" y="14"/>
                  </a:cubicBezTo>
                  <a:cubicBezTo>
                    <a:pt x="2" y="14"/>
                    <a:pt x="2" y="14"/>
                    <a:pt x="2" y="14"/>
                  </a:cubicBezTo>
                  <a:cubicBezTo>
                    <a:pt x="1" y="14"/>
                    <a:pt x="1" y="14"/>
                    <a:pt x="1" y="14"/>
                  </a:cubicBezTo>
                  <a:cubicBezTo>
                    <a:pt x="1" y="15"/>
                    <a:pt x="1" y="15"/>
                    <a:pt x="1" y="15"/>
                  </a:cubicBezTo>
                  <a:cubicBezTo>
                    <a:pt x="2" y="16"/>
                    <a:pt x="2" y="17"/>
                    <a:pt x="3" y="18"/>
                  </a:cubicBezTo>
                  <a:cubicBezTo>
                    <a:pt x="4" y="19"/>
                    <a:pt x="5" y="19"/>
                    <a:pt x="7" y="19"/>
                  </a:cubicBezTo>
                  <a:cubicBezTo>
                    <a:pt x="7" y="20"/>
                    <a:pt x="7" y="20"/>
                    <a:pt x="7" y="20"/>
                  </a:cubicBezTo>
                  <a:cubicBezTo>
                    <a:pt x="7" y="20"/>
                    <a:pt x="7" y="20"/>
                    <a:pt x="7" y="20"/>
                  </a:cubicBezTo>
                  <a:cubicBezTo>
                    <a:pt x="7" y="21"/>
                    <a:pt x="7" y="21"/>
                    <a:pt x="7" y="21"/>
                  </a:cubicBezTo>
                  <a:cubicBezTo>
                    <a:pt x="9" y="21"/>
                    <a:pt x="9" y="21"/>
                    <a:pt x="9" y="21"/>
                  </a:cubicBezTo>
                  <a:cubicBezTo>
                    <a:pt x="9" y="20"/>
                    <a:pt x="9" y="20"/>
                    <a:pt x="9" y="20"/>
                  </a:cubicBezTo>
                  <a:cubicBezTo>
                    <a:pt x="9" y="19"/>
                    <a:pt x="9" y="19"/>
                    <a:pt x="9" y="19"/>
                  </a:cubicBezTo>
                  <a:cubicBezTo>
                    <a:pt x="10" y="18"/>
                    <a:pt x="11" y="17"/>
                    <a:pt x="12" y="16"/>
                  </a:cubicBezTo>
                  <a:cubicBezTo>
                    <a:pt x="13" y="15"/>
                    <a:pt x="13" y="14"/>
                    <a:pt x="13" y="12"/>
                  </a:cubicBezTo>
                  <a:cubicBezTo>
                    <a:pt x="12" y="12"/>
                    <a:pt x="12" y="11"/>
                    <a:pt x="12" y="11"/>
                  </a:cubicBezTo>
                  <a:close/>
                  <a:moveTo>
                    <a:pt x="4" y="7"/>
                  </a:moveTo>
                  <a:cubicBezTo>
                    <a:pt x="4" y="7"/>
                    <a:pt x="4" y="6"/>
                    <a:pt x="3" y="6"/>
                  </a:cubicBezTo>
                  <a:cubicBezTo>
                    <a:pt x="3" y="6"/>
                    <a:pt x="3" y="5"/>
                    <a:pt x="4" y="5"/>
                  </a:cubicBezTo>
                  <a:cubicBezTo>
                    <a:pt x="4" y="4"/>
                    <a:pt x="4" y="4"/>
                    <a:pt x="5" y="4"/>
                  </a:cubicBezTo>
                  <a:cubicBezTo>
                    <a:pt x="5" y="8"/>
                    <a:pt x="5" y="8"/>
                    <a:pt x="5" y="8"/>
                  </a:cubicBezTo>
                  <a:cubicBezTo>
                    <a:pt x="5" y="8"/>
                    <a:pt x="4" y="7"/>
                    <a:pt x="4" y="7"/>
                  </a:cubicBezTo>
                  <a:close/>
                  <a:moveTo>
                    <a:pt x="9" y="15"/>
                  </a:moveTo>
                  <a:cubicBezTo>
                    <a:pt x="9" y="15"/>
                    <a:pt x="9" y="16"/>
                    <a:pt x="8" y="16"/>
                  </a:cubicBezTo>
                  <a:cubicBezTo>
                    <a:pt x="8" y="12"/>
                    <a:pt x="8" y="12"/>
                    <a:pt x="8" y="12"/>
                  </a:cubicBezTo>
                  <a:cubicBezTo>
                    <a:pt x="8" y="11"/>
                    <a:pt x="8" y="11"/>
                    <a:pt x="8" y="11"/>
                  </a:cubicBezTo>
                  <a:cubicBezTo>
                    <a:pt x="8" y="11"/>
                    <a:pt x="9" y="12"/>
                    <a:pt x="9" y="12"/>
                  </a:cubicBezTo>
                  <a:cubicBezTo>
                    <a:pt x="9" y="12"/>
                    <a:pt x="9" y="12"/>
                    <a:pt x="9" y="12"/>
                  </a:cubicBezTo>
                  <a:cubicBezTo>
                    <a:pt x="9" y="12"/>
                    <a:pt x="10" y="13"/>
                    <a:pt x="10" y="13"/>
                  </a:cubicBezTo>
                  <a:cubicBezTo>
                    <a:pt x="10" y="14"/>
                    <a:pt x="10" y="14"/>
                    <a:pt x="9" y="15"/>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 name="ïṡlídé">
              <a:extLst>
                <a:ext uri="{FF2B5EF4-FFF2-40B4-BE49-F238E27FC236}">
                  <a16:creationId xmlns:a16="http://schemas.microsoft.com/office/drawing/2014/main" id="{A51E06B1-7C26-4440-8CEA-315412676A45}"/>
                </a:ext>
              </a:extLst>
            </p:cNvPr>
            <p:cNvSpPr/>
            <p:nvPr/>
          </p:nvSpPr>
          <p:spPr bwMode="auto">
            <a:xfrm>
              <a:off x="5761890" y="5383003"/>
              <a:ext cx="126732" cy="146482"/>
            </a:xfrm>
            <a:custGeom>
              <a:avLst/>
              <a:gdLst>
                <a:gd name="T0" fmla="*/ 11 w 77"/>
                <a:gd name="T1" fmla="*/ 89 h 89"/>
                <a:gd name="T2" fmla="*/ 0 w 77"/>
                <a:gd name="T3" fmla="*/ 10 h 89"/>
                <a:gd name="T4" fmla="*/ 77 w 77"/>
                <a:gd name="T5" fmla="*/ 0 h 89"/>
                <a:gd name="T6" fmla="*/ 11 w 77"/>
                <a:gd name="T7" fmla="*/ 89 h 89"/>
              </a:gdLst>
              <a:ahLst/>
              <a:cxnLst>
                <a:cxn ang="0">
                  <a:pos x="T0" y="T1"/>
                </a:cxn>
                <a:cxn ang="0">
                  <a:pos x="T2" y="T3"/>
                </a:cxn>
                <a:cxn ang="0">
                  <a:pos x="T4" y="T5"/>
                </a:cxn>
                <a:cxn ang="0">
                  <a:pos x="T6" y="T7"/>
                </a:cxn>
              </a:cxnLst>
              <a:rect l="0" t="0" r="r" b="b"/>
              <a:pathLst>
                <a:path w="77" h="89">
                  <a:moveTo>
                    <a:pt x="11" y="89"/>
                  </a:moveTo>
                  <a:lnTo>
                    <a:pt x="0" y="10"/>
                  </a:lnTo>
                  <a:lnTo>
                    <a:pt x="77" y="0"/>
                  </a:lnTo>
                  <a:lnTo>
                    <a:pt x="11" y="89"/>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9" name="îSļíḑê">
              <a:extLst>
                <a:ext uri="{FF2B5EF4-FFF2-40B4-BE49-F238E27FC236}">
                  <a16:creationId xmlns:a16="http://schemas.microsoft.com/office/drawing/2014/main" id="{3AFE1C95-C530-49E6-8FC0-2B23127BD05F}"/>
                </a:ext>
              </a:extLst>
            </p:cNvPr>
            <p:cNvSpPr/>
            <p:nvPr/>
          </p:nvSpPr>
          <p:spPr bwMode="auto">
            <a:xfrm>
              <a:off x="5761890" y="5383003"/>
              <a:ext cx="126732" cy="146482"/>
            </a:xfrm>
            <a:custGeom>
              <a:avLst/>
              <a:gdLst>
                <a:gd name="T0" fmla="*/ 11 w 77"/>
                <a:gd name="T1" fmla="*/ 89 h 89"/>
                <a:gd name="T2" fmla="*/ 0 w 77"/>
                <a:gd name="T3" fmla="*/ 10 h 89"/>
                <a:gd name="T4" fmla="*/ 77 w 77"/>
                <a:gd name="T5" fmla="*/ 0 h 89"/>
                <a:gd name="T6" fmla="*/ 11 w 77"/>
                <a:gd name="T7" fmla="*/ 89 h 89"/>
              </a:gdLst>
              <a:ahLst/>
              <a:cxnLst>
                <a:cxn ang="0">
                  <a:pos x="T0" y="T1"/>
                </a:cxn>
                <a:cxn ang="0">
                  <a:pos x="T2" y="T3"/>
                </a:cxn>
                <a:cxn ang="0">
                  <a:pos x="T4" y="T5"/>
                </a:cxn>
                <a:cxn ang="0">
                  <a:pos x="T6" y="T7"/>
                </a:cxn>
              </a:cxnLst>
              <a:rect l="0" t="0" r="r" b="b"/>
              <a:pathLst>
                <a:path w="77" h="89">
                  <a:moveTo>
                    <a:pt x="11" y="89"/>
                  </a:moveTo>
                  <a:lnTo>
                    <a:pt x="0" y="10"/>
                  </a:lnTo>
                  <a:lnTo>
                    <a:pt x="77" y="0"/>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0" name="íšliḑè">
              <a:extLst>
                <a:ext uri="{FF2B5EF4-FFF2-40B4-BE49-F238E27FC236}">
                  <a16:creationId xmlns:a16="http://schemas.microsoft.com/office/drawing/2014/main" id="{3B6C9E39-A769-47CA-8FCE-FD38CCD6AAFC}"/>
                </a:ext>
              </a:extLst>
            </p:cNvPr>
            <p:cNvSpPr/>
            <p:nvPr/>
          </p:nvSpPr>
          <p:spPr bwMode="auto">
            <a:xfrm>
              <a:off x="6744470" y="5519609"/>
              <a:ext cx="126732" cy="146482"/>
            </a:xfrm>
            <a:custGeom>
              <a:avLst/>
              <a:gdLst>
                <a:gd name="T0" fmla="*/ 66 w 77"/>
                <a:gd name="T1" fmla="*/ 0 h 89"/>
                <a:gd name="T2" fmla="*/ 77 w 77"/>
                <a:gd name="T3" fmla="*/ 78 h 89"/>
                <a:gd name="T4" fmla="*/ 0 w 77"/>
                <a:gd name="T5" fmla="*/ 89 h 89"/>
                <a:gd name="T6" fmla="*/ 66 w 77"/>
                <a:gd name="T7" fmla="*/ 0 h 89"/>
              </a:gdLst>
              <a:ahLst/>
              <a:cxnLst>
                <a:cxn ang="0">
                  <a:pos x="T0" y="T1"/>
                </a:cxn>
                <a:cxn ang="0">
                  <a:pos x="T2" y="T3"/>
                </a:cxn>
                <a:cxn ang="0">
                  <a:pos x="T4" y="T5"/>
                </a:cxn>
                <a:cxn ang="0">
                  <a:pos x="T6" y="T7"/>
                </a:cxn>
              </a:cxnLst>
              <a:rect l="0" t="0" r="r" b="b"/>
              <a:pathLst>
                <a:path w="77" h="89">
                  <a:moveTo>
                    <a:pt x="66" y="0"/>
                  </a:moveTo>
                  <a:lnTo>
                    <a:pt x="77" y="78"/>
                  </a:lnTo>
                  <a:lnTo>
                    <a:pt x="0" y="89"/>
                  </a:lnTo>
                  <a:lnTo>
                    <a:pt x="66" y="0"/>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1" name="îš1ïḋê">
              <a:extLst>
                <a:ext uri="{FF2B5EF4-FFF2-40B4-BE49-F238E27FC236}">
                  <a16:creationId xmlns:a16="http://schemas.microsoft.com/office/drawing/2014/main" id="{3EC5F95B-69E7-4C53-B8AF-4D2CD0C1D39E}"/>
                </a:ext>
              </a:extLst>
            </p:cNvPr>
            <p:cNvSpPr/>
            <p:nvPr/>
          </p:nvSpPr>
          <p:spPr bwMode="auto">
            <a:xfrm>
              <a:off x="5814557" y="5374773"/>
              <a:ext cx="1114250" cy="454258"/>
            </a:xfrm>
            <a:prstGeom prst="rect">
              <a:avLst/>
            </a:prstGeom>
            <a:solidFill>
              <a:srgbClr val="E3FF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2" name="iSļíďe">
              <a:extLst>
                <a:ext uri="{FF2B5EF4-FFF2-40B4-BE49-F238E27FC236}">
                  <a16:creationId xmlns:a16="http://schemas.microsoft.com/office/drawing/2014/main" id="{35047097-A1EB-425E-960B-4714C03AC529}"/>
                </a:ext>
              </a:extLst>
            </p:cNvPr>
            <p:cNvSpPr/>
            <p:nvPr/>
          </p:nvSpPr>
          <p:spPr bwMode="auto">
            <a:xfrm>
              <a:off x="5814557" y="5374773"/>
              <a:ext cx="1114250" cy="45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3" name="îśľïďè">
              <a:extLst>
                <a:ext uri="{FF2B5EF4-FFF2-40B4-BE49-F238E27FC236}">
                  <a16:creationId xmlns:a16="http://schemas.microsoft.com/office/drawing/2014/main" id="{C433123E-EEB2-4039-9DA7-2D0DF3FA9148}"/>
                </a:ext>
              </a:extLst>
            </p:cNvPr>
            <p:cNvSpPr/>
            <p:nvPr/>
          </p:nvSpPr>
          <p:spPr bwMode="auto">
            <a:xfrm>
              <a:off x="5840891" y="5399461"/>
              <a:ext cx="1059936" cy="406528"/>
            </a:xfrm>
            <a:prstGeom prst="rect">
              <a:avLst/>
            </a:prstGeom>
            <a:solidFill>
              <a:srgbClr val="73A8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4" name="ïṣḷiḑê">
              <a:extLst>
                <a:ext uri="{FF2B5EF4-FFF2-40B4-BE49-F238E27FC236}">
                  <a16:creationId xmlns:a16="http://schemas.microsoft.com/office/drawing/2014/main" id="{B6F54782-8954-4139-B63D-8FCA2078527D}"/>
                </a:ext>
              </a:extLst>
            </p:cNvPr>
            <p:cNvSpPr/>
            <p:nvPr/>
          </p:nvSpPr>
          <p:spPr bwMode="auto">
            <a:xfrm>
              <a:off x="5840891" y="5399461"/>
              <a:ext cx="1059936" cy="4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5" name="ísḻïdè">
              <a:extLst>
                <a:ext uri="{FF2B5EF4-FFF2-40B4-BE49-F238E27FC236}">
                  <a16:creationId xmlns:a16="http://schemas.microsoft.com/office/drawing/2014/main" id="{24F72A41-6F7C-405C-A542-4EBA71259F13}"/>
                </a:ext>
              </a:extLst>
            </p:cNvPr>
            <p:cNvSpPr/>
            <p:nvPr/>
          </p:nvSpPr>
          <p:spPr bwMode="auto">
            <a:xfrm>
              <a:off x="5865579" y="5422503"/>
              <a:ext cx="1012206" cy="358798"/>
            </a:xfrm>
            <a:prstGeom prst="rect">
              <a:avLst/>
            </a:prstGeom>
            <a:solidFill>
              <a:srgbClr val="E3FF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6" name="íşḷîḑe">
              <a:extLst>
                <a:ext uri="{FF2B5EF4-FFF2-40B4-BE49-F238E27FC236}">
                  <a16:creationId xmlns:a16="http://schemas.microsoft.com/office/drawing/2014/main" id="{CECE5BA1-0137-4F30-BC71-37573C358381}"/>
                </a:ext>
              </a:extLst>
            </p:cNvPr>
            <p:cNvSpPr/>
            <p:nvPr/>
          </p:nvSpPr>
          <p:spPr bwMode="auto">
            <a:xfrm>
              <a:off x="5865579" y="5422503"/>
              <a:ext cx="1012206" cy="3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27" name="ïš1ide">
              <a:extLst>
                <a:ext uri="{FF2B5EF4-FFF2-40B4-BE49-F238E27FC236}">
                  <a16:creationId xmlns:a16="http://schemas.microsoft.com/office/drawing/2014/main" id="{09F625AA-07A9-4CF0-BFD1-44ECD14B1DAB}"/>
                </a:ext>
              </a:extLst>
            </p:cNvPr>
            <p:cNvSpPr/>
            <p:nvPr/>
          </p:nvSpPr>
          <p:spPr bwMode="auto">
            <a:xfrm>
              <a:off x="6179939" y="5409336"/>
              <a:ext cx="383486" cy="383486"/>
            </a:xfrm>
            <a:prstGeom prst="ellipse">
              <a:avLst/>
            </a:pr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iś1íḓe">
              <a:extLst>
                <a:ext uri="{FF2B5EF4-FFF2-40B4-BE49-F238E27FC236}">
                  <a16:creationId xmlns:a16="http://schemas.microsoft.com/office/drawing/2014/main" id="{869C3469-947C-491B-A9A3-C8FE4C39A645}"/>
                </a:ext>
              </a:extLst>
            </p:cNvPr>
            <p:cNvSpPr/>
            <p:nvPr/>
          </p:nvSpPr>
          <p:spPr bwMode="auto">
            <a:xfrm>
              <a:off x="6196398" y="5425795"/>
              <a:ext cx="348923" cy="348923"/>
            </a:xfrm>
            <a:custGeom>
              <a:avLst/>
              <a:gdLst>
                <a:gd name="T0" fmla="*/ 18 w 102"/>
                <a:gd name="T1" fmla="*/ 15 h 102"/>
                <a:gd name="T2" fmla="*/ 17 w 102"/>
                <a:gd name="T3" fmla="*/ 15 h 102"/>
                <a:gd name="T4" fmla="*/ 18 w 102"/>
                <a:gd name="T5" fmla="*/ 15 h 102"/>
                <a:gd name="T6" fmla="*/ 17 w 102"/>
                <a:gd name="T7" fmla="*/ 15 h 102"/>
                <a:gd name="T8" fmla="*/ 100 w 102"/>
                <a:gd name="T9" fmla="*/ 36 h 102"/>
                <a:gd name="T10" fmla="*/ 90 w 102"/>
                <a:gd name="T11" fmla="*/ 19 h 102"/>
                <a:gd name="T12" fmla="*/ 90 w 102"/>
                <a:gd name="T13" fmla="*/ 19 h 102"/>
                <a:gd name="T14" fmla="*/ 80 w 102"/>
                <a:gd name="T15" fmla="*/ 10 h 102"/>
                <a:gd name="T16" fmla="*/ 67 w 102"/>
                <a:gd name="T17" fmla="*/ 3 h 102"/>
                <a:gd name="T18" fmla="*/ 65 w 102"/>
                <a:gd name="T19" fmla="*/ 2 h 102"/>
                <a:gd name="T20" fmla="*/ 57 w 102"/>
                <a:gd name="T21" fmla="*/ 1 h 102"/>
                <a:gd name="T22" fmla="*/ 44 w 102"/>
                <a:gd name="T23" fmla="*/ 1 h 102"/>
                <a:gd name="T24" fmla="*/ 41 w 102"/>
                <a:gd name="T25" fmla="*/ 1 h 102"/>
                <a:gd name="T26" fmla="*/ 33 w 102"/>
                <a:gd name="T27" fmla="*/ 4 h 102"/>
                <a:gd name="T28" fmla="*/ 27 w 102"/>
                <a:gd name="T29" fmla="*/ 7 h 102"/>
                <a:gd name="T30" fmla="*/ 17 w 102"/>
                <a:gd name="T31" fmla="*/ 13 h 102"/>
                <a:gd name="T32" fmla="*/ 14 w 102"/>
                <a:gd name="T33" fmla="*/ 16 h 102"/>
                <a:gd name="T34" fmla="*/ 11 w 102"/>
                <a:gd name="T35" fmla="*/ 19 h 102"/>
                <a:gd name="T36" fmla="*/ 7 w 102"/>
                <a:gd name="T37" fmla="*/ 26 h 102"/>
                <a:gd name="T38" fmla="*/ 7 w 102"/>
                <a:gd name="T39" fmla="*/ 26 h 102"/>
                <a:gd name="T40" fmla="*/ 0 w 102"/>
                <a:gd name="T41" fmla="*/ 48 h 102"/>
                <a:gd name="T42" fmla="*/ 0 w 102"/>
                <a:gd name="T43" fmla="*/ 50 h 102"/>
                <a:gd name="T44" fmla="*/ 0 w 102"/>
                <a:gd name="T45" fmla="*/ 56 h 102"/>
                <a:gd name="T46" fmla="*/ 2 w 102"/>
                <a:gd name="T47" fmla="*/ 65 h 102"/>
                <a:gd name="T48" fmla="*/ 3 w 102"/>
                <a:gd name="T49" fmla="*/ 69 h 102"/>
                <a:gd name="T50" fmla="*/ 7 w 102"/>
                <a:gd name="T51" fmla="*/ 77 h 102"/>
                <a:gd name="T52" fmla="*/ 12 w 102"/>
                <a:gd name="T53" fmla="*/ 84 h 102"/>
                <a:gd name="T54" fmla="*/ 28 w 102"/>
                <a:gd name="T55" fmla="*/ 97 h 102"/>
                <a:gd name="T56" fmla="*/ 51 w 102"/>
                <a:gd name="T57" fmla="*/ 102 h 102"/>
                <a:gd name="T58" fmla="*/ 93 w 102"/>
                <a:gd name="T59" fmla="*/ 80 h 102"/>
                <a:gd name="T60" fmla="*/ 102 w 102"/>
                <a:gd name="T61" fmla="*/ 51 h 102"/>
                <a:gd name="T62" fmla="*/ 95 w 102"/>
                <a:gd name="T63" fmla="*/ 72 h 102"/>
                <a:gd name="T64" fmla="*/ 83 w 102"/>
                <a:gd name="T65" fmla="*/ 89 h 102"/>
                <a:gd name="T66" fmla="*/ 31 w 102"/>
                <a:gd name="T67" fmla="*/ 96 h 102"/>
                <a:gd name="T68" fmla="*/ 21 w 102"/>
                <a:gd name="T69" fmla="*/ 90 h 102"/>
                <a:gd name="T70" fmla="*/ 10 w 102"/>
                <a:gd name="T71" fmla="*/ 79 h 102"/>
                <a:gd name="T72" fmla="*/ 8 w 102"/>
                <a:gd name="T73" fmla="*/ 75 h 102"/>
                <a:gd name="T74" fmla="*/ 5 w 102"/>
                <a:gd name="T75" fmla="*/ 69 h 102"/>
                <a:gd name="T76" fmla="*/ 3 w 102"/>
                <a:gd name="T77" fmla="*/ 62 h 102"/>
                <a:gd name="T78" fmla="*/ 2 w 102"/>
                <a:gd name="T79" fmla="*/ 51 h 102"/>
                <a:gd name="T80" fmla="*/ 2 w 102"/>
                <a:gd name="T81" fmla="*/ 49 h 102"/>
                <a:gd name="T82" fmla="*/ 4 w 102"/>
                <a:gd name="T83" fmla="*/ 36 h 102"/>
                <a:gd name="T84" fmla="*/ 9 w 102"/>
                <a:gd name="T85" fmla="*/ 25 h 102"/>
                <a:gd name="T86" fmla="*/ 11 w 102"/>
                <a:gd name="T87" fmla="*/ 23 h 102"/>
                <a:gd name="T88" fmla="*/ 15 w 102"/>
                <a:gd name="T89" fmla="*/ 18 h 102"/>
                <a:gd name="T90" fmla="*/ 16 w 102"/>
                <a:gd name="T91" fmla="*/ 17 h 102"/>
                <a:gd name="T92" fmla="*/ 21 w 102"/>
                <a:gd name="T93" fmla="*/ 12 h 102"/>
                <a:gd name="T94" fmla="*/ 22 w 102"/>
                <a:gd name="T95" fmla="*/ 12 h 102"/>
                <a:gd name="T96" fmla="*/ 24 w 102"/>
                <a:gd name="T97" fmla="*/ 11 h 102"/>
                <a:gd name="T98" fmla="*/ 27 w 102"/>
                <a:gd name="T99" fmla="*/ 9 h 102"/>
                <a:gd name="T100" fmla="*/ 29 w 102"/>
                <a:gd name="T101" fmla="*/ 7 h 102"/>
                <a:gd name="T102" fmla="*/ 37 w 102"/>
                <a:gd name="T103" fmla="*/ 4 h 102"/>
                <a:gd name="T104" fmla="*/ 40 w 102"/>
                <a:gd name="T105" fmla="*/ 3 h 102"/>
                <a:gd name="T106" fmla="*/ 46 w 102"/>
                <a:gd name="T107" fmla="*/ 2 h 102"/>
                <a:gd name="T108" fmla="*/ 54 w 102"/>
                <a:gd name="T109" fmla="*/ 2 h 102"/>
                <a:gd name="T110" fmla="*/ 65 w 102"/>
                <a:gd name="T111" fmla="*/ 4 h 102"/>
                <a:gd name="T112" fmla="*/ 72 w 102"/>
                <a:gd name="T113" fmla="*/ 7 h 102"/>
                <a:gd name="T114" fmla="*/ 84 w 102"/>
                <a:gd name="T115" fmla="*/ 15 h 102"/>
                <a:gd name="T116" fmla="*/ 95 w 102"/>
                <a:gd name="T117" fmla="*/ 30 h 102"/>
                <a:gd name="T118" fmla="*/ 100 w 102"/>
                <a:gd name="T119" fmla="*/ 44 h 102"/>
                <a:gd name="T120" fmla="*/ 95 w 102"/>
                <a:gd name="T121" fmla="*/ 72 h 102"/>
                <a:gd name="T122" fmla="*/ 18 w 102"/>
                <a:gd name="T123" fmla="*/ 15 h 102"/>
                <a:gd name="T124" fmla="*/ 17 w 102"/>
                <a:gd name="T125"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2">
                  <a:moveTo>
                    <a:pt x="17" y="15"/>
                  </a:moveTo>
                  <a:cubicBezTo>
                    <a:pt x="18" y="15"/>
                    <a:pt x="18" y="15"/>
                    <a:pt x="18" y="15"/>
                  </a:cubicBezTo>
                  <a:cubicBezTo>
                    <a:pt x="19" y="14"/>
                    <a:pt x="20" y="13"/>
                    <a:pt x="21" y="12"/>
                  </a:cubicBezTo>
                  <a:cubicBezTo>
                    <a:pt x="20" y="13"/>
                    <a:pt x="19" y="14"/>
                    <a:pt x="17" y="15"/>
                  </a:cubicBezTo>
                  <a:close/>
                  <a:moveTo>
                    <a:pt x="17" y="15"/>
                  </a:moveTo>
                  <a:cubicBezTo>
                    <a:pt x="18" y="15"/>
                    <a:pt x="18" y="15"/>
                    <a:pt x="18" y="15"/>
                  </a:cubicBezTo>
                  <a:cubicBezTo>
                    <a:pt x="19" y="14"/>
                    <a:pt x="20" y="13"/>
                    <a:pt x="21" y="12"/>
                  </a:cubicBezTo>
                  <a:cubicBezTo>
                    <a:pt x="20" y="13"/>
                    <a:pt x="19" y="14"/>
                    <a:pt x="17" y="15"/>
                  </a:cubicBezTo>
                  <a:close/>
                  <a:moveTo>
                    <a:pt x="101" y="43"/>
                  </a:moveTo>
                  <a:cubicBezTo>
                    <a:pt x="101" y="41"/>
                    <a:pt x="100" y="38"/>
                    <a:pt x="100" y="36"/>
                  </a:cubicBezTo>
                  <a:cubicBezTo>
                    <a:pt x="99" y="34"/>
                    <a:pt x="98" y="31"/>
                    <a:pt x="97" y="29"/>
                  </a:cubicBezTo>
                  <a:cubicBezTo>
                    <a:pt x="95" y="26"/>
                    <a:pt x="93" y="22"/>
                    <a:pt x="90" y="19"/>
                  </a:cubicBezTo>
                  <a:cubicBezTo>
                    <a:pt x="90" y="19"/>
                    <a:pt x="90" y="19"/>
                    <a:pt x="90" y="19"/>
                  </a:cubicBezTo>
                  <a:cubicBezTo>
                    <a:pt x="90" y="19"/>
                    <a:pt x="90" y="19"/>
                    <a:pt x="90" y="19"/>
                  </a:cubicBezTo>
                  <a:cubicBezTo>
                    <a:pt x="88" y="16"/>
                    <a:pt x="86" y="14"/>
                    <a:pt x="83" y="12"/>
                  </a:cubicBezTo>
                  <a:cubicBezTo>
                    <a:pt x="82" y="11"/>
                    <a:pt x="81" y="10"/>
                    <a:pt x="80" y="10"/>
                  </a:cubicBezTo>
                  <a:cubicBezTo>
                    <a:pt x="78" y="8"/>
                    <a:pt x="75" y="6"/>
                    <a:pt x="72" y="5"/>
                  </a:cubicBezTo>
                  <a:cubicBezTo>
                    <a:pt x="70" y="4"/>
                    <a:pt x="69" y="3"/>
                    <a:pt x="67" y="3"/>
                  </a:cubicBezTo>
                  <a:cubicBezTo>
                    <a:pt x="67" y="3"/>
                    <a:pt x="67" y="3"/>
                    <a:pt x="67" y="3"/>
                  </a:cubicBezTo>
                  <a:cubicBezTo>
                    <a:pt x="66" y="3"/>
                    <a:pt x="66" y="2"/>
                    <a:pt x="65" y="2"/>
                  </a:cubicBezTo>
                  <a:cubicBezTo>
                    <a:pt x="62" y="2"/>
                    <a:pt x="60" y="1"/>
                    <a:pt x="57" y="1"/>
                  </a:cubicBezTo>
                  <a:cubicBezTo>
                    <a:pt x="57" y="1"/>
                    <a:pt x="57" y="1"/>
                    <a:pt x="57" y="1"/>
                  </a:cubicBezTo>
                  <a:cubicBezTo>
                    <a:pt x="55" y="0"/>
                    <a:pt x="53" y="0"/>
                    <a:pt x="51" y="0"/>
                  </a:cubicBezTo>
                  <a:cubicBezTo>
                    <a:pt x="49" y="0"/>
                    <a:pt x="46" y="0"/>
                    <a:pt x="44" y="1"/>
                  </a:cubicBezTo>
                  <a:cubicBezTo>
                    <a:pt x="44" y="1"/>
                    <a:pt x="44" y="1"/>
                    <a:pt x="44" y="1"/>
                  </a:cubicBezTo>
                  <a:cubicBezTo>
                    <a:pt x="43" y="1"/>
                    <a:pt x="42" y="1"/>
                    <a:pt x="41" y="1"/>
                  </a:cubicBezTo>
                  <a:cubicBezTo>
                    <a:pt x="39" y="2"/>
                    <a:pt x="38" y="2"/>
                    <a:pt x="36" y="3"/>
                  </a:cubicBezTo>
                  <a:cubicBezTo>
                    <a:pt x="35" y="3"/>
                    <a:pt x="34" y="3"/>
                    <a:pt x="33" y="4"/>
                  </a:cubicBezTo>
                  <a:cubicBezTo>
                    <a:pt x="32" y="4"/>
                    <a:pt x="31" y="5"/>
                    <a:pt x="30" y="5"/>
                  </a:cubicBezTo>
                  <a:cubicBezTo>
                    <a:pt x="29" y="6"/>
                    <a:pt x="28" y="6"/>
                    <a:pt x="27" y="7"/>
                  </a:cubicBezTo>
                  <a:cubicBezTo>
                    <a:pt x="25" y="7"/>
                    <a:pt x="23" y="9"/>
                    <a:pt x="22" y="10"/>
                  </a:cubicBezTo>
                  <a:cubicBezTo>
                    <a:pt x="20" y="11"/>
                    <a:pt x="18" y="12"/>
                    <a:pt x="17" y="13"/>
                  </a:cubicBezTo>
                  <a:cubicBezTo>
                    <a:pt x="16" y="14"/>
                    <a:pt x="16" y="14"/>
                    <a:pt x="16" y="15"/>
                  </a:cubicBezTo>
                  <a:cubicBezTo>
                    <a:pt x="15" y="15"/>
                    <a:pt x="14" y="16"/>
                    <a:pt x="14" y="16"/>
                  </a:cubicBezTo>
                  <a:cubicBezTo>
                    <a:pt x="13" y="17"/>
                    <a:pt x="13" y="17"/>
                    <a:pt x="13" y="17"/>
                  </a:cubicBezTo>
                  <a:cubicBezTo>
                    <a:pt x="13" y="18"/>
                    <a:pt x="12" y="19"/>
                    <a:pt x="11" y="19"/>
                  </a:cubicBezTo>
                  <a:cubicBezTo>
                    <a:pt x="10" y="21"/>
                    <a:pt x="8" y="23"/>
                    <a:pt x="7" y="26"/>
                  </a:cubicBezTo>
                  <a:cubicBezTo>
                    <a:pt x="7" y="26"/>
                    <a:pt x="7" y="26"/>
                    <a:pt x="7" y="26"/>
                  </a:cubicBezTo>
                  <a:cubicBezTo>
                    <a:pt x="7" y="26"/>
                    <a:pt x="7" y="26"/>
                    <a:pt x="7" y="26"/>
                  </a:cubicBezTo>
                  <a:cubicBezTo>
                    <a:pt x="7" y="26"/>
                    <a:pt x="7" y="26"/>
                    <a:pt x="7" y="26"/>
                  </a:cubicBezTo>
                  <a:cubicBezTo>
                    <a:pt x="5" y="30"/>
                    <a:pt x="3" y="34"/>
                    <a:pt x="2" y="38"/>
                  </a:cubicBezTo>
                  <a:cubicBezTo>
                    <a:pt x="1" y="41"/>
                    <a:pt x="0" y="44"/>
                    <a:pt x="0" y="48"/>
                  </a:cubicBezTo>
                  <a:cubicBezTo>
                    <a:pt x="0" y="49"/>
                    <a:pt x="0" y="49"/>
                    <a:pt x="0" y="49"/>
                  </a:cubicBezTo>
                  <a:cubicBezTo>
                    <a:pt x="0" y="49"/>
                    <a:pt x="0" y="50"/>
                    <a:pt x="0" y="50"/>
                  </a:cubicBezTo>
                  <a:cubicBezTo>
                    <a:pt x="0" y="51"/>
                    <a:pt x="0" y="51"/>
                    <a:pt x="0" y="51"/>
                  </a:cubicBezTo>
                  <a:cubicBezTo>
                    <a:pt x="0" y="53"/>
                    <a:pt x="0" y="54"/>
                    <a:pt x="0" y="56"/>
                  </a:cubicBezTo>
                  <a:cubicBezTo>
                    <a:pt x="0" y="58"/>
                    <a:pt x="1" y="60"/>
                    <a:pt x="1" y="62"/>
                  </a:cubicBezTo>
                  <a:cubicBezTo>
                    <a:pt x="1" y="63"/>
                    <a:pt x="2" y="64"/>
                    <a:pt x="2" y="65"/>
                  </a:cubicBezTo>
                  <a:cubicBezTo>
                    <a:pt x="2" y="66"/>
                    <a:pt x="2" y="67"/>
                    <a:pt x="3" y="68"/>
                  </a:cubicBezTo>
                  <a:cubicBezTo>
                    <a:pt x="3" y="68"/>
                    <a:pt x="3" y="69"/>
                    <a:pt x="3" y="69"/>
                  </a:cubicBezTo>
                  <a:cubicBezTo>
                    <a:pt x="4" y="71"/>
                    <a:pt x="5" y="74"/>
                    <a:pt x="6" y="76"/>
                  </a:cubicBezTo>
                  <a:cubicBezTo>
                    <a:pt x="7" y="76"/>
                    <a:pt x="7" y="76"/>
                    <a:pt x="7" y="77"/>
                  </a:cubicBezTo>
                  <a:cubicBezTo>
                    <a:pt x="7" y="77"/>
                    <a:pt x="7" y="77"/>
                    <a:pt x="7" y="77"/>
                  </a:cubicBezTo>
                  <a:cubicBezTo>
                    <a:pt x="9" y="80"/>
                    <a:pt x="10" y="82"/>
                    <a:pt x="12" y="84"/>
                  </a:cubicBezTo>
                  <a:cubicBezTo>
                    <a:pt x="14" y="87"/>
                    <a:pt x="17" y="89"/>
                    <a:pt x="19" y="91"/>
                  </a:cubicBezTo>
                  <a:cubicBezTo>
                    <a:pt x="22" y="93"/>
                    <a:pt x="25" y="95"/>
                    <a:pt x="28" y="97"/>
                  </a:cubicBezTo>
                  <a:cubicBezTo>
                    <a:pt x="28" y="97"/>
                    <a:pt x="28" y="97"/>
                    <a:pt x="28" y="97"/>
                  </a:cubicBezTo>
                  <a:cubicBezTo>
                    <a:pt x="35" y="100"/>
                    <a:pt x="43" y="102"/>
                    <a:pt x="51" y="102"/>
                  </a:cubicBezTo>
                  <a:cubicBezTo>
                    <a:pt x="65" y="102"/>
                    <a:pt x="77" y="97"/>
                    <a:pt x="86" y="88"/>
                  </a:cubicBezTo>
                  <a:cubicBezTo>
                    <a:pt x="89" y="86"/>
                    <a:pt x="91" y="83"/>
                    <a:pt x="93" y="80"/>
                  </a:cubicBezTo>
                  <a:cubicBezTo>
                    <a:pt x="95" y="77"/>
                    <a:pt x="96" y="75"/>
                    <a:pt x="97" y="72"/>
                  </a:cubicBezTo>
                  <a:cubicBezTo>
                    <a:pt x="100" y="66"/>
                    <a:pt x="102" y="59"/>
                    <a:pt x="102" y="51"/>
                  </a:cubicBezTo>
                  <a:cubicBezTo>
                    <a:pt x="102" y="49"/>
                    <a:pt x="102" y="46"/>
                    <a:pt x="101" y="43"/>
                  </a:cubicBezTo>
                  <a:close/>
                  <a:moveTo>
                    <a:pt x="95" y="72"/>
                  </a:moveTo>
                  <a:cubicBezTo>
                    <a:pt x="94" y="75"/>
                    <a:pt x="92" y="78"/>
                    <a:pt x="91" y="80"/>
                  </a:cubicBezTo>
                  <a:cubicBezTo>
                    <a:pt x="88" y="83"/>
                    <a:pt x="86" y="86"/>
                    <a:pt x="83" y="89"/>
                  </a:cubicBezTo>
                  <a:cubicBezTo>
                    <a:pt x="74" y="96"/>
                    <a:pt x="63" y="100"/>
                    <a:pt x="51" y="100"/>
                  </a:cubicBezTo>
                  <a:cubicBezTo>
                    <a:pt x="44" y="100"/>
                    <a:pt x="37" y="99"/>
                    <a:pt x="31" y="96"/>
                  </a:cubicBezTo>
                  <a:cubicBezTo>
                    <a:pt x="31" y="96"/>
                    <a:pt x="31" y="96"/>
                    <a:pt x="31" y="96"/>
                  </a:cubicBezTo>
                  <a:cubicBezTo>
                    <a:pt x="28" y="95"/>
                    <a:pt x="24" y="93"/>
                    <a:pt x="21" y="90"/>
                  </a:cubicBezTo>
                  <a:cubicBezTo>
                    <a:pt x="19" y="89"/>
                    <a:pt x="17" y="86"/>
                    <a:pt x="15" y="84"/>
                  </a:cubicBezTo>
                  <a:cubicBezTo>
                    <a:pt x="13" y="82"/>
                    <a:pt x="12" y="81"/>
                    <a:pt x="10" y="79"/>
                  </a:cubicBezTo>
                  <a:cubicBezTo>
                    <a:pt x="10" y="79"/>
                    <a:pt x="10" y="79"/>
                    <a:pt x="10" y="79"/>
                  </a:cubicBezTo>
                  <a:cubicBezTo>
                    <a:pt x="9" y="77"/>
                    <a:pt x="9" y="76"/>
                    <a:pt x="8" y="75"/>
                  </a:cubicBezTo>
                  <a:cubicBezTo>
                    <a:pt x="7" y="73"/>
                    <a:pt x="6" y="72"/>
                    <a:pt x="6" y="70"/>
                  </a:cubicBezTo>
                  <a:cubicBezTo>
                    <a:pt x="5" y="69"/>
                    <a:pt x="5" y="69"/>
                    <a:pt x="5" y="69"/>
                  </a:cubicBezTo>
                  <a:cubicBezTo>
                    <a:pt x="5" y="68"/>
                    <a:pt x="5" y="67"/>
                    <a:pt x="4" y="67"/>
                  </a:cubicBezTo>
                  <a:cubicBezTo>
                    <a:pt x="4" y="65"/>
                    <a:pt x="3" y="63"/>
                    <a:pt x="3" y="62"/>
                  </a:cubicBezTo>
                  <a:cubicBezTo>
                    <a:pt x="3" y="60"/>
                    <a:pt x="2" y="58"/>
                    <a:pt x="2" y="56"/>
                  </a:cubicBezTo>
                  <a:cubicBezTo>
                    <a:pt x="2" y="55"/>
                    <a:pt x="2" y="53"/>
                    <a:pt x="2" y="51"/>
                  </a:cubicBezTo>
                  <a:cubicBezTo>
                    <a:pt x="2" y="51"/>
                    <a:pt x="2" y="51"/>
                    <a:pt x="2" y="51"/>
                  </a:cubicBezTo>
                  <a:cubicBezTo>
                    <a:pt x="2" y="50"/>
                    <a:pt x="2" y="50"/>
                    <a:pt x="2" y="49"/>
                  </a:cubicBezTo>
                  <a:cubicBezTo>
                    <a:pt x="2" y="48"/>
                    <a:pt x="2" y="47"/>
                    <a:pt x="2" y="46"/>
                  </a:cubicBezTo>
                  <a:cubicBezTo>
                    <a:pt x="3" y="43"/>
                    <a:pt x="3" y="39"/>
                    <a:pt x="4" y="36"/>
                  </a:cubicBezTo>
                  <a:cubicBezTo>
                    <a:pt x="5" y="33"/>
                    <a:pt x="7" y="30"/>
                    <a:pt x="9" y="27"/>
                  </a:cubicBezTo>
                  <a:cubicBezTo>
                    <a:pt x="9" y="26"/>
                    <a:pt x="9" y="26"/>
                    <a:pt x="9" y="25"/>
                  </a:cubicBezTo>
                  <a:cubicBezTo>
                    <a:pt x="9" y="25"/>
                    <a:pt x="9" y="25"/>
                    <a:pt x="9" y="25"/>
                  </a:cubicBezTo>
                  <a:cubicBezTo>
                    <a:pt x="10" y="25"/>
                    <a:pt x="10" y="24"/>
                    <a:pt x="11" y="23"/>
                  </a:cubicBezTo>
                  <a:cubicBezTo>
                    <a:pt x="11" y="23"/>
                    <a:pt x="11" y="23"/>
                    <a:pt x="11" y="23"/>
                  </a:cubicBezTo>
                  <a:cubicBezTo>
                    <a:pt x="12" y="21"/>
                    <a:pt x="13" y="20"/>
                    <a:pt x="15" y="18"/>
                  </a:cubicBezTo>
                  <a:cubicBezTo>
                    <a:pt x="15" y="18"/>
                    <a:pt x="15" y="18"/>
                    <a:pt x="15" y="18"/>
                  </a:cubicBezTo>
                  <a:cubicBezTo>
                    <a:pt x="16" y="17"/>
                    <a:pt x="16" y="17"/>
                    <a:pt x="16" y="17"/>
                  </a:cubicBezTo>
                  <a:cubicBezTo>
                    <a:pt x="16" y="16"/>
                    <a:pt x="17" y="16"/>
                    <a:pt x="18" y="15"/>
                  </a:cubicBezTo>
                  <a:cubicBezTo>
                    <a:pt x="19" y="14"/>
                    <a:pt x="20" y="13"/>
                    <a:pt x="21" y="12"/>
                  </a:cubicBezTo>
                  <a:cubicBezTo>
                    <a:pt x="21" y="12"/>
                    <a:pt x="21" y="12"/>
                    <a:pt x="21" y="12"/>
                  </a:cubicBezTo>
                  <a:cubicBezTo>
                    <a:pt x="22" y="12"/>
                    <a:pt x="22" y="12"/>
                    <a:pt x="22" y="12"/>
                  </a:cubicBezTo>
                  <a:cubicBezTo>
                    <a:pt x="22" y="11"/>
                    <a:pt x="22" y="11"/>
                    <a:pt x="22" y="11"/>
                  </a:cubicBezTo>
                  <a:cubicBezTo>
                    <a:pt x="23" y="11"/>
                    <a:pt x="23" y="11"/>
                    <a:pt x="24" y="11"/>
                  </a:cubicBezTo>
                  <a:cubicBezTo>
                    <a:pt x="24" y="10"/>
                    <a:pt x="24" y="10"/>
                    <a:pt x="24" y="10"/>
                  </a:cubicBezTo>
                  <a:cubicBezTo>
                    <a:pt x="25" y="10"/>
                    <a:pt x="26" y="9"/>
                    <a:pt x="27" y="9"/>
                  </a:cubicBezTo>
                  <a:cubicBezTo>
                    <a:pt x="28" y="8"/>
                    <a:pt x="28" y="8"/>
                    <a:pt x="28" y="8"/>
                  </a:cubicBezTo>
                  <a:cubicBezTo>
                    <a:pt x="28" y="8"/>
                    <a:pt x="29" y="8"/>
                    <a:pt x="29" y="7"/>
                  </a:cubicBezTo>
                  <a:cubicBezTo>
                    <a:pt x="30" y="7"/>
                    <a:pt x="30" y="7"/>
                    <a:pt x="30" y="7"/>
                  </a:cubicBezTo>
                  <a:cubicBezTo>
                    <a:pt x="32" y="6"/>
                    <a:pt x="35" y="5"/>
                    <a:pt x="37" y="4"/>
                  </a:cubicBezTo>
                  <a:cubicBezTo>
                    <a:pt x="38" y="4"/>
                    <a:pt x="39" y="4"/>
                    <a:pt x="40" y="3"/>
                  </a:cubicBezTo>
                  <a:cubicBezTo>
                    <a:pt x="40" y="3"/>
                    <a:pt x="40" y="3"/>
                    <a:pt x="40" y="3"/>
                  </a:cubicBezTo>
                  <a:cubicBezTo>
                    <a:pt x="40" y="3"/>
                    <a:pt x="40" y="3"/>
                    <a:pt x="40" y="3"/>
                  </a:cubicBezTo>
                  <a:cubicBezTo>
                    <a:pt x="42" y="3"/>
                    <a:pt x="44" y="3"/>
                    <a:pt x="46" y="2"/>
                  </a:cubicBezTo>
                  <a:cubicBezTo>
                    <a:pt x="48" y="2"/>
                    <a:pt x="49" y="2"/>
                    <a:pt x="51" y="2"/>
                  </a:cubicBezTo>
                  <a:cubicBezTo>
                    <a:pt x="52" y="2"/>
                    <a:pt x="53" y="2"/>
                    <a:pt x="54" y="2"/>
                  </a:cubicBezTo>
                  <a:cubicBezTo>
                    <a:pt x="58" y="3"/>
                    <a:pt x="61" y="3"/>
                    <a:pt x="65" y="4"/>
                  </a:cubicBezTo>
                  <a:cubicBezTo>
                    <a:pt x="65" y="4"/>
                    <a:pt x="65" y="4"/>
                    <a:pt x="65" y="4"/>
                  </a:cubicBezTo>
                  <a:cubicBezTo>
                    <a:pt x="66" y="4"/>
                    <a:pt x="66" y="5"/>
                    <a:pt x="67" y="5"/>
                  </a:cubicBezTo>
                  <a:cubicBezTo>
                    <a:pt x="68" y="5"/>
                    <a:pt x="70" y="6"/>
                    <a:pt x="72" y="7"/>
                  </a:cubicBezTo>
                  <a:cubicBezTo>
                    <a:pt x="75" y="8"/>
                    <a:pt x="79" y="10"/>
                    <a:pt x="82" y="13"/>
                  </a:cubicBezTo>
                  <a:cubicBezTo>
                    <a:pt x="82" y="14"/>
                    <a:pt x="83" y="14"/>
                    <a:pt x="84" y="15"/>
                  </a:cubicBezTo>
                  <a:cubicBezTo>
                    <a:pt x="87" y="17"/>
                    <a:pt x="89" y="20"/>
                    <a:pt x="91" y="22"/>
                  </a:cubicBezTo>
                  <a:cubicBezTo>
                    <a:pt x="92" y="25"/>
                    <a:pt x="94" y="27"/>
                    <a:pt x="95" y="30"/>
                  </a:cubicBezTo>
                  <a:cubicBezTo>
                    <a:pt x="96" y="32"/>
                    <a:pt x="97" y="34"/>
                    <a:pt x="98" y="37"/>
                  </a:cubicBezTo>
                  <a:cubicBezTo>
                    <a:pt x="99" y="39"/>
                    <a:pt x="99" y="41"/>
                    <a:pt x="100" y="44"/>
                  </a:cubicBezTo>
                  <a:cubicBezTo>
                    <a:pt x="100" y="46"/>
                    <a:pt x="100" y="49"/>
                    <a:pt x="100" y="51"/>
                  </a:cubicBezTo>
                  <a:cubicBezTo>
                    <a:pt x="100" y="59"/>
                    <a:pt x="98" y="66"/>
                    <a:pt x="95" y="72"/>
                  </a:cubicBezTo>
                  <a:close/>
                  <a:moveTo>
                    <a:pt x="17" y="15"/>
                  </a:moveTo>
                  <a:cubicBezTo>
                    <a:pt x="18" y="15"/>
                    <a:pt x="18" y="15"/>
                    <a:pt x="18" y="15"/>
                  </a:cubicBezTo>
                  <a:cubicBezTo>
                    <a:pt x="19" y="14"/>
                    <a:pt x="20" y="13"/>
                    <a:pt x="21" y="12"/>
                  </a:cubicBezTo>
                  <a:cubicBezTo>
                    <a:pt x="20" y="13"/>
                    <a:pt x="19" y="14"/>
                    <a:pt x="17" y="15"/>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íṥḻïḍê">
              <a:extLst>
                <a:ext uri="{FF2B5EF4-FFF2-40B4-BE49-F238E27FC236}">
                  <a16:creationId xmlns:a16="http://schemas.microsoft.com/office/drawing/2014/main" id="{339B6E60-2384-41C5-B3B4-349E9A474AD3}"/>
                </a:ext>
              </a:extLst>
            </p:cNvPr>
            <p:cNvSpPr/>
            <p:nvPr/>
          </p:nvSpPr>
          <p:spPr bwMode="auto">
            <a:xfrm>
              <a:off x="6306671" y="5485046"/>
              <a:ext cx="130023" cy="235359"/>
            </a:xfrm>
            <a:custGeom>
              <a:avLst/>
              <a:gdLst>
                <a:gd name="T0" fmla="*/ 34 w 38"/>
                <a:gd name="T1" fmla="*/ 34 h 69"/>
                <a:gd name="T2" fmla="*/ 22 w 38"/>
                <a:gd name="T3" fmla="*/ 27 h 69"/>
                <a:gd name="T4" fmla="*/ 22 w 38"/>
                <a:gd name="T5" fmla="*/ 12 h 69"/>
                <a:gd name="T6" fmla="*/ 25 w 38"/>
                <a:gd name="T7" fmla="*/ 15 h 69"/>
                <a:gd name="T8" fmla="*/ 29 w 38"/>
                <a:gd name="T9" fmla="*/ 18 h 69"/>
                <a:gd name="T10" fmla="*/ 34 w 38"/>
                <a:gd name="T11" fmla="*/ 10 h 69"/>
                <a:gd name="T12" fmla="*/ 30 w 38"/>
                <a:gd name="T13" fmla="*/ 6 h 69"/>
                <a:gd name="T14" fmla="*/ 22 w 38"/>
                <a:gd name="T15" fmla="*/ 4 h 69"/>
                <a:gd name="T16" fmla="*/ 16 w 38"/>
                <a:gd name="T17" fmla="*/ 0 h 69"/>
                <a:gd name="T18" fmla="*/ 11 w 38"/>
                <a:gd name="T19" fmla="*/ 5 h 69"/>
                <a:gd name="T20" fmla="*/ 2 w 38"/>
                <a:gd name="T21" fmla="*/ 19 h 69"/>
                <a:gd name="T22" fmla="*/ 2 w 38"/>
                <a:gd name="T23" fmla="*/ 22 h 69"/>
                <a:gd name="T24" fmla="*/ 5 w 38"/>
                <a:gd name="T25" fmla="*/ 30 h 69"/>
                <a:gd name="T26" fmla="*/ 8 w 38"/>
                <a:gd name="T27" fmla="*/ 32 h 69"/>
                <a:gd name="T28" fmla="*/ 15 w 38"/>
                <a:gd name="T29" fmla="*/ 36 h 69"/>
                <a:gd name="T30" fmla="*/ 16 w 38"/>
                <a:gd name="T31" fmla="*/ 53 h 69"/>
                <a:gd name="T32" fmla="*/ 11 w 38"/>
                <a:gd name="T33" fmla="*/ 46 h 69"/>
                <a:gd name="T34" fmla="*/ 10 w 38"/>
                <a:gd name="T35" fmla="*/ 44 h 69"/>
                <a:gd name="T36" fmla="*/ 0 w 38"/>
                <a:gd name="T37" fmla="*/ 45 h 69"/>
                <a:gd name="T38" fmla="*/ 5 w 38"/>
                <a:gd name="T39" fmla="*/ 57 h 69"/>
                <a:gd name="T40" fmla="*/ 13 w 38"/>
                <a:gd name="T41" fmla="*/ 61 h 69"/>
                <a:gd name="T42" fmla="*/ 16 w 38"/>
                <a:gd name="T43" fmla="*/ 69 h 69"/>
                <a:gd name="T44" fmla="*/ 22 w 38"/>
                <a:gd name="T45" fmla="*/ 62 h 69"/>
                <a:gd name="T46" fmla="*/ 25 w 38"/>
                <a:gd name="T47" fmla="*/ 61 h 69"/>
                <a:gd name="T48" fmla="*/ 37 w 38"/>
                <a:gd name="T49" fmla="*/ 49 h 69"/>
                <a:gd name="T50" fmla="*/ 38 w 38"/>
                <a:gd name="T51" fmla="*/ 44 h 69"/>
                <a:gd name="T52" fmla="*/ 14 w 38"/>
                <a:gd name="T53" fmla="*/ 24 h 69"/>
                <a:gd name="T54" fmla="*/ 13 w 38"/>
                <a:gd name="T55" fmla="*/ 23 h 69"/>
                <a:gd name="T56" fmla="*/ 12 w 38"/>
                <a:gd name="T57" fmla="*/ 17 h 69"/>
                <a:gd name="T58" fmla="*/ 16 w 38"/>
                <a:gd name="T59" fmla="*/ 12 h 69"/>
                <a:gd name="T60" fmla="*/ 15 w 38"/>
                <a:gd name="T61" fmla="*/ 25 h 69"/>
                <a:gd name="T62" fmla="*/ 22 w 38"/>
                <a:gd name="T63" fmla="*/ 38 h 69"/>
                <a:gd name="T64" fmla="*/ 27 w 38"/>
                <a:gd name="T65" fmla="*/ 41 h 69"/>
                <a:gd name="T66" fmla="*/ 27 w 38"/>
                <a:gd name="T67" fmla="*/ 50 h 69"/>
                <a:gd name="T68" fmla="*/ 22 w 38"/>
                <a:gd name="T69" fmla="*/ 3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69">
                  <a:moveTo>
                    <a:pt x="37" y="37"/>
                  </a:moveTo>
                  <a:cubicBezTo>
                    <a:pt x="36" y="36"/>
                    <a:pt x="35" y="35"/>
                    <a:pt x="34" y="34"/>
                  </a:cubicBezTo>
                  <a:cubicBezTo>
                    <a:pt x="34" y="33"/>
                    <a:pt x="33" y="32"/>
                    <a:pt x="32" y="31"/>
                  </a:cubicBezTo>
                  <a:cubicBezTo>
                    <a:pt x="29" y="30"/>
                    <a:pt x="26" y="28"/>
                    <a:pt x="22" y="27"/>
                  </a:cubicBezTo>
                  <a:cubicBezTo>
                    <a:pt x="22" y="27"/>
                    <a:pt x="22" y="27"/>
                    <a:pt x="22" y="27"/>
                  </a:cubicBezTo>
                  <a:cubicBezTo>
                    <a:pt x="22" y="12"/>
                    <a:pt x="22" y="12"/>
                    <a:pt x="22" y="12"/>
                  </a:cubicBezTo>
                  <a:cubicBezTo>
                    <a:pt x="23" y="12"/>
                    <a:pt x="23" y="13"/>
                    <a:pt x="24" y="13"/>
                  </a:cubicBezTo>
                  <a:cubicBezTo>
                    <a:pt x="24" y="14"/>
                    <a:pt x="25" y="14"/>
                    <a:pt x="25" y="15"/>
                  </a:cubicBezTo>
                  <a:cubicBezTo>
                    <a:pt x="26" y="16"/>
                    <a:pt x="26" y="17"/>
                    <a:pt x="27" y="18"/>
                  </a:cubicBezTo>
                  <a:cubicBezTo>
                    <a:pt x="29" y="18"/>
                    <a:pt x="29" y="18"/>
                    <a:pt x="29" y="18"/>
                  </a:cubicBezTo>
                  <a:cubicBezTo>
                    <a:pt x="36" y="17"/>
                    <a:pt x="36" y="17"/>
                    <a:pt x="36" y="17"/>
                  </a:cubicBezTo>
                  <a:cubicBezTo>
                    <a:pt x="36" y="14"/>
                    <a:pt x="35" y="12"/>
                    <a:pt x="34" y="10"/>
                  </a:cubicBezTo>
                  <a:cubicBezTo>
                    <a:pt x="33" y="9"/>
                    <a:pt x="32" y="9"/>
                    <a:pt x="32" y="8"/>
                  </a:cubicBezTo>
                  <a:cubicBezTo>
                    <a:pt x="31" y="7"/>
                    <a:pt x="31" y="7"/>
                    <a:pt x="30" y="6"/>
                  </a:cubicBezTo>
                  <a:cubicBezTo>
                    <a:pt x="30" y="6"/>
                    <a:pt x="29" y="6"/>
                    <a:pt x="28" y="6"/>
                  </a:cubicBezTo>
                  <a:cubicBezTo>
                    <a:pt x="27" y="5"/>
                    <a:pt x="24" y="4"/>
                    <a:pt x="22" y="4"/>
                  </a:cubicBezTo>
                  <a:cubicBezTo>
                    <a:pt x="22" y="0"/>
                    <a:pt x="22" y="0"/>
                    <a:pt x="22" y="0"/>
                  </a:cubicBezTo>
                  <a:cubicBezTo>
                    <a:pt x="16" y="0"/>
                    <a:pt x="16" y="0"/>
                    <a:pt x="16" y="0"/>
                  </a:cubicBezTo>
                  <a:cubicBezTo>
                    <a:pt x="16" y="4"/>
                    <a:pt x="16" y="4"/>
                    <a:pt x="16" y="4"/>
                  </a:cubicBezTo>
                  <a:cubicBezTo>
                    <a:pt x="14" y="4"/>
                    <a:pt x="12" y="4"/>
                    <a:pt x="11" y="5"/>
                  </a:cubicBezTo>
                  <a:cubicBezTo>
                    <a:pt x="9" y="6"/>
                    <a:pt x="7" y="7"/>
                    <a:pt x="6" y="9"/>
                  </a:cubicBezTo>
                  <a:cubicBezTo>
                    <a:pt x="3" y="11"/>
                    <a:pt x="2" y="15"/>
                    <a:pt x="2" y="19"/>
                  </a:cubicBezTo>
                  <a:cubicBezTo>
                    <a:pt x="2" y="20"/>
                    <a:pt x="2" y="21"/>
                    <a:pt x="2" y="22"/>
                  </a:cubicBezTo>
                  <a:cubicBezTo>
                    <a:pt x="2" y="22"/>
                    <a:pt x="2" y="22"/>
                    <a:pt x="2" y="22"/>
                  </a:cubicBezTo>
                  <a:cubicBezTo>
                    <a:pt x="2" y="25"/>
                    <a:pt x="3" y="27"/>
                    <a:pt x="5" y="29"/>
                  </a:cubicBezTo>
                  <a:cubicBezTo>
                    <a:pt x="5" y="30"/>
                    <a:pt x="5" y="30"/>
                    <a:pt x="5" y="30"/>
                  </a:cubicBezTo>
                  <a:cubicBezTo>
                    <a:pt x="6" y="31"/>
                    <a:pt x="6" y="31"/>
                    <a:pt x="6" y="31"/>
                  </a:cubicBezTo>
                  <a:cubicBezTo>
                    <a:pt x="7" y="31"/>
                    <a:pt x="7" y="32"/>
                    <a:pt x="8" y="32"/>
                  </a:cubicBezTo>
                  <a:cubicBezTo>
                    <a:pt x="8" y="33"/>
                    <a:pt x="10" y="34"/>
                    <a:pt x="11" y="34"/>
                  </a:cubicBezTo>
                  <a:cubicBezTo>
                    <a:pt x="12" y="35"/>
                    <a:pt x="13" y="35"/>
                    <a:pt x="15" y="36"/>
                  </a:cubicBezTo>
                  <a:cubicBezTo>
                    <a:pt x="15" y="36"/>
                    <a:pt x="16" y="36"/>
                    <a:pt x="16" y="36"/>
                  </a:cubicBezTo>
                  <a:cubicBezTo>
                    <a:pt x="16" y="53"/>
                    <a:pt x="16" y="53"/>
                    <a:pt x="16" y="53"/>
                  </a:cubicBezTo>
                  <a:cubicBezTo>
                    <a:pt x="15" y="52"/>
                    <a:pt x="14" y="51"/>
                    <a:pt x="13" y="49"/>
                  </a:cubicBezTo>
                  <a:cubicBezTo>
                    <a:pt x="12" y="48"/>
                    <a:pt x="11" y="47"/>
                    <a:pt x="11" y="46"/>
                  </a:cubicBezTo>
                  <a:cubicBezTo>
                    <a:pt x="11" y="46"/>
                    <a:pt x="11" y="46"/>
                    <a:pt x="10" y="45"/>
                  </a:cubicBezTo>
                  <a:cubicBezTo>
                    <a:pt x="10" y="45"/>
                    <a:pt x="10" y="44"/>
                    <a:pt x="10" y="44"/>
                  </a:cubicBezTo>
                  <a:cubicBezTo>
                    <a:pt x="5" y="44"/>
                    <a:pt x="5" y="44"/>
                    <a:pt x="5" y="44"/>
                  </a:cubicBezTo>
                  <a:cubicBezTo>
                    <a:pt x="0" y="45"/>
                    <a:pt x="0" y="45"/>
                    <a:pt x="0" y="45"/>
                  </a:cubicBezTo>
                  <a:cubicBezTo>
                    <a:pt x="0" y="47"/>
                    <a:pt x="1" y="48"/>
                    <a:pt x="1" y="50"/>
                  </a:cubicBezTo>
                  <a:cubicBezTo>
                    <a:pt x="2" y="52"/>
                    <a:pt x="4" y="55"/>
                    <a:pt x="5" y="57"/>
                  </a:cubicBezTo>
                  <a:cubicBezTo>
                    <a:pt x="7" y="58"/>
                    <a:pt x="8" y="59"/>
                    <a:pt x="10" y="60"/>
                  </a:cubicBezTo>
                  <a:cubicBezTo>
                    <a:pt x="11" y="60"/>
                    <a:pt x="12" y="61"/>
                    <a:pt x="13" y="61"/>
                  </a:cubicBezTo>
                  <a:cubicBezTo>
                    <a:pt x="14" y="61"/>
                    <a:pt x="15" y="62"/>
                    <a:pt x="16" y="62"/>
                  </a:cubicBezTo>
                  <a:cubicBezTo>
                    <a:pt x="16" y="69"/>
                    <a:pt x="16" y="69"/>
                    <a:pt x="16" y="69"/>
                  </a:cubicBezTo>
                  <a:cubicBezTo>
                    <a:pt x="22" y="69"/>
                    <a:pt x="22" y="69"/>
                    <a:pt x="22" y="69"/>
                  </a:cubicBezTo>
                  <a:cubicBezTo>
                    <a:pt x="22" y="62"/>
                    <a:pt x="22" y="62"/>
                    <a:pt x="22" y="62"/>
                  </a:cubicBezTo>
                  <a:cubicBezTo>
                    <a:pt x="23" y="61"/>
                    <a:pt x="24" y="61"/>
                    <a:pt x="25" y="61"/>
                  </a:cubicBezTo>
                  <a:cubicBezTo>
                    <a:pt x="25" y="61"/>
                    <a:pt x="25" y="61"/>
                    <a:pt x="25" y="61"/>
                  </a:cubicBezTo>
                  <a:cubicBezTo>
                    <a:pt x="29" y="60"/>
                    <a:pt x="31" y="58"/>
                    <a:pt x="34" y="56"/>
                  </a:cubicBezTo>
                  <a:cubicBezTo>
                    <a:pt x="35" y="54"/>
                    <a:pt x="37" y="52"/>
                    <a:pt x="37" y="49"/>
                  </a:cubicBezTo>
                  <a:cubicBezTo>
                    <a:pt x="37" y="48"/>
                    <a:pt x="38" y="47"/>
                    <a:pt x="38" y="46"/>
                  </a:cubicBezTo>
                  <a:cubicBezTo>
                    <a:pt x="38" y="45"/>
                    <a:pt x="38" y="45"/>
                    <a:pt x="38" y="44"/>
                  </a:cubicBezTo>
                  <a:cubicBezTo>
                    <a:pt x="38" y="41"/>
                    <a:pt x="37" y="39"/>
                    <a:pt x="37" y="37"/>
                  </a:cubicBezTo>
                  <a:close/>
                  <a:moveTo>
                    <a:pt x="14" y="24"/>
                  </a:moveTo>
                  <a:cubicBezTo>
                    <a:pt x="14" y="24"/>
                    <a:pt x="14" y="24"/>
                    <a:pt x="14" y="24"/>
                  </a:cubicBezTo>
                  <a:cubicBezTo>
                    <a:pt x="13" y="23"/>
                    <a:pt x="13" y="23"/>
                    <a:pt x="13" y="23"/>
                  </a:cubicBezTo>
                  <a:cubicBezTo>
                    <a:pt x="12" y="21"/>
                    <a:pt x="11" y="20"/>
                    <a:pt x="11" y="19"/>
                  </a:cubicBezTo>
                  <a:cubicBezTo>
                    <a:pt x="11" y="18"/>
                    <a:pt x="11" y="17"/>
                    <a:pt x="12" y="17"/>
                  </a:cubicBezTo>
                  <a:cubicBezTo>
                    <a:pt x="12" y="16"/>
                    <a:pt x="12" y="15"/>
                    <a:pt x="13" y="15"/>
                  </a:cubicBezTo>
                  <a:cubicBezTo>
                    <a:pt x="14" y="13"/>
                    <a:pt x="15" y="13"/>
                    <a:pt x="16" y="12"/>
                  </a:cubicBezTo>
                  <a:cubicBezTo>
                    <a:pt x="16" y="25"/>
                    <a:pt x="16" y="25"/>
                    <a:pt x="16" y="25"/>
                  </a:cubicBezTo>
                  <a:cubicBezTo>
                    <a:pt x="15" y="25"/>
                    <a:pt x="15" y="25"/>
                    <a:pt x="15" y="25"/>
                  </a:cubicBezTo>
                  <a:cubicBezTo>
                    <a:pt x="15" y="25"/>
                    <a:pt x="14" y="24"/>
                    <a:pt x="14" y="24"/>
                  </a:cubicBezTo>
                  <a:close/>
                  <a:moveTo>
                    <a:pt x="22" y="38"/>
                  </a:moveTo>
                  <a:cubicBezTo>
                    <a:pt x="24" y="39"/>
                    <a:pt x="26" y="40"/>
                    <a:pt x="27" y="41"/>
                  </a:cubicBezTo>
                  <a:cubicBezTo>
                    <a:pt x="27" y="41"/>
                    <a:pt x="27" y="41"/>
                    <a:pt x="27" y="41"/>
                  </a:cubicBezTo>
                  <a:cubicBezTo>
                    <a:pt x="28" y="42"/>
                    <a:pt x="28" y="44"/>
                    <a:pt x="28" y="45"/>
                  </a:cubicBezTo>
                  <a:cubicBezTo>
                    <a:pt x="28" y="47"/>
                    <a:pt x="28" y="49"/>
                    <a:pt x="27" y="50"/>
                  </a:cubicBezTo>
                  <a:cubicBezTo>
                    <a:pt x="25" y="52"/>
                    <a:pt x="24" y="53"/>
                    <a:pt x="22" y="53"/>
                  </a:cubicBezTo>
                  <a:lnTo>
                    <a:pt x="22" y="38"/>
                  </a:ln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0" name="îŝlíḍe">
              <a:extLst>
                <a:ext uri="{FF2B5EF4-FFF2-40B4-BE49-F238E27FC236}">
                  <a16:creationId xmlns:a16="http://schemas.microsoft.com/office/drawing/2014/main" id="{B018112E-A401-4765-AB36-849D8D911687}"/>
                </a:ext>
              </a:extLst>
            </p:cNvPr>
            <p:cNvSpPr/>
            <p:nvPr/>
          </p:nvSpPr>
          <p:spPr bwMode="auto">
            <a:xfrm>
              <a:off x="5913309" y="5532776"/>
              <a:ext cx="215608" cy="139898"/>
            </a:xfrm>
            <a:prstGeom prst="ellipse">
              <a:avLst/>
            </a:pr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1" name="iśḻídê">
              <a:extLst>
                <a:ext uri="{FF2B5EF4-FFF2-40B4-BE49-F238E27FC236}">
                  <a16:creationId xmlns:a16="http://schemas.microsoft.com/office/drawing/2014/main" id="{99D03FA5-3D77-42F4-A6DB-A9DCEC679E75}"/>
                </a:ext>
              </a:extLst>
            </p:cNvPr>
            <p:cNvSpPr/>
            <p:nvPr/>
          </p:nvSpPr>
          <p:spPr bwMode="auto">
            <a:xfrm>
              <a:off x="5923184" y="5542651"/>
              <a:ext cx="195858" cy="120148"/>
            </a:xfrm>
            <a:custGeom>
              <a:avLst/>
              <a:gdLst>
                <a:gd name="T0" fmla="*/ 14 w 57"/>
                <a:gd name="T1" fmla="*/ 3 h 35"/>
                <a:gd name="T2" fmla="*/ 13 w 57"/>
                <a:gd name="T3" fmla="*/ 2 h 35"/>
                <a:gd name="T4" fmla="*/ 6 w 57"/>
                <a:gd name="T5" fmla="*/ 7 h 35"/>
                <a:gd name="T6" fmla="*/ 8 w 57"/>
                <a:gd name="T7" fmla="*/ 6 h 35"/>
                <a:gd name="T8" fmla="*/ 14 w 57"/>
                <a:gd name="T9" fmla="*/ 3 h 35"/>
                <a:gd name="T10" fmla="*/ 13 w 57"/>
                <a:gd name="T11" fmla="*/ 2 h 35"/>
                <a:gd name="T12" fmla="*/ 8 w 57"/>
                <a:gd name="T13" fmla="*/ 6 h 35"/>
                <a:gd name="T14" fmla="*/ 6 w 57"/>
                <a:gd name="T15" fmla="*/ 7 h 35"/>
                <a:gd name="T16" fmla="*/ 51 w 57"/>
                <a:gd name="T17" fmla="*/ 6 h 35"/>
                <a:gd name="T18" fmla="*/ 43 w 57"/>
                <a:gd name="T19" fmla="*/ 2 h 35"/>
                <a:gd name="T20" fmla="*/ 39 w 57"/>
                <a:gd name="T21" fmla="*/ 1 h 35"/>
                <a:gd name="T22" fmla="*/ 28 w 57"/>
                <a:gd name="T23" fmla="*/ 0 h 35"/>
                <a:gd name="T24" fmla="*/ 25 w 57"/>
                <a:gd name="T25" fmla="*/ 0 h 35"/>
                <a:gd name="T26" fmla="*/ 12 w 57"/>
                <a:gd name="T27" fmla="*/ 3 h 35"/>
                <a:gd name="T28" fmla="*/ 9 w 57"/>
                <a:gd name="T29" fmla="*/ 4 h 35"/>
                <a:gd name="T30" fmla="*/ 8 w 57"/>
                <a:gd name="T31" fmla="*/ 5 h 35"/>
                <a:gd name="T32" fmla="*/ 2 w 57"/>
                <a:gd name="T33" fmla="*/ 11 h 35"/>
                <a:gd name="T34" fmla="*/ 2 w 57"/>
                <a:gd name="T35" fmla="*/ 11 h 35"/>
                <a:gd name="T36" fmla="*/ 0 w 57"/>
                <a:gd name="T37" fmla="*/ 18 h 35"/>
                <a:gd name="T38" fmla="*/ 1 w 57"/>
                <a:gd name="T39" fmla="*/ 22 h 35"/>
                <a:gd name="T40" fmla="*/ 5 w 57"/>
                <a:gd name="T41" fmla="*/ 27 h 35"/>
                <a:gd name="T42" fmla="*/ 23 w 57"/>
                <a:gd name="T43" fmla="*/ 35 h 35"/>
                <a:gd name="T44" fmla="*/ 37 w 57"/>
                <a:gd name="T45" fmla="*/ 34 h 35"/>
                <a:gd name="T46" fmla="*/ 43 w 57"/>
                <a:gd name="T47" fmla="*/ 32 h 35"/>
                <a:gd name="T48" fmla="*/ 56 w 57"/>
                <a:gd name="T49" fmla="*/ 21 h 35"/>
                <a:gd name="T50" fmla="*/ 56 w 57"/>
                <a:gd name="T51" fmla="*/ 13 h 35"/>
                <a:gd name="T52" fmla="*/ 51 w 57"/>
                <a:gd name="T53" fmla="*/ 27 h 35"/>
                <a:gd name="T54" fmla="*/ 39 w 57"/>
                <a:gd name="T55" fmla="*/ 33 h 35"/>
                <a:gd name="T56" fmla="*/ 39 w 57"/>
                <a:gd name="T57" fmla="*/ 33 h 35"/>
                <a:gd name="T58" fmla="*/ 25 w 57"/>
                <a:gd name="T59" fmla="*/ 34 h 35"/>
                <a:gd name="T60" fmla="*/ 6 w 57"/>
                <a:gd name="T61" fmla="*/ 27 h 35"/>
                <a:gd name="T62" fmla="*/ 2 w 57"/>
                <a:gd name="T63" fmla="*/ 22 h 35"/>
                <a:gd name="T64" fmla="*/ 1 w 57"/>
                <a:gd name="T65" fmla="*/ 18 h 35"/>
                <a:gd name="T66" fmla="*/ 3 w 57"/>
                <a:gd name="T67" fmla="*/ 11 h 35"/>
                <a:gd name="T68" fmla="*/ 5 w 57"/>
                <a:gd name="T69" fmla="*/ 9 h 35"/>
                <a:gd name="T70" fmla="*/ 6 w 57"/>
                <a:gd name="T71" fmla="*/ 8 h 35"/>
                <a:gd name="T72" fmla="*/ 8 w 57"/>
                <a:gd name="T73" fmla="*/ 6 h 35"/>
                <a:gd name="T74" fmla="*/ 12 w 57"/>
                <a:gd name="T75" fmla="*/ 4 h 35"/>
                <a:gd name="T76" fmla="*/ 14 w 57"/>
                <a:gd name="T77" fmla="*/ 3 h 35"/>
                <a:gd name="T78" fmla="*/ 25 w 57"/>
                <a:gd name="T79" fmla="*/ 1 h 35"/>
                <a:gd name="T80" fmla="*/ 28 w 57"/>
                <a:gd name="T81" fmla="*/ 1 h 35"/>
                <a:gd name="T82" fmla="*/ 40 w 57"/>
                <a:gd name="T83" fmla="*/ 2 h 35"/>
                <a:gd name="T84" fmla="*/ 43 w 57"/>
                <a:gd name="T85" fmla="*/ 3 h 35"/>
                <a:gd name="T86" fmla="*/ 51 w 57"/>
                <a:gd name="T87" fmla="*/ 7 h 35"/>
                <a:gd name="T88" fmla="*/ 56 w 57"/>
                <a:gd name="T89" fmla="*/ 17 h 35"/>
                <a:gd name="T90" fmla="*/ 55 w 57"/>
                <a:gd name="T91" fmla="*/ 22 h 35"/>
                <a:gd name="T92" fmla="*/ 6 w 57"/>
                <a:gd name="T93" fmla="*/ 7 h 35"/>
                <a:gd name="T94" fmla="*/ 8 w 57"/>
                <a:gd name="T95" fmla="*/ 6 h 35"/>
                <a:gd name="T96" fmla="*/ 14 w 57"/>
                <a:gd name="T97" fmla="*/ 3 h 35"/>
                <a:gd name="T98" fmla="*/ 13 w 57"/>
                <a:gd name="T9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5">
                  <a:moveTo>
                    <a:pt x="13" y="2"/>
                  </a:moveTo>
                  <a:cubicBezTo>
                    <a:pt x="14" y="3"/>
                    <a:pt x="14" y="3"/>
                    <a:pt x="14" y="3"/>
                  </a:cubicBezTo>
                  <a:cubicBezTo>
                    <a:pt x="14" y="3"/>
                    <a:pt x="14" y="3"/>
                    <a:pt x="14" y="3"/>
                  </a:cubicBezTo>
                  <a:cubicBezTo>
                    <a:pt x="14" y="3"/>
                    <a:pt x="14" y="3"/>
                    <a:pt x="13" y="2"/>
                  </a:cubicBezTo>
                  <a:moveTo>
                    <a:pt x="8" y="6"/>
                  </a:moveTo>
                  <a:cubicBezTo>
                    <a:pt x="7" y="6"/>
                    <a:pt x="7" y="7"/>
                    <a:pt x="6" y="7"/>
                  </a:cubicBezTo>
                  <a:cubicBezTo>
                    <a:pt x="7" y="7"/>
                    <a:pt x="7" y="7"/>
                    <a:pt x="8" y="6"/>
                  </a:cubicBezTo>
                  <a:cubicBezTo>
                    <a:pt x="8" y="6"/>
                    <a:pt x="8" y="6"/>
                    <a:pt x="8" y="6"/>
                  </a:cubicBezTo>
                  <a:moveTo>
                    <a:pt x="13" y="2"/>
                  </a:moveTo>
                  <a:cubicBezTo>
                    <a:pt x="14" y="3"/>
                    <a:pt x="14" y="3"/>
                    <a:pt x="14" y="3"/>
                  </a:cubicBezTo>
                  <a:cubicBezTo>
                    <a:pt x="14" y="3"/>
                    <a:pt x="14" y="3"/>
                    <a:pt x="14" y="3"/>
                  </a:cubicBezTo>
                  <a:cubicBezTo>
                    <a:pt x="14" y="3"/>
                    <a:pt x="14" y="3"/>
                    <a:pt x="13" y="2"/>
                  </a:cubicBezTo>
                  <a:moveTo>
                    <a:pt x="6" y="7"/>
                  </a:moveTo>
                  <a:cubicBezTo>
                    <a:pt x="7" y="7"/>
                    <a:pt x="7" y="7"/>
                    <a:pt x="8" y="6"/>
                  </a:cubicBezTo>
                  <a:cubicBezTo>
                    <a:pt x="8" y="6"/>
                    <a:pt x="8" y="6"/>
                    <a:pt x="8" y="6"/>
                  </a:cubicBezTo>
                  <a:cubicBezTo>
                    <a:pt x="7" y="6"/>
                    <a:pt x="7" y="7"/>
                    <a:pt x="6" y="7"/>
                  </a:cubicBezTo>
                  <a:moveTo>
                    <a:pt x="56" y="13"/>
                  </a:moveTo>
                  <a:cubicBezTo>
                    <a:pt x="55" y="10"/>
                    <a:pt x="53" y="8"/>
                    <a:pt x="51" y="6"/>
                  </a:cubicBezTo>
                  <a:cubicBezTo>
                    <a:pt x="49" y="5"/>
                    <a:pt x="47" y="4"/>
                    <a:pt x="45" y="3"/>
                  </a:cubicBezTo>
                  <a:cubicBezTo>
                    <a:pt x="44" y="3"/>
                    <a:pt x="43" y="2"/>
                    <a:pt x="43" y="2"/>
                  </a:cubicBezTo>
                  <a:cubicBezTo>
                    <a:pt x="42" y="2"/>
                    <a:pt x="41" y="2"/>
                    <a:pt x="41" y="1"/>
                  </a:cubicBezTo>
                  <a:cubicBezTo>
                    <a:pt x="40" y="1"/>
                    <a:pt x="40" y="1"/>
                    <a:pt x="39" y="1"/>
                  </a:cubicBezTo>
                  <a:cubicBezTo>
                    <a:pt x="36" y="0"/>
                    <a:pt x="33" y="0"/>
                    <a:pt x="29" y="0"/>
                  </a:cubicBezTo>
                  <a:cubicBezTo>
                    <a:pt x="28" y="0"/>
                    <a:pt x="28" y="0"/>
                    <a:pt x="28" y="0"/>
                  </a:cubicBezTo>
                  <a:cubicBezTo>
                    <a:pt x="28" y="0"/>
                    <a:pt x="27" y="0"/>
                    <a:pt x="26" y="0"/>
                  </a:cubicBezTo>
                  <a:cubicBezTo>
                    <a:pt x="25" y="0"/>
                    <a:pt x="25" y="0"/>
                    <a:pt x="25" y="0"/>
                  </a:cubicBezTo>
                  <a:cubicBezTo>
                    <a:pt x="22" y="0"/>
                    <a:pt x="19" y="1"/>
                    <a:pt x="17" y="1"/>
                  </a:cubicBezTo>
                  <a:cubicBezTo>
                    <a:pt x="15" y="2"/>
                    <a:pt x="13" y="2"/>
                    <a:pt x="12" y="3"/>
                  </a:cubicBezTo>
                  <a:cubicBezTo>
                    <a:pt x="11" y="4"/>
                    <a:pt x="11" y="4"/>
                    <a:pt x="11" y="4"/>
                  </a:cubicBezTo>
                  <a:cubicBezTo>
                    <a:pt x="10" y="4"/>
                    <a:pt x="10" y="4"/>
                    <a:pt x="9" y="4"/>
                  </a:cubicBezTo>
                  <a:cubicBezTo>
                    <a:pt x="9" y="4"/>
                    <a:pt x="9" y="4"/>
                    <a:pt x="9" y="4"/>
                  </a:cubicBezTo>
                  <a:cubicBezTo>
                    <a:pt x="9" y="5"/>
                    <a:pt x="8" y="5"/>
                    <a:pt x="8" y="5"/>
                  </a:cubicBezTo>
                  <a:cubicBezTo>
                    <a:pt x="6" y="7"/>
                    <a:pt x="4" y="8"/>
                    <a:pt x="3" y="10"/>
                  </a:cubicBezTo>
                  <a:cubicBezTo>
                    <a:pt x="2" y="10"/>
                    <a:pt x="2" y="11"/>
                    <a:pt x="2" y="11"/>
                  </a:cubicBezTo>
                  <a:cubicBezTo>
                    <a:pt x="2" y="11"/>
                    <a:pt x="2" y="11"/>
                    <a:pt x="2" y="11"/>
                  </a:cubicBezTo>
                  <a:cubicBezTo>
                    <a:pt x="2" y="11"/>
                    <a:pt x="2" y="11"/>
                    <a:pt x="2" y="11"/>
                  </a:cubicBezTo>
                  <a:cubicBezTo>
                    <a:pt x="0" y="13"/>
                    <a:pt x="0" y="15"/>
                    <a:pt x="0" y="17"/>
                  </a:cubicBezTo>
                  <a:cubicBezTo>
                    <a:pt x="0" y="18"/>
                    <a:pt x="0" y="18"/>
                    <a:pt x="0" y="18"/>
                  </a:cubicBezTo>
                  <a:cubicBezTo>
                    <a:pt x="0" y="19"/>
                    <a:pt x="0" y="19"/>
                    <a:pt x="0" y="19"/>
                  </a:cubicBezTo>
                  <a:cubicBezTo>
                    <a:pt x="0" y="20"/>
                    <a:pt x="1" y="21"/>
                    <a:pt x="1" y="22"/>
                  </a:cubicBezTo>
                  <a:cubicBezTo>
                    <a:pt x="2" y="24"/>
                    <a:pt x="2" y="25"/>
                    <a:pt x="3" y="26"/>
                  </a:cubicBezTo>
                  <a:cubicBezTo>
                    <a:pt x="4" y="26"/>
                    <a:pt x="4" y="26"/>
                    <a:pt x="5" y="27"/>
                  </a:cubicBezTo>
                  <a:cubicBezTo>
                    <a:pt x="6" y="28"/>
                    <a:pt x="8" y="29"/>
                    <a:pt x="9" y="30"/>
                  </a:cubicBezTo>
                  <a:cubicBezTo>
                    <a:pt x="13" y="32"/>
                    <a:pt x="18" y="34"/>
                    <a:pt x="23" y="35"/>
                  </a:cubicBezTo>
                  <a:cubicBezTo>
                    <a:pt x="25" y="35"/>
                    <a:pt x="27" y="35"/>
                    <a:pt x="28" y="35"/>
                  </a:cubicBezTo>
                  <a:cubicBezTo>
                    <a:pt x="31" y="35"/>
                    <a:pt x="34" y="35"/>
                    <a:pt x="37" y="34"/>
                  </a:cubicBezTo>
                  <a:cubicBezTo>
                    <a:pt x="37" y="34"/>
                    <a:pt x="37" y="34"/>
                    <a:pt x="37" y="34"/>
                  </a:cubicBezTo>
                  <a:cubicBezTo>
                    <a:pt x="39" y="34"/>
                    <a:pt x="41" y="33"/>
                    <a:pt x="43" y="32"/>
                  </a:cubicBezTo>
                  <a:cubicBezTo>
                    <a:pt x="46" y="31"/>
                    <a:pt x="48" y="30"/>
                    <a:pt x="51" y="28"/>
                  </a:cubicBezTo>
                  <a:cubicBezTo>
                    <a:pt x="53" y="26"/>
                    <a:pt x="55" y="24"/>
                    <a:pt x="56" y="21"/>
                  </a:cubicBezTo>
                  <a:cubicBezTo>
                    <a:pt x="57" y="20"/>
                    <a:pt x="57" y="19"/>
                    <a:pt x="57" y="17"/>
                  </a:cubicBezTo>
                  <a:cubicBezTo>
                    <a:pt x="57" y="16"/>
                    <a:pt x="57" y="14"/>
                    <a:pt x="56" y="13"/>
                  </a:cubicBezTo>
                  <a:moveTo>
                    <a:pt x="55" y="22"/>
                  </a:moveTo>
                  <a:cubicBezTo>
                    <a:pt x="54" y="24"/>
                    <a:pt x="53" y="26"/>
                    <a:pt x="51" y="27"/>
                  </a:cubicBezTo>
                  <a:cubicBezTo>
                    <a:pt x="49" y="29"/>
                    <a:pt x="46" y="30"/>
                    <a:pt x="43" y="31"/>
                  </a:cubicBezTo>
                  <a:cubicBezTo>
                    <a:pt x="42" y="32"/>
                    <a:pt x="41" y="32"/>
                    <a:pt x="39" y="33"/>
                  </a:cubicBezTo>
                  <a:cubicBezTo>
                    <a:pt x="39" y="33"/>
                    <a:pt x="39" y="33"/>
                    <a:pt x="39" y="33"/>
                  </a:cubicBezTo>
                  <a:cubicBezTo>
                    <a:pt x="39" y="33"/>
                    <a:pt x="39" y="33"/>
                    <a:pt x="39" y="33"/>
                  </a:cubicBezTo>
                  <a:cubicBezTo>
                    <a:pt x="36" y="33"/>
                    <a:pt x="32" y="34"/>
                    <a:pt x="28" y="34"/>
                  </a:cubicBezTo>
                  <a:cubicBezTo>
                    <a:pt x="27" y="34"/>
                    <a:pt x="26" y="34"/>
                    <a:pt x="25" y="34"/>
                  </a:cubicBezTo>
                  <a:cubicBezTo>
                    <a:pt x="20" y="33"/>
                    <a:pt x="15" y="32"/>
                    <a:pt x="11" y="30"/>
                  </a:cubicBezTo>
                  <a:cubicBezTo>
                    <a:pt x="9" y="29"/>
                    <a:pt x="7" y="28"/>
                    <a:pt x="6" y="27"/>
                  </a:cubicBezTo>
                  <a:cubicBezTo>
                    <a:pt x="6" y="27"/>
                    <a:pt x="5" y="26"/>
                    <a:pt x="5" y="26"/>
                  </a:cubicBezTo>
                  <a:cubicBezTo>
                    <a:pt x="4" y="25"/>
                    <a:pt x="3" y="23"/>
                    <a:pt x="2" y="22"/>
                  </a:cubicBezTo>
                  <a:cubicBezTo>
                    <a:pt x="1" y="21"/>
                    <a:pt x="1" y="20"/>
                    <a:pt x="1" y="19"/>
                  </a:cubicBezTo>
                  <a:cubicBezTo>
                    <a:pt x="1" y="18"/>
                    <a:pt x="1" y="18"/>
                    <a:pt x="1" y="18"/>
                  </a:cubicBezTo>
                  <a:cubicBezTo>
                    <a:pt x="1" y="17"/>
                    <a:pt x="1" y="17"/>
                    <a:pt x="1" y="17"/>
                  </a:cubicBezTo>
                  <a:cubicBezTo>
                    <a:pt x="1" y="15"/>
                    <a:pt x="1" y="13"/>
                    <a:pt x="3" y="11"/>
                  </a:cubicBezTo>
                  <a:cubicBezTo>
                    <a:pt x="3" y="11"/>
                    <a:pt x="3" y="11"/>
                    <a:pt x="3" y="11"/>
                  </a:cubicBezTo>
                  <a:cubicBezTo>
                    <a:pt x="4" y="10"/>
                    <a:pt x="4" y="9"/>
                    <a:pt x="5" y="9"/>
                  </a:cubicBezTo>
                  <a:cubicBezTo>
                    <a:pt x="5" y="8"/>
                    <a:pt x="5" y="8"/>
                    <a:pt x="6" y="8"/>
                  </a:cubicBezTo>
                  <a:cubicBezTo>
                    <a:pt x="6" y="8"/>
                    <a:pt x="6" y="8"/>
                    <a:pt x="6" y="8"/>
                  </a:cubicBezTo>
                  <a:cubicBezTo>
                    <a:pt x="6" y="7"/>
                    <a:pt x="6" y="7"/>
                    <a:pt x="6" y="7"/>
                  </a:cubicBezTo>
                  <a:cubicBezTo>
                    <a:pt x="7" y="7"/>
                    <a:pt x="7" y="7"/>
                    <a:pt x="8" y="6"/>
                  </a:cubicBezTo>
                  <a:cubicBezTo>
                    <a:pt x="9" y="6"/>
                    <a:pt x="10" y="5"/>
                    <a:pt x="11" y="5"/>
                  </a:cubicBezTo>
                  <a:cubicBezTo>
                    <a:pt x="11" y="4"/>
                    <a:pt x="11" y="4"/>
                    <a:pt x="12" y="4"/>
                  </a:cubicBezTo>
                  <a:cubicBezTo>
                    <a:pt x="12" y="4"/>
                    <a:pt x="13" y="4"/>
                    <a:pt x="14" y="3"/>
                  </a:cubicBezTo>
                  <a:cubicBezTo>
                    <a:pt x="14" y="3"/>
                    <a:pt x="14" y="3"/>
                    <a:pt x="14" y="3"/>
                  </a:cubicBezTo>
                  <a:cubicBezTo>
                    <a:pt x="15" y="3"/>
                    <a:pt x="16" y="2"/>
                    <a:pt x="17" y="2"/>
                  </a:cubicBezTo>
                  <a:cubicBezTo>
                    <a:pt x="20" y="1"/>
                    <a:pt x="22" y="1"/>
                    <a:pt x="25" y="1"/>
                  </a:cubicBezTo>
                  <a:cubicBezTo>
                    <a:pt x="26" y="1"/>
                    <a:pt x="26" y="1"/>
                    <a:pt x="26" y="1"/>
                  </a:cubicBezTo>
                  <a:cubicBezTo>
                    <a:pt x="27" y="1"/>
                    <a:pt x="27" y="1"/>
                    <a:pt x="28" y="1"/>
                  </a:cubicBezTo>
                  <a:cubicBezTo>
                    <a:pt x="29" y="1"/>
                    <a:pt x="29" y="1"/>
                    <a:pt x="29" y="1"/>
                  </a:cubicBezTo>
                  <a:cubicBezTo>
                    <a:pt x="33" y="1"/>
                    <a:pt x="37" y="1"/>
                    <a:pt x="40" y="2"/>
                  </a:cubicBezTo>
                  <a:cubicBezTo>
                    <a:pt x="40" y="2"/>
                    <a:pt x="41" y="2"/>
                    <a:pt x="41" y="3"/>
                  </a:cubicBezTo>
                  <a:cubicBezTo>
                    <a:pt x="42" y="3"/>
                    <a:pt x="42" y="3"/>
                    <a:pt x="43" y="3"/>
                  </a:cubicBezTo>
                  <a:cubicBezTo>
                    <a:pt x="44" y="3"/>
                    <a:pt x="44" y="4"/>
                    <a:pt x="45" y="4"/>
                  </a:cubicBezTo>
                  <a:cubicBezTo>
                    <a:pt x="47" y="5"/>
                    <a:pt x="49" y="6"/>
                    <a:pt x="51" y="7"/>
                  </a:cubicBezTo>
                  <a:cubicBezTo>
                    <a:pt x="53" y="9"/>
                    <a:pt x="54" y="11"/>
                    <a:pt x="55" y="13"/>
                  </a:cubicBezTo>
                  <a:cubicBezTo>
                    <a:pt x="56" y="14"/>
                    <a:pt x="56" y="16"/>
                    <a:pt x="56" y="17"/>
                  </a:cubicBezTo>
                  <a:cubicBezTo>
                    <a:pt x="56" y="19"/>
                    <a:pt x="56" y="20"/>
                    <a:pt x="55" y="22"/>
                  </a:cubicBezTo>
                  <a:cubicBezTo>
                    <a:pt x="55" y="22"/>
                    <a:pt x="55" y="22"/>
                    <a:pt x="55" y="22"/>
                  </a:cubicBezTo>
                  <a:moveTo>
                    <a:pt x="8" y="6"/>
                  </a:moveTo>
                  <a:cubicBezTo>
                    <a:pt x="7" y="6"/>
                    <a:pt x="7" y="7"/>
                    <a:pt x="6" y="7"/>
                  </a:cubicBezTo>
                  <a:cubicBezTo>
                    <a:pt x="7" y="7"/>
                    <a:pt x="7" y="7"/>
                    <a:pt x="8" y="6"/>
                  </a:cubicBezTo>
                  <a:cubicBezTo>
                    <a:pt x="8" y="6"/>
                    <a:pt x="8" y="6"/>
                    <a:pt x="8" y="6"/>
                  </a:cubicBezTo>
                  <a:moveTo>
                    <a:pt x="13" y="2"/>
                  </a:moveTo>
                  <a:cubicBezTo>
                    <a:pt x="14" y="3"/>
                    <a:pt x="14" y="3"/>
                    <a:pt x="14" y="3"/>
                  </a:cubicBezTo>
                  <a:cubicBezTo>
                    <a:pt x="14" y="3"/>
                    <a:pt x="14" y="3"/>
                    <a:pt x="14" y="3"/>
                  </a:cubicBezTo>
                  <a:cubicBezTo>
                    <a:pt x="14" y="3"/>
                    <a:pt x="14" y="3"/>
                    <a:pt x="13" y="2"/>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íšḷiḋe">
              <a:extLst>
                <a:ext uri="{FF2B5EF4-FFF2-40B4-BE49-F238E27FC236}">
                  <a16:creationId xmlns:a16="http://schemas.microsoft.com/office/drawing/2014/main" id="{1F86E1DD-2E35-4EA9-9D3B-7B77C411323B}"/>
                </a:ext>
              </a:extLst>
            </p:cNvPr>
            <p:cNvSpPr/>
            <p:nvPr/>
          </p:nvSpPr>
          <p:spPr bwMode="auto">
            <a:xfrm>
              <a:off x="6002186" y="5567339"/>
              <a:ext cx="37855" cy="70772"/>
            </a:xfrm>
            <a:custGeom>
              <a:avLst/>
              <a:gdLst>
                <a:gd name="T0" fmla="*/ 11 w 11"/>
                <a:gd name="T1" fmla="*/ 12 h 21"/>
                <a:gd name="T2" fmla="*/ 11 w 11"/>
                <a:gd name="T3" fmla="*/ 12 h 21"/>
                <a:gd name="T4" fmla="*/ 10 w 11"/>
                <a:gd name="T5" fmla="*/ 10 h 21"/>
                <a:gd name="T6" fmla="*/ 6 w 11"/>
                <a:gd name="T7" fmla="*/ 8 h 21"/>
                <a:gd name="T8" fmla="*/ 6 w 11"/>
                <a:gd name="T9" fmla="*/ 4 h 21"/>
                <a:gd name="T10" fmla="*/ 8 w 11"/>
                <a:gd name="T11" fmla="*/ 5 h 21"/>
                <a:gd name="T12" fmla="*/ 11 w 11"/>
                <a:gd name="T13" fmla="*/ 5 h 21"/>
                <a:gd name="T14" fmla="*/ 9 w 11"/>
                <a:gd name="T15" fmla="*/ 2 h 21"/>
                <a:gd name="T16" fmla="*/ 6 w 11"/>
                <a:gd name="T17" fmla="*/ 1 h 21"/>
                <a:gd name="T18" fmla="*/ 6 w 11"/>
                <a:gd name="T19" fmla="*/ 0 h 21"/>
                <a:gd name="T20" fmla="*/ 5 w 11"/>
                <a:gd name="T21" fmla="*/ 0 h 21"/>
                <a:gd name="T22" fmla="*/ 5 w 11"/>
                <a:gd name="T23" fmla="*/ 1 h 21"/>
                <a:gd name="T24" fmla="*/ 1 w 11"/>
                <a:gd name="T25" fmla="*/ 2 h 21"/>
                <a:gd name="T26" fmla="*/ 0 w 11"/>
                <a:gd name="T27" fmla="*/ 6 h 21"/>
                <a:gd name="T28" fmla="*/ 1 w 11"/>
                <a:gd name="T29" fmla="*/ 9 h 21"/>
                <a:gd name="T30" fmla="*/ 5 w 11"/>
                <a:gd name="T31" fmla="*/ 11 h 21"/>
                <a:gd name="T32" fmla="*/ 5 w 11"/>
                <a:gd name="T33" fmla="*/ 16 h 21"/>
                <a:gd name="T34" fmla="*/ 4 w 11"/>
                <a:gd name="T35" fmla="*/ 16 h 21"/>
                <a:gd name="T36" fmla="*/ 3 w 11"/>
                <a:gd name="T37" fmla="*/ 15 h 21"/>
                <a:gd name="T38" fmla="*/ 3 w 11"/>
                <a:gd name="T39" fmla="*/ 13 h 21"/>
                <a:gd name="T40" fmla="*/ 0 w 11"/>
                <a:gd name="T41" fmla="*/ 14 h 21"/>
                <a:gd name="T42" fmla="*/ 1 w 11"/>
                <a:gd name="T43" fmla="*/ 17 h 21"/>
                <a:gd name="T44" fmla="*/ 1 w 11"/>
                <a:gd name="T45" fmla="*/ 17 h 21"/>
                <a:gd name="T46" fmla="*/ 2 w 11"/>
                <a:gd name="T47" fmla="*/ 17 h 21"/>
                <a:gd name="T48" fmla="*/ 5 w 11"/>
                <a:gd name="T49" fmla="*/ 19 h 21"/>
                <a:gd name="T50" fmla="*/ 5 w 11"/>
                <a:gd name="T51" fmla="*/ 21 h 21"/>
                <a:gd name="T52" fmla="*/ 6 w 11"/>
                <a:gd name="T53" fmla="*/ 21 h 21"/>
                <a:gd name="T54" fmla="*/ 6 w 11"/>
                <a:gd name="T55" fmla="*/ 19 h 21"/>
                <a:gd name="T56" fmla="*/ 10 w 11"/>
                <a:gd name="T57" fmla="*/ 17 h 21"/>
                <a:gd name="T58" fmla="*/ 11 w 11"/>
                <a:gd name="T59" fmla="*/ 13 h 21"/>
                <a:gd name="T60" fmla="*/ 11 w 11"/>
                <a:gd name="T61" fmla="*/ 12 h 21"/>
                <a:gd name="T62" fmla="*/ 3 w 11"/>
                <a:gd name="T63" fmla="*/ 7 h 21"/>
                <a:gd name="T64" fmla="*/ 3 w 11"/>
                <a:gd name="T65" fmla="*/ 6 h 21"/>
                <a:gd name="T66" fmla="*/ 4 w 11"/>
                <a:gd name="T67" fmla="*/ 4 h 21"/>
                <a:gd name="T68" fmla="*/ 5 w 11"/>
                <a:gd name="T69" fmla="*/ 3 h 21"/>
                <a:gd name="T70" fmla="*/ 5 w 11"/>
                <a:gd name="T71" fmla="*/ 8 h 21"/>
                <a:gd name="T72" fmla="*/ 3 w 11"/>
                <a:gd name="T73" fmla="*/ 7 h 21"/>
                <a:gd name="T74" fmla="*/ 8 w 11"/>
                <a:gd name="T75" fmla="*/ 15 h 21"/>
                <a:gd name="T76" fmla="*/ 6 w 11"/>
                <a:gd name="T77" fmla="*/ 16 h 21"/>
                <a:gd name="T78" fmla="*/ 6 w 11"/>
                <a:gd name="T79" fmla="*/ 11 h 21"/>
                <a:gd name="T80" fmla="*/ 8 w 11"/>
                <a:gd name="T81" fmla="*/ 12 h 21"/>
                <a:gd name="T82" fmla="*/ 8 w 11"/>
                <a:gd name="T83" fmla="*/ 13 h 21"/>
                <a:gd name="T84" fmla="*/ 8 w 11"/>
                <a:gd name="T85" fmla="*/ 14 h 21"/>
                <a:gd name="T86" fmla="*/ 8 w 11"/>
                <a:gd name="T87" fmla="*/ 14 h 21"/>
                <a:gd name="T88" fmla="*/ 8 w 11"/>
                <a:gd name="T8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21">
                  <a:moveTo>
                    <a:pt x="11" y="12"/>
                  </a:moveTo>
                  <a:cubicBezTo>
                    <a:pt x="11" y="12"/>
                    <a:pt x="11" y="12"/>
                    <a:pt x="11" y="12"/>
                  </a:cubicBezTo>
                  <a:cubicBezTo>
                    <a:pt x="11" y="11"/>
                    <a:pt x="11" y="11"/>
                    <a:pt x="10" y="10"/>
                  </a:cubicBezTo>
                  <a:cubicBezTo>
                    <a:pt x="9" y="9"/>
                    <a:pt x="8" y="9"/>
                    <a:pt x="6" y="8"/>
                  </a:cubicBezTo>
                  <a:cubicBezTo>
                    <a:pt x="6" y="4"/>
                    <a:pt x="6" y="4"/>
                    <a:pt x="6" y="4"/>
                  </a:cubicBezTo>
                  <a:cubicBezTo>
                    <a:pt x="7" y="4"/>
                    <a:pt x="8" y="5"/>
                    <a:pt x="8" y="5"/>
                  </a:cubicBezTo>
                  <a:cubicBezTo>
                    <a:pt x="11" y="5"/>
                    <a:pt x="11" y="5"/>
                    <a:pt x="11" y="5"/>
                  </a:cubicBezTo>
                  <a:cubicBezTo>
                    <a:pt x="10" y="4"/>
                    <a:pt x="10" y="3"/>
                    <a:pt x="9" y="2"/>
                  </a:cubicBezTo>
                  <a:cubicBezTo>
                    <a:pt x="9" y="2"/>
                    <a:pt x="8" y="1"/>
                    <a:pt x="6" y="1"/>
                  </a:cubicBezTo>
                  <a:cubicBezTo>
                    <a:pt x="6" y="0"/>
                    <a:pt x="6" y="0"/>
                    <a:pt x="6" y="0"/>
                  </a:cubicBezTo>
                  <a:cubicBezTo>
                    <a:pt x="5" y="0"/>
                    <a:pt x="5" y="0"/>
                    <a:pt x="5" y="0"/>
                  </a:cubicBezTo>
                  <a:cubicBezTo>
                    <a:pt x="5" y="1"/>
                    <a:pt x="5" y="1"/>
                    <a:pt x="5" y="1"/>
                  </a:cubicBezTo>
                  <a:cubicBezTo>
                    <a:pt x="3" y="1"/>
                    <a:pt x="2" y="2"/>
                    <a:pt x="1" y="2"/>
                  </a:cubicBezTo>
                  <a:cubicBezTo>
                    <a:pt x="1" y="3"/>
                    <a:pt x="0" y="4"/>
                    <a:pt x="0" y="6"/>
                  </a:cubicBezTo>
                  <a:cubicBezTo>
                    <a:pt x="0" y="7"/>
                    <a:pt x="1" y="8"/>
                    <a:pt x="1" y="9"/>
                  </a:cubicBezTo>
                  <a:cubicBezTo>
                    <a:pt x="2" y="10"/>
                    <a:pt x="3" y="10"/>
                    <a:pt x="5" y="11"/>
                  </a:cubicBezTo>
                  <a:cubicBezTo>
                    <a:pt x="5" y="16"/>
                    <a:pt x="5" y="16"/>
                    <a:pt x="5" y="16"/>
                  </a:cubicBezTo>
                  <a:cubicBezTo>
                    <a:pt x="4" y="16"/>
                    <a:pt x="4" y="16"/>
                    <a:pt x="4" y="16"/>
                  </a:cubicBezTo>
                  <a:cubicBezTo>
                    <a:pt x="3" y="15"/>
                    <a:pt x="3" y="15"/>
                    <a:pt x="3" y="15"/>
                  </a:cubicBezTo>
                  <a:cubicBezTo>
                    <a:pt x="3" y="14"/>
                    <a:pt x="3" y="14"/>
                    <a:pt x="3" y="13"/>
                  </a:cubicBezTo>
                  <a:cubicBezTo>
                    <a:pt x="0" y="14"/>
                    <a:pt x="0" y="14"/>
                    <a:pt x="0" y="14"/>
                  </a:cubicBezTo>
                  <a:cubicBezTo>
                    <a:pt x="0" y="15"/>
                    <a:pt x="0" y="16"/>
                    <a:pt x="1" y="17"/>
                  </a:cubicBezTo>
                  <a:cubicBezTo>
                    <a:pt x="1" y="17"/>
                    <a:pt x="1" y="17"/>
                    <a:pt x="1" y="17"/>
                  </a:cubicBezTo>
                  <a:cubicBezTo>
                    <a:pt x="2" y="17"/>
                    <a:pt x="2" y="17"/>
                    <a:pt x="2" y="17"/>
                  </a:cubicBezTo>
                  <a:cubicBezTo>
                    <a:pt x="3" y="18"/>
                    <a:pt x="3" y="18"/>
                    <a:pt x="5" y="19"/>
                  </a:cubicBezTo>
                  <a:cubicBezTo>
                    <a:pt x="5" y="21"/>
                    <a:pt x="5" y="21"/>
                    <a:pt x="5" y="21"/>
                  </a:cubicBezTo>
                  <a:cubicBezTo>
                    <a:pt x="6" y="21"/>
                    <a:pt x="6" y="21"/>
                    <a:pt x="6" y="21"/>
                  </a:cubicBezTo>
                  <a:cubicBezTo>
                    <a:pt x="6" y="19"/>
                    <a:pt x="6" y="19"/>
                    <a:pt x="6" y="19"/>
                  </a:cubicBezTo>
                  <a:cubicBezTo>
                    <a:pt x="8" y="18"/>
                    <a:pt x="9" y="18"/>
                    <a:pt x="10" y="17"/>
                  </a:cubicBezTo>
                  <a:cubicBezTo>
                    <a:pt x="11" y="16"/>
                    <a:pt x="11" y="15"/>
                    <a:pt x="11" y="13"/>
                  </a:cubicBezTo>
                  <a:cubicBezTo>
                    <a:pt x="11" y="12"/>
                    <a:pt x="11" y="12"/>
                    <a:pt x="11" y="12"/>
                  </a:cubicBezTo>
                  <a:moveTo>
                    <a:pt x="3" y="7"/>
                  </a:moveTo>
                  <a:cubicBezTo>
                    <a:pt x="3" y="6"/>
                    <a:pt x="3" y="6"/>
                    <a:pt x="3" y="6"/>
                  </a:cubicBezTo>
                  <a:cubicBezTo>
                    <a:pt x="3" y="5"/>
                    <a:pt x="3" y="5"/>
                    <a:pt x="4" y="4"/>
                  </a:cubicBezTo>
                  <a:cubicBezTo>
                    <a:pt x="4" y="4"/>
                    <a:pt x="4" y="4"/>
                    <a:pt x="5" y="3"/>
                  </a:cubicBezTo>
                  <a:cubicBezTo>
                    <a:pt x="5" y="8"/>
                    <a:pt x="5" y="8"/>
                    <a:pt x="5" y="8"/>
                  </a:cubicBezTo>
                  <a:cubicBezTo>
                    <a:pt x="4" y="7"/>
                    <a:pt x="4" y="7"/>
                    <a:pt x="3" y="7"/>
                  </a:cubicBezTo>
                  <a:moveTo>
                    <a:pt x="8" y="15"/>
                  </a:moveTo>
                  <a:cubicBezTo>
                    <a:pt x="7" y="16"/>
                    <a:pt x="7" y="16"/>
                    <a:pt x="6" y="16"/>
                  </a:cubicBezTo>
                  <a:cubicBezTo>
                    <a:pt x="6" y="11"/>
                    <a:pt x="6" y="11"/>
                    <a:pt x="6" y="11"/>
                  </a:cubicBezTo>
                  <a:cubicBezTo>
                    <a:pt x="7" y="12"/>
                    <a:pt x="8" y="12"/>
                    <a:pt x="8" y="12"/>
                  </a:cubicBezTo>
                  <a:cubicBezTo>
                    <a:pt x="8" y="13"/>
                    <a:pt x="8" y="13"/>
                    <a:pt x="8" y="13"/>
                  </a:cubicBezTo>
                  <a:cubicBezTo>
                    <a:pt x="8" y="14"/>
                    <a:pt x="8" y="14"/>
                    <a:pt x="8" y="14"/>
                  </a:cubicBezTo>
                  <a:cubicBezTo>
                    <a:pt x="8" y="14"/>
                    <a:pt x="8" y="14"/>
                    <a:pt x="8" y="14"/>
                  </a:cubicBezTo>
                  <a:cubicBezTo>
                    <a:pt x="8" y="15"/>
                    <a:pt x="8" y="15"/>
                    <a:pt x="8" y="15"/>
                  </a:cubicBezTo>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3" name="íṥļîďè">
              <a:extLst>
                <a:ext uri="{FF2B5EF4-FFF2-40B4-BE49-F238E27FC236}">
                  <a16:creationId xmlns:a16="http://schemas.microsoft.com/office/drawing/2014/main" id="{A638E319-C522-4245-A0DB-F7A30FC36633}"/>
                </a:ext>
              </a:extLst>
            </p:cNvPr>
            <p:cNvSpPr/>
            <p:nvPr/>
          </p:nvSpPr>
          <p:spPr bwMode="auto">
            <a:xfrm>
              <a:off x="6614447" y="5532776"/>
              <a:ext cx="215608" cy="139898"/>
            </a:xfrm>
            <a:prstGeom prst="ellipse">
              <a:avLst/>
            </a:pr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4" name="îSlîḍé">
              <a:extLst>
                <a:ext uri="{FF2B5EF4-FFF2-40B4-BE49-F238E27FC236}">
                  <a16:creationId xmlns:a16="http://schemas.microsoft.com/office/drawing/2014/main" id="{E92AD8F7-9574-46AA-AD95-F0FC8AEB4E45}"/>
                </a:ext>
              </a:extLst>
            </p:cNvPr>
            <p:cNvSpPr/>
            <p:nvPr/>
          </p:nvSpPr>
          <p:spPr bwMode="auto">
            <a:xfrm>
              <a:off x="6624322" y="5542651"/>
              <a:ext cx="195858" cy="120148"/>
            </a:xfrm>
            <a:custGeom>
              <a:avLst/>
              <a:gdLst>
                <a:gd name="T0" fmla="*/ 55 w 57"/>
                <a:gd name="T1" fmla="*/ 10 h 35"/>
                <a:gd name="T2" fmla="*/ 29 w 57"/>
                <a:gd name="T3" fmla="*/ 0 h 35"/>
                <a:gd name="T4" fmla="*/ 0 w 57"/>
                <a:gd name="T5" fmla="*/ 17 h 35"/>
                <a:gd name="T6" fmla="*/ 13 w 57"/>
                <a:gd name="T7" fmla="*/ 32 h 35"/>
                <a:gd name="T8" fmla="*/ 13 w 57"/>
                <a:gd name="T9" fmla="*/ 32 h 35"/>
                <a:gd name="T10" fmla="*/ 29 w 57"/>
                <a:gd name="T11" fmla="*/ 35 h 35"/>
                <a:gd name="T12" fmla="*/ 36 w 57"/>
                <a:gd name="T13" fmla="*/ 34 h 35"/>
                <a:gd name="T14" fmla="*/ 53 w 57"/>
                <a:gd name="T15" fmla="*/ 26 h 35"/>
                <a:gd name="T16" fmla="*/ 57 w 57"/>
                <a:gd name="T17" fmla="*/ 17 h 35"/>
                <a:gd name="T18" fmla="*/ 55 w 57"/>
                <a:gd name="T19" fmla="*/ 10 h 35"/>
                <a:gd name="T20" fmla="*/ 52 w 57"/>
                <a:gd name="T21" fmla="*/ 26 h 35"/>
                <a:gd name="T22" fmla="*/ 37 w 57"/>
                <a:gd name="T23" fmla="*/ 33 h 35"/>
                <a:gd name="T24" fmla="*/ 29 w 57"/>
                <a:gd name="T25" fmla="*/ 34 h 35"/>
                <a:gd name="T26" fmla="*/ 15 w 57"/>
                <a:gd name="T27" fmla="*/ 32 h 35"/>
                <a:gd name="T28" fmla="*/ 1 w 57"/>
                <a:gd name="T29" fmla="*/ 17 h 35"/>
                <a:gd name="T30" fmla="*/ 29 w 57"/>
                <a:gd name="T31" fmla="*/ 1 h 35"/>
                <a:gd name="T32" fmla="*/ 54 w 57"/>
                <a:gd name="T33" fmla="*/ 11 h 35"/>
                <a:gd name="T34" fmla="*/ 56 w 57"/>
                <a:gd name="T35" fmla="*/ 17 h 35"/>
                <a:gd name="T36" fmla="*/ 52 w 57"/>
                <a:gd name="T37"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5">
                  <a:moveTo>
                    <a:pt x="55" y="10"/>
                  </a:moveTo>
                  <a:cubicBezTo>
                    <a:pt x="50" y="4"/>
                    <a:pt x="40" y="0"/>
                    <a:pt x="29" y="0"/>
                  </a:cubicBezTo>
                  <a:cubicBezTo>
                    <a:pt x="13" y="0"/>
                    <a:pt x="0" y="8"/>
                    <a:pt x="0" y="17"/>
                  </a:cubicBezTo>
                  <a:cubicBezTo>
                    <a:pt x="0" y="23"/>
                    <a:pt x="5" y="29"/>
                    <a:pt x="13" y="32"/>
                  </a:cubicBezTo>
                  <a:cubicBezTo>
                    <a:pt x="13" y="32"/>
                    <a:pt x="13" y="32"/>
                    <a:pt x="13" y="32"/>
                  </a:cubicBezTo>
                  <a:cubicBezTo>
                    <a:pt x="18" y="34"/>
                    <a:pt x="23" y="35"/>
                    <a:pt x="29" y="35"/>
                  </a:cubicBezTo>
                  <a:cubicBezTo>
                    <a:pt x="31" y="35"/>
                    <a:pt x="34" y="35"/>
                    <a:pt x="36" y="34"/>
                  </a:cubicBezTo>
                  <a:cubicBezTo>
                    <a:pt x="44" y="33"/>
                    <a:pt x="49" y="30"/>
                    <a:pt x="53" y="26"/>
                  </a:cubicBezTo>
                  <a:cubicBezTo>
                    <a:pt x="56" y="24"/>
                    <a:pt x="57" y="20"/>
                    <a:pt x="57" y="17"/>
                  </a:cubicBezTo>
                  <a:cubicBezTo>
                    <a:pt x="57" y="15"/>
                    <a:pt x="56" y="12"/>
                    <a:pt x="55" y="10"/>
                  </a:cubicBezTo>
                  <a:close/>
                  <a:moveTo>
                    <a:pt x="52" y="26"/>
                  </a:moveTo>
                  <a:cubicBezTo>
                    <a:pt x="48" y="29"/>
                    <a:pt x="43" y="32"/>
                    <a:pt x="37" y="33"/>
                  </a:cubicBezTo>
                  <a:cubicBezTo>
                    <a:pt x="34" y="34"/>
                    <a:pt x="32" y="34"/>
                    <a:pt x="29" y="34"/>
                  </a:cubicBezTo>
                  <a:cubicBezTo>
                    <a:pt x="24" y="34"/>
                    <a:pt x="19" y="33"/>
                    <a:pt x="15" y="32"/>
                  </a:cubicBezTo>
                  <a:cubicBezTo>
                    <a:pt x="7" y="29"/>
                    <a:pt x="1" y="23"/>
                    <a:pt x="1" y="17"/>
                  </a:cubicBezTo>
                  <a:cubicBezTo>
                    <a:pt x="1" y="8"/>
                    <a:pt x="13" y="1"/>
                    <a:pt x="29" y="1"/>
                  </a:cubicBezTo>
                  <a:cubicBezTo>
                    <a:pt x="40" y="1"/>
                    <a:pt x="50" y="5"/>
                    <a:pt x="54" y="11"/>
                  </a:cubicBezTo>
                  <a:cubicBezTo>
                    <a:pt x="55" y="13"/>
                    <a:pt x="56" y="15"/>
                    <a:pt x="56" y="17"/>
                  </a:cubicBezTo>
                  <a:cubicBezTo>
                    <a:pt x="56" y="21"/>
                    <a:pt x="55" y="24"/>
                    <a:pt x="52" y="26"/>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5" name="íṣľïdê">
              <a:extLst>
                <a:ext uri="{FF2B5EF4-FFF2-40B4-BE49-F238E27FC236}">
                  <a16:creationId xmlns:a16="http://schemas.microsoft.com/office/drawing/2014/main" id="{012DF075-7896-410F-84FA-94FCB5DDA76A}"/>
                </a:ext>
              </a:extLst>
            </p:cNvPr>
            <p:cNvSpPr/>
            <p:nvPr/>
          </p:nvSpPr>
          <p:spPr bwMode="auto">
            <a:xfrm>
              <a:off x="6703324" y="5567339"/>
              <a:ext cx="37855" cy="70772"/>
            </a:xfrm>
            <a:custGeom>
              <a:avLst/>
              <a:gdLst>
                <a:gd name="T0" fmla="*/ 10 w 11"/>
                <a:gd name="T1" fmla="*/ 10 h 21"/>
                <a:gd name="T2" fmla="*/ 6 w 11"/>
                <a:gd name="T3" fmla="*/ 8 h 21"/>
                <a:gd name="T4" fmla="*/ 6 w 11"/>
                <a:gd name="T5" fmla="*/ 4 h 21"/>
                <a:gd name="T6" fmla="*/ 8 w 11"/>
                <a:gd name="T7" fmla="*/ 5 h 21"/>
                <a:gd name="T8" fmla="*/ 11 w 11"/>
                <a:gd name="T9" fmla="*/ 5 h 21"/>
                <a:gd name="T10" fmla="*/ 9 w 11"/>
                <a:gd name="T11" fmla="*/ 2 h 21"/>
                <a:gd name="T12" fmla="*/ 6 w 11"/>
                <a:gd name="T13" fmla="*/ 1 h 21"/>
                <a:gd name="T14" fmla="*/ 6 w 11"/>
                <a:gd name="T15" fmla="*/ 0 h 21"/>
                <a:gd name="T16" fmla="*/ 5 w 11"/>
                <a:gd name="T17" fmla="*/ 0 h 21"/>
                <a:gd name="T18" fmla="*/ 5 w 11"/>
                <a:gd name="T19" fmla="*/ 1 h 21"/>
                <a:gd name="T20" fmla="*/ 1 w 11"/>
                <a:gd name="T21" fmla="*/ 2 h 21"/>
                <a:gd name="T22" fmla="*/ 0 w 11"/>
                <a:gd name="T23" fmla="*/ 6 h 21"/>
                <a:gd name="T24" fmla="*/ 1 w 11"/>
                <a:gd name="T25" fmla="*/ 9 h 21"/>
                <a:gd name="T26" fmla="*/ 5 w 11"/>
                <a:gd name="T27" fmla="*/ 11 h 21"/>
                <a:gd name="T28" fmla="*/ 5 w 11"/>
                <a:gd name="T29" fmla="*/ 16 h 21"/>
                <a:gd name="T30" fmla="*/ 4 w 11"/>
                <a:gd name="T31" fmla="*/ 15 h 21"/>
                <a:gd name="T32" fmla="*/ 3 w 11"/>
                <a:gd name="T33" fmla="*/ 13 h 21"/>
                <a:gd name="T34" fmla="*/ 0 w 11"/>
                <a:gd name="T35" fmla="*/ 14 h 21"/>
                <a:gd name="T36" fmla="*/ 1 w 11"/>
                <a:gd name="T37" fmla="*/ 17 h 21"/>
                <a:gd name="T38" fmla="*/ 5 w 11"/>
                <a:gd name="T39" fmla="*/ 19 h 21"/>
                <a:gd name="T40" fmla="*/ 5 w 11"/>
                <a:gd name="T41" fmla="*/ 21 h 21"/>
                <a:gd name="T42" fmla="*/ 6 w 11"/>
                <a:gd name="T43" fmla="*/ 21 h 21"/>
                <a:gd name="T44" fmla="*/ 6 w 11"/>
                <a:gd name="T45" fmla="*/ 19 h 21"/>
                <a:gd name="T46" fmla="*/ 10 w 11"/>
                <a:gd name="T47" fmla="*/ 17 h 21"/>
                <a:gd name="T48" fmla="*/ 11 w 11"/>
                <a:gd name="T49" fmla="*/ 13 h 21"/>
                <a:gd name="T50" fmla="*/ 10 w 11"/>
                <a:gd name="T51" fmla="*/ 10 h 21"/>
                <a:gd name="T52" fmla="*/ 5 w 11"/>
                <a:gd name="T53" fmla="*/ 8 h 21"/>
                <a:gd name="T54" fmla="*/ 4 w 11"/>
                <a:gd name="T55" fmla="*/ 7 h 21"/>
                <a:gd name="T56" fmla="*/ 3 w 11"/>
                <a:gd name="T57" fmla="*/ 6 h 21"/>
                <a:gd name="T58" fmla="*/ 4 w 11"/>
                <a:gd name="T59" fmla="*/ 4 h 21"/>
                <a:gd name="T60" fmla="*/ 5 w 11"/>
                <a:gd name="T61" fmla="*/ 4 h 21"/>
                <a:gd name="T62" fmla="*/ 5 w 11"/>
                <a:gd name="T63" fmla="*/ 8 h 21"/>
                <a:gd name="T64" fmla="*/ 8 w 11"/>
                <a:gd name="T65" fmla="*/ 15 h 21"/>
                <a:gd name="T66" fmla="*/ 6 w 11"/>
                <a:gd name="T67" fmla="*/ 16 h 21"/>
                <a:gd name="T68" fmla="*/ 6 w 11"/>
                <a:gd name="T69" fmla="*/ 11 h 21"/>
                <a:gd name="T70" fmla="*/ 8 w 11"/>
                <a:gd name="T71" fmla="*/ 12 h 21"/>
                <a:gd name="T72" fmla="*/ 8 w 11"/>
                <a:gd name="T73" fmla="*/ 14 h 21"/>
                <a:gd name="T74" fmla="*/ 8 w 11"/>
                <a:gd name="T7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21">
                  <a:moveTo>
                    <a:pt x="10" y="10"/>
                  </a:moveTo>
                  <a:cubicBezTo>
                    <a:pt x="10" y="9"/>
                    <a:pt x="8" y="9"/>
                    <a:pt x="6" y="8"/>
                  </a:cubicBezTo>
                  <a:cubicBezTo>
                    <a:pt x="6" y="4"/>
                    <a:pt x="6" y="4"/>
                    <a:pt x="6" y="4"/>
                  </a:cubicBezTo>
                  <a:cubicBezTo>
                    <a:pt x="7" y="4"/>
                    <a:pt x="8" y="5"/>
                    <a:pt x="8" y="5"/>
                  </a:cubicBezTo>
                  <a:cubicBezTo>
                    <a:pt x="11" y="5"/>
                    <a:pt x="11" y="5"/>
                    <a:pt x="11" y="5"/>
                  </a:cubicBezTo>
                  <a:cubicBezTo>
                    <a:pt x="11" y="4"/>
                    <a:pt x="10" y="3"/>
                    <a:pt x="9" y="2"/>
                  </a:cubicBezTo>
                  <a:cubicBezTo>
                    <a:pt x="9" y="2"/>
                    <a:pt x="8" y="1"/>
                    <a:pt x="6" y="1"/>
                  </a:cubicBezTo>
                  <a:cubicBezTo>
                    <a:pt x="6" y="0"/>
                    <a:pt x="6" y="0"/>
                    <a:pt x="6" y="0"/>
                  </a:cubicBezTo>
                  <a:cubicBezTo>
                    <a:pt x="5" y="0"/>
                    <a:pt x="5" y="0"/>
                    <a:pt x="5" y="0"/>
                  </a:cubicBezTo>
                  <a:cubicBezTo>
                    <a:pt x="5" y="1"/>
                    <a:pt x="5" y="1"/>
                    <a:pt x="5" y="1"/>
                  </a:cubicBezTo>
                  <a:cubicBezTo>
                    <a:pt x="3" y="1"/>
                    <a:pt x="2" y="2"/>
                    <a:pt x="1" y="2"/>
                  </a:cubicBezTo>
                  <a:cubicBezTo>
                    <a:pt x="1" y="3"/>
                    <a:pt x="0" y="4"/>
                    <a:pt x="0" y="6"/>
                  </a:cubicBezTo>
                  <a:cubicBezTo>
                    <a:pt x="0" y="7"/>
                    <a:pt x="1" y="8"/>
                    <a:pt x="1" y="9"/>
                  </a:cubicBezTo>
                  <a:cubicBezTo>
                    <a:pt x="2" y="10"/>
                    <a:pt x="3" y="10"/>
                    <a:pt x="5" y="11"/>
                  </a:cubicBezTo>
                  <a:cubicBezTo>
                    <a:pt x="5" y="16"/>
                    <a:pt x="5" y="16"/>
                    <a:pt x="5" y="16"/>
                  </a:cubicBezTo>
                  <a:cubicBezTo>
                    <a:pt x="4" y="16"/>
                    <a:pt x="4" y="15"/>
                    <a:pt x="4" y="15"/>
                  </a:cubicBezTo>
                  <a:cubicBezTo>
                    <a:pt x="3" y="14"/>
                    <a:pt x="3" y="14"/>
                    <a:pt x="3" y="13"/>
                  </a:cubicBezTo>
                  <a:cubicBezTo>
                    <a:pt x="0" y="14"/>
                    <a:pt x="0" y="14"/>
                    <a:pt x="0" y="14"/>
                  </a:cubicBezTo>
                  <a:cubicBezTo>
                    <a:pt x="0" y="15"/>
                    <a:pt x="1" y="16"/>
                    <a:pt x="1" y="17"/>
                  </a:cubicBezTo>
                  <a:cubicBezTo>
                    <a:pt x="2" y="18"/>
                    <a:pt x="3" y="18"/>
                    <a:pt x="5" y="19"/>
                  </a:cubicBezTo>
                  <a:cubicBezTo>
                    <a:pt x="5" y="21"/>
                    <a:pt x="5" y="21"/>
                    <a:pt x="5" y="21"/>
                  </a:cubicBezTo>
                  <a:cubicBezTo>
                    <a:pt x="6" y="21"/>
                    <a:pt x="6" y="21"/>
                    <a:pt x="6" y="21"/>
                  </a:cubicBezTo>
                  <a:cubicBezTo>
                    <a:pt x="6" y="19"/>
                    <a:pt x="6" y="19"/>
                    <a:pt x="6" y="19"/>
                  </a:cubicBezTo>
                  <a:cubicBezTo>
                    <a:pt x="8" y="18"/>
                    <a:pt x="9" y="18"/>
                    <a:pt x="10" y="17"/>
                  </a:cubicBezTo>
                  <a:cubicBezTo>
                    <a:pt x="11" y="16"/>
                    <a:pt x="11" y="15"/>
                    <a:pt x="11" y="13"/>
                  </a:cubicBezTo>
                  <a:cubicBezTo>
                    <a:pt x="11" y="12"/>
                    <a:pt x="11" y="11"/>
                    <a:pt x="10" y="10"/>
                  </a:cubicBezTo>
                  <a:close/>
                  <a:moveTo>
                    <a:pt x="5" y="8"/>
                  </a:moveTo>
                  <a:cubicBezTo>
                    <a:pt x="4" y="7"/>
                    <a:pt x="4" y="7"/>
                    <a:pt x="4" y="7"/>
                  </a:cubicBezTo>
                  <a:cubicBezTo>
                    <a:pt x="3" y="6"/>
                    <a:pt x="3" y="6"/>
                    <a:pt x="3" y="6"/>
                  </a:cubicBezTo>
                  <a:cubicBezTo>
                    <a:pt x="3" y="5"/>
                    <a:pt x="3" y="5"/>
                    <a:pt x="4" y="4"/>
                  </a:cubicBezTo>
                  <a:cubicBezTo>
                    <a:pt x="4" y="4"/>
                    <a:pt x="4" y="4"/>
                    <a:pt x="5" y="4"/>
                  </a:cubicBezTo>
                  <a:lnTo>
                    <a:pt x="5" y="8"/>
                  </a:lnTo>
                  <a:close/>
                  <a:moveTo>
                    <a:pt x="8" y="15"/>
                  </a:moveTo>
                  <a:cubicBezTo>
                    <a:pt x="7" y="16"/>
                    <a:pt x="7" y="16"/>
                    <a:pt x="6" y="16"/>
                  </a:cubicBezTo>
                  <a:cubicBezTo>
                    <a:pt x="6" y="11"/>
                    <a:pt x="6" y="11"/>
                    <a:pt x="6" y="11"/>
                  </a:cubicBezTo>
                  <a:cubicBezTo>
                    <a:pt x="7" y="12"/>
                    <a:pt x="8" y="12"/>
                    <a:pt x="8" y="12"/>
                  </a:cubicBezTo>
                  <a:cubicBezTo>
                    <a:pt x="8" y="13"/>
                    <a:pt x="8" y="13"/>
                    <a:pt x="8" y="14"/>
                  </a:cubicBezTo>
                  <a:cubicBezTo>
                    <a:pt x="8" y="14"/>
                    <a:pt x="8" y="15"/>
                    <a:pt x="8" y="15"/>
                  </a:cubicBezTo>
                  <a:close/>
                </a:path>
              </a:pathLst>
            </a:custGeom>
            <a:solidFill>
              <a:srgbClr val="E3FF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6" name="ïṩľiḋê">
              <a:extLst>
                <a:ext uri="{FF2B5EF4-FFF2-40B4-BE49-F238E27FC236}">
                  <a16:creationId xmlns:a16="http://schemas.microsoft.com/office/drawing/2014/main" id="{DBB4668A-05D2-4AC1-8E27-0DBDB41411EB}"/>
                </a:ext>
              </a:extLst>
            </p:cNvPr>
            <p:cNvSpPr/>
            <p:nvPr/>
          </p:nvSpPr>
          <p:spPr bwMode="auto">
            <a:xfrm>
              <a:off x="5840891" y="5399461"/>
              <a:ext cx="126732" cy="130023"/>
            </a:xfrm>
            <a:custGeom>
              <a:avLst/>
              <a:gdLst>
                <a:gd name="T0" fmla="*/ 0 w 77"/>
                <a:gd name="T1" fmla="*/ 79 h 79"/>
                <a:gd name="T2" fmla="*/ 0 w 77"/>
                <a:gd name="T3" fmla="*/ 0 h 79"/>
                <a:gd name="T4" fmla="*/ 77 w 77"/>
                <a:gd name="T5" fmla="*/ 0 h 79"/>
                <a:gd name="T6" fmla="*/ 0 w 77"/>
                <a:gd name="T7" fmla="*/ 79 h 79"/>
              </a:gdLst>
              <a:ahLst/>
              <a:cxnLst>
                <a:cxn ang="0">
                  <a:pos x="T0" y="T1"/>
                </a:cxn>
                <a:cxn ang="0">
                  <a:pos x="T2" y="T3"/>
                </a:cxn>
                <a:cxn ang="0">
                  <a:pos x="T4" y="T5"/>
                </a:cxn>
                <a:cxn ang="0">
                  <a:pos x="T6" y="T7"/>
                </a:cxn>
              </a:cxnLst>
              <a:rect l="0" t="0" r="r" b="b"/>
              <a:pathLst>
                <a:path w="77" h="79">
                  <a:moveTo>
                    <a:pt x="0" y="79"/>
                  </a:moveTo>
                  <a:lnTo>
                    <a:pt x="0" y="0"/>
                  </a:lnTo>
                  <a:lnTo>
                    <a:pt x="77" y="0"/>
                  </a:lnTo>
                  <a:lnTo>
                    <a:pt x="0" y="79"/>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7" name="išliďê">
              <a:extLst>
                <a:ext uri="{FF2B5EF4-FFF2-40B4-BE49-F238E27FC236}">
                  <a16:creationId xmlns:a16="http://schemas.microsoft.com/office/drawing/2014/main" id="{0C2D9E76-C9CE-4B52-8DF9-966CF3B958B5}"/>
                </a:ext>
              </a:extLst>
            </p:cNvPr>
            <p:cNvSpPr/>
            <p:nvPr/>
          </p:nvSpPr>
          <p:spPr bwMode="auto">
            <a:xfrm>
              <a:off x="5840891" y="5399461"/>
              <a:ext cx="126732" cy="130023"/>
            </a:xfrm>
            <a:custGeom>
              <a:avLst/>
              <a:gdLst>
                <a:gd name="T0" fmla="*/ 0 w 77"/>
                <a:gd name="T1" fmla="*/ 79 h 79"/>
                <a:gd name="T2" fmla="*/ 0 w 77"/>
                <a:gd name="T3" fmla="*/ 0 h 79"/>
                <a:gd name="T4" fmla="*/ 77 w 77"/>
                <a:gd name="T5" fmla="*/ 0 h 79"/>
                <a:gd name="T6" fmla="*/ 0 w 77"/>
                <a:gd name="T7" fmla="*/ 79 h 79"/>
              </a:gdLst>
              <a:ahLst/>
              <a:cxnLst>
                <a:cxn ang="0">
                  <a:pos x="T0" y="T1"/>
                </a:cxn>
                <a:cxn ang="0">
                  <a:pos x="T2" y="T3"/>
                </a:cxn>
                <a:cxn ang="0">
                  <a:pos x="T4" y="T5"/>
                </a:cxn>
                <a:cxn ang="0">
                  <a:pos x="T6" y="T7"/>
                </a:cxn>
              </a:cxnLst>
              <a:rect l="0" t="0" r="r" b="b"/>
              <a:pathLst>
                <a:path w="77" h="79">
                  <a:moveTo>
                    <a:pt x="0" y="79"/>
                  </a:moveTo>
                  <a:lnTo>
                    <a:pt x="0" y="0"/>
                  </a:lnTo>
                  <a:lnTo>
                    <a:pt x="77" y="0"/>
                  </a:lnTo>
                  <a:lnTo>
                    <a:pt x="0"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8" name="íślïḑê">
              <a:extLst>
                <a:ext uri="{FF2B5EF4-FFF2-40B4-BE49-F238E27FC236}">
                  <a16:creationId xmlns:a16="http://schemas.microsoft.com/office/drawing/2014/main" id="{C1F254F8-11A0-47E6-B456-B3FDEFA1928C}"/>
                </a:ext>
              </a:extLst>
            </p:cNvPr>
            <p:cNvSpPr/>
            <p:nvPr/>
          </p:nvSpPr>
          <p:spPr bwMode="auto">
            <a:xfrm>
              <a:off x="6775742" y="5675966"/>
              <a:ext cx="125086" cy="130023"/>
            </a:xfrm>
            <a:custGeom>
              <a:avLst/>
              <a:gdLst>
                <a:gd name="T0" fmla="*/ 76 w 76"/>
                <a:gd name="T1" fmla="*/ 0 h 79"/>
                <a:gd name="T2" fmla="*/ 76 w 76"/>
                <a:gd name="T3" fmla="*/ 79 h 79"/>
                <a:gd name="T4" fmla="*/ 0 w 76"/>
                <a:gd name="T5" fmla="*/ 79 h 79"/>
                <a:gd name="T6" fmla="*/ 76 w 76"/>
                <a:gd name="T7" fmla="*/ 0 h 79"/>
              </a:gdLst>
              <a:ahLst/>
              <a:cxnLst>
                <a:cxn ang="0">
                  <a:pos x="T0" y="T1"/>
                </a:cxn>
                <a:cxn ang="0">
                  <a:pos x="T2" y="T3"/>
                </a:cxn>
                <a:cxn ang="0">
                  <a:pos x="T4" y="T5"/>
                </a:cxn>
                <a:cxn ang="0">
                  <a:pos x="T6" y="T7"/>
                </a:cxn>
              </a:cxnLst>
              <a:rect l="0" t="0" r="r" b="b"/>
              <a:pathLst>
                <a:path w="76" h="79">
                  <a:moveTo>
                    <a:pt x="76" y="0"/>
                  </a:moveTo>
                  <a:lnTo>
                    <a:pt x="76" y="79"/>
                  </a:lnTo>
                  <a:lnTo>
                    <a:pt x="0" y="79"/>
                  </a:lnTo>
                  <a:lnTo>
                    <a:pt x="76" y="0"/>
                  </a:lnTo>
                  <a:close/>
                </a:path>
              </a:pathLst>
            </a:custGeom>
            <a:solidFill>
              <a:srgbClr val="73A8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9" name="íşḷiḑè">
              <a:extLst>
                <a:ext uri="{FF2B5EF4-FFF2-40B4-BE49-F238E27FC236}">
                  <a16:creationId xmlns:a16="http://schemas.microsoft.com/office/drawing/2014/main" id="{AC905964-4D9E-4A5C-84DD-88B0FCE94E16}"/>
                </a:ext>
              </a:extLst>
            </p:cNvPr>
            <p:cNvSpPr/>
            <p:nvPr/>
          </p:nvSpPr>
          <p:spPr bwMode="auto">
            <a:xfrm>
              <a:off x="6040041" y="5108143"/>
              <a:ext cx="57605" cy="69126"/>
            </a:xfrm>
            <a:custGeom>
              <a:avLst/>
              <a:gdLst>
                <a:gd name="T0" fmla="*/ 35 w 35"/>
                <a:gd name="T1" fmla="*/ 0 h 42"/>
                <a:gd name="T2" fmla="*/ 35 w 35"/>
                <a:gd name="T3" fmla="*/ 0 h 42"/>
                <a:gd name="T4" fmla="*/ 18 w 35"/>
                <a:gd name="T5" fmla="*/ 11 h 42"/>
                <a:gd name="T6" fmla="*/ 0 w 35"/>
                <a:gd name="T7" fmla="*/ 23 h 42"/>
                <a:gd name="T8" fmla="*/ 0 w 35"/>
                <a:gd name="T9" fmla="*/ 42 h 42"/>
                <a:gd name="T10" fmla="*/ 35 w 35"/>
                <a:gd name="T11" fmla="*/ 17 h 42"/>
                <a:gd name="T12" fmla="*/ 35 w 3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5" h="42">
                  <a:moveTo>
                    <a:pt x="35" y="0"/>
                  </a:moveTo>
                  <a:lnTo>
                    <a:pt x="35" y="0"/>
                  </a:lnTo>
                  <a:lnTo>
                    <a:pt x="18" y="11"/>
                  </a:lnTo>
                  <a:lnTo>
                    <a:pt x="0" y="23"/>
                  </a:lnTo>
                  <a:lnTo>
                    <a:pt x="0" y="42"/>
                  </a:lnTo>
                  <a:lnTo>
                    <a:pt x="35" y="17"/>
                  </a:lnTo>
                  <a:lnTo>
                    <a:pt x="35" y="0"/>
                  </a:lnTo>
                  <a:close/>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0" name="ïśḻíďè">
              <a:extLst>
                <a:ext uri="{FF2B5EF4-FFF2-40B4-BE49-F238E27FC236}">
                  <a16:creationId xmlns:a16="http://schemas.microsoft.com/office/drawing/2014/main" id="{600A5C06-44B4-43C2-B1E4-273C9418E491}"/>
                </a:ext>
              </a:extLst>
            </p:cNvPr>
            <p:cNvSpPr/>
            <p:nvPr/>
          </p:nvSpPr>
          <p:spPr bwMode="auto">
            <a:xfrm>
              <a:off x="6040041" y="5108143"/>
              <a:ext cx="57605" cy="69126"/>
            </a:xfrm>
            <a:custGeom>
              <a:avLst/>
              <a:gdLst>
                <a:gd name="T0" fmla="*/ 35 w 35"/>
                <a:gd name="T1" fmla="*/ 0 h 42"/>
                <a:gd name="T2" fmla="*/ 35 w 35"/>
                <a:gd name="T3" fmla="*/ 0 h 42"/>
                <a:gd name="T4" fmla="*/ 18 w 35"/>
                <a:gd name="T5" fmla="*/ 11 h 42"/>
                <a:gd name="T6" fmla="*/ 0 w 35"/>
                <a:gd name="T7" fmla="*/ 23 h 42"/>
                <a:gd name="T8" fmla="*/ 0 w 35"/>
                <a:gd name="T9" fmla="*/ 42 h 42"/>
                <a:gd name="T10" fmla="*/ 35 w 35"/>
                <a:gd name="T11" fmla="*/ 17 h 42"/>
                <a:gd name="T12" fmla="*/ 35 w 3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5" h="42">
                  <a:moveTo>
                    <a:pt x="35" y="0"/>
                  </a:moveTo>
                  <a:lnTo>
                    <a:pt x="35" y="0"/>
                  </a:lnTo>
                  <a:lnTo>
                    <a:pt x="18" y="11"/>
                  </a:lnTo>
                  <a:lnTo>
                    <a:pt x="0" y="23"/>
                  </a:lnTo>
                  <a:lnTo>
                    <a:pt x="0" y="42"/>
                  </a:lnTo>
                  <a:lnTo>
                    <a:pt x="35" y="1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1" name="íṥḷiḋé">
              <a:extLst>
                <a:ext uri="{FF2B5EF4-FFF2-40B4-BE49-F238E27FC236}">
                  <a16:creationId xmlns:a16="http://schemas.microsoft.com/office/drawing/2014/main" id="{B38DEFAA-EE99-44AA-B71D-30B65FDDFFB1}"/>
                </a:ext>
              </a:extLst>
            </p:cNvPr>
            <p:cNvSpPr/>
            <p:nvPr/>
          </p:nvSpPr>
          <p:spPr bwMode="auto">
            <a:xfrm>
              <a:off x="6040041" y="5136123"/>
              <a:ext cx="57605" cy="57605"/>
            </a:xfrm>
            <a:custGeom>
              <a:avLst/>
              <a:gdLst>
                <a:gd name="T0" fmla="*/ 17 w 17"/>
                <a:gd name="T1" fmla="*/ 0 h 17"/>
                <a:gd name="T2" fmla="*/ 0 w 17"/>
                <a:gd name="T3" fmla="*/ 12 h 17"/>
                <a:gd name="T4" fmla="*/ 0 w 17"/>
                <a:gd name="T5" fmla="*/ 17 h 17"/>
                <a:gd name="T6" fmla="*/ 8 w 17"/>
                <a:gd name="T7" fmla="*/ 10 h 17"/>
                <a:gd name="T8" fmla="*/ 17 w 17"/>
                <a:gd name="T9" fmla="*/ 6 h 17"/>
                <a:gd name="T10" fmla="*/ 1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17" y="0"/>
                  </a:moveTo>
                  <a:cubicBezTo>
                    <a:pt x="0" y="12"/>
                    <a:pt x="0" y="12"/>
                    <a:pt x="0" y="12"/>
                  </a:cubicBezTo>
                  <a:cubicBezTo>
                    <a:pt x="0" y="17"/>
                    <a:pt x="0" y="17"/>
                    <a:pt x="0" y="17"/>
                  </a:cubicBezTo>
                  <a:cubicBezTo>
                    <a:pt x="3" y="14"/>
                    <a:pt x="5" y="12"/>
                    <a:pt x="8" y="10"/>
                  </a:cubicBezTo>
                  <a:cubicBezTo>
                    <a:pt x="11" y="8"/>
                    <a:pt x="14" y="7"/>
                    <a:pt x="17" y="6"/>
                  </a:cubicBezTo>
                  <a:cubicBezTo>
                    <a:pt x="17" y="0"/>
                    <a:pt x="17" y="0"/>
                    <a:pt x="17" y="0"/>
                  </a:cubicBezTo>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2" name="îślïḑe">
              <a:extLst>
                <a:ext uri="{FF2B5EF4-FFF2-40B4-BE49-F238E27FC236}">
                  <a16:creationId xmlns:a16="http://schemas.microsoft.com/office/drawing/2014/main" id="{C83BF22F-D1EE-4D07-88E4-894A900C48F7}"/>
                </a:ext>
              </a:extLst>
            </p:cNvPr>
            <p:cNvSpPr/>
            <p:nvPr/>
          </p:nvSpPr>
          <p:spPr bwMode="auto">
            <a:xfrm>
              <a:off x="6040041" y="5155873"/>
              <a:ext cx="57605" cy="110273"/>
            </a:xfrm>
            <a:custGeom>
              <a:avLst/>
              <a:gdLst>
                <a:gd name="T0" fmla="*/ 17 w 17"/>
                <a:gd name="T1" fmla="*/ 7 h 32"/>
                <a:gd name="T2" fmla="*/ 17 w 17"/>
                <a:gd name="T3" fmla="*/ 7 h 32"/>
                <a:gd name="T4" fmla="*/ 12 w 17"/>
                <a:gd name="T5" fmla="*/ 10 h 32"/>
                <a:gd name="T6" fmla="*/ 9 w 17"/>
                <a:gd name="T7" fmla="*/ 12 h 32"/>
                <a:gd name="T8" fmla="*/ 0 w 17"/>
                <a:gd name="T9" fmla="*/ 21 h 32"/>
                <a:gd name="T10" fmla="*/ 0 w 17"/>
                <a:gd name="T11" fmla="*/ 32 h 32"/>
                <a:gd name="T12" fmla="*/ 9 w 17"/>
                <a:gd name="T13" fmla="*/ 29 h 32"/>
                <a:gd name="T14" fmla="*/ 17 w 17"/>
                <a:gd name="T15" fmla="*/ 26 h 32"/>
                <a:gd name="T16" fmla="*/ 17 w 17"/>
                <a:gd name="T17" fmla="*/ 7 h 32"/>
                <a:gd name="T18" fmla="*/ 17 w 17"/>
                <a:gd name="T19" fmla="*/ 0 h 32"/>
                <a:gd name="T20" fmla="*/ 8 w 17"/>
                <a:gd name="T21" fmla="*/ 4 h 32"/>
                <a:gd name="T22" fmla="*/ 0 w 17"/>
                <a:gd name="T23" fmla="*/ 11 h 32"/>
                <a:gd name="T24" fmla="*/ 0 w 17"/>
                <a:gd name="T25" fmla="*/ 19 h 32"/>
                <a:gd name="T26" fmla="*/ 9 w 17"/>
                <a:gd name="T27" fmla="*/ 10 h 32"/>
                <a:gd name="T28" fmla="*/ 11 w 17"/>
                <a:gd name="T29" fmla="*/ 8 h 32"/>
                <a:gd name="T30" fmla="*/ 17 w 17"/>
                <a:gd name="T31" fmla="*/ 5 h 32"/>
                <a:gd name="T32" fmla="*/ 17 w 17"/>
                <a:gd name="T33" fmla="*/ 5 h 32"/>
                <a:gd name="T34" fmla="*/ 17 w 17"/>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2">
                  <a:moveTo>
                    <a:pt x="17" y="7"/>
                  </a:moveTo>
                  <a:cubicBezTo>
                    <a:pt x="17" y="7"/>
                    <a:pt x="17" y="7"/>
                    <a:pt x="17" y="7"/>
                  </a:cubicBezTo>
                  <a:cubicBezTo>
                    <a:pt x="15" y="8"/>
                    <a:pt x="14" y="9"/>
                    <a:pt x="12" y="10"/>
                  </a:cubicBezTo>
                  <a:cubicBezTo>
                    <a:pt x="11" y="11"/>
                    <a:pt x="10" y="11"/>
                    <a:pt x="9" y="12"/>
                  </a:cubicBezTo>
                  <a:cubicBezTo>
                    <a:pt x="5" y="15"/>
                    <a:pt x="3" y="18"/>
                    <a:pt x="0" y="21"/>
                  </a:cubicBezTo>
                  <a:cubicBezTo>
                    <a:pt x="0" y="32"/>
                    <a:pt x="0" y="32"/>
                    <a:pt x="0" y="32"/>
                  </a:cubicBezTo>
                  <a:cubicBezTo>
                    <a:pt x="9" y="29"/>
                    <a:pt x="9" y="29"/>
                    <a:pt x="9" y="29"/>
                  </a:cubicBezTo>
                  <a:cubicBezTo>
                    <a:pt x="17" y="26"/>
                    <a:pt x="17" y="26"/>
                    <a:pt x="17" y="26"/>
                  </a:cubicBezTo>
                  <a:cubicBezTo>
                    <a:pt x="17" y="7"/>
                    <a:pt x="17" y="7"/>
                    <a:pt x="17" y="7"/>
                  </a:cubicBezTo>
                  <a:moveTo>
                    <a:pt x="17" y="0"/>
                  </a:moveTo>
                  <a:cubicBezTo>
                    <a:pt x="14" y="1"/>
                    <a:pt x="11" y="2"/>
                    <a:pt x="8" y="4"/>
                  </a:cubicBezTo>
                  <a:cubicBezTo>
                    <a:pt x="5" y="6"/>
                    <a:pt x="3" y="8"/>
                    <a:pt x="0" y="11"/>
                  </a:cubicBezTo>
                  <a:cubicBezTo>
                    <a:pt x="0" y="19"/>
                    <a:pt x="0" y="19"/>
                    <a:pt x="0" y="19"/>
                  </a:cubicBezTo>
                  <a:cubicBezTo>
                    <a:pt x="3" y="15"/>
                    <a:pt x="6" y="13"/>
                    <a:pt x="9" y="10"/>
                  </a:cubicBezTo>
                  <a:cubicBezTo>
                    <a:pt x="10" y="10"/>
                    <a:pt x="10" y="9"/>
                    <a:pt x="11" y="8"/>
                  </a:cubicBezTo>
                  <a:cubicBezTo>
                    <a:pt x="13" y="7"/>
                    <a:pt x="15" y="6"/>
                    <a:pt x="17" y="5"/>
                  </a:cubicBezTo>
                  <a:cubicBezTo>
                    <a:pt x="17" y="5"/>
                    <a:pt x="17" y="5"/>
                    <a:pt x="17" y="5"/>
                  </a:cubicBezTo>
                  <a:cubicBezTo>
                    <a:pt x="17" y="0"/>
                    <a:pt x="17" y="0"/>
                    <a:pt x="17" y="0"/>
                  </a:cubicBezTo>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3" name="iṥ1íḋe">
              <a:extLst>
                <a:ext uri="{FF2B5EF4-FFF2-40B4-BE49-F238E27FC236}">
                  <a16:creationId xmlns:a16="http://schemas.microsoft.com/office/drawing/2014/main" id="{EC1158F1-4D0F-468D-B16E-A9CC30E8CF9A}"/>
                </a:ext>
              </a:extLst>
            </p:cNvPr>
            <p:cNvSpPr/>
            <p:nvPr/>
          </p:nvSpPr>
          <p:spPr bwMode="auto">
            <a:xfrm>
              <a:off x="6040041" y="5173978"/>
              <a:ext cx="57605" cy="54314"/>
            </a:xfrm>
            <a:custGeom>
              <a:avLst/>
              <a:gdLst>
                <a:gd name="T0" fmla="*/ 17 w 17"/>
                <a:gd name="T1" fmla="*/ 0 h 16"/>
                <a:gd name="T2" fmla="*/ 17 w 17"/>
                <a:gd name="T3" fmla="*/ 0 h 16"/>
                <a:gd name="T4" fmla="*/ 11 w 17"/>
                <a:gd name="T5" fmla="*/ 3 h 16"/>
                <a:gd name="T6" fmla="*/ 9 w 17"/>
                <a:gd name="T7" fmla="*/ 5 h 16"/>
                <a:gd name="T8" fmla="*/ 0 w 17"/>
                <a:gd name="T9" fmla="*/ 14 h 16"/>
                <a:gd name="T10" fmla="*/ 0 w 17"/>
                <a:gd name="T11" fmla="*/ 16 h 16"/>
                <a:gd name="T12" fmla="*/ 9 w 17"/>
                <a:gd name="T13" fmla="*/ 7 h 16"/>
                <a:gd name="T14" fmla="*/ 12 w 17"/>
                <a:gd name="T15" fmla="*/ 5 h 16"/>
                <a:gd name="T16" fmla="*/ 17 w 17"/>
                <a:gd name="T17" fmla="*/ 2 h 16"/>
                <a:gd name="T18" fmla="*/ 17 w 17"/>
                <a:gd name="T19" fmla="*/ 2 h 16"/>
                <a:gd name="T20" fmla="*/ 17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17" y="0"/>
                  </a:moveTo>
                  <a:cubicBezTo>
                    <a:pt x="17" y="0"/>
                    <a:pt x="17" y="0"/>
                    <a:pt x="17" y="0"/>
                  </a:cubicBezTo>
                  <a:cubicBezTo>
                    <a:pt x="15" y="1"/>
                    <a:pt x="13" y="2"/>
                    <a:pt x="11" y="3"/>
                  </a:cubicBezTo>
                  <a:cubicBezTo>
                    <a:pt x="10" y="4"/>
                    <a:pt x="10" y="5"/>
                    <a:pt x="9" y="5"/>
                  </a:cubicBezTo>
                  <a:cubicBezTo>
                    <a:pt x="6" y="8"/>
                    <a:pt x="3" y="10"/>
                    <a:pt x="0" y="14"/>
                  </a:cubicBezTo>
                  <a:cubicBezTo>
                    <a:pt x="0" y="16"/>
                    <a:pt x="0" y="16"/>
                    <a:pt x="0" y="16"/>
                  </a:cubicBezTo>
                  <a:cubicBezTo>
                    <a:pt x="3" y="13"/>
                    <a:pt x="5" y="10"/>
                    <a:pt x="9" y="7"/>
                  </a:cubicBezTo>
                  <a:cubicBezTo>
                    <a:pt x="10" y="6"/>
                    <a:pt x="11" y="6"/>
                    <a:pt x="12" y="5"/>
                  </a:cubicBezTo>
                  <a:cubicBezTo>
                    <a:pt x="14" y="4"/>
                    <a:pt x="15" y="3"/>
                    <a:pt x="17" y="2"/>
                  </a:cubicBezTo>
                  <a:cubicBezTo>
                    <a:pt x="17" y="2"/>
                    <a:pt x="17" y="2"/>
                    <a:pt x="17" y="2"/>
                  </a:cubicBezTo>
                  <a:cubicBezTo>
                    <a:pt x="17" y="0"/>
                    <a:pt x="17" y="0"/>
                    <a:pt x="17"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4" name="íṥ1îḑe">
              <a:extLst>
                <a:ext uri="{FF2B5EF4-FFF2-40B4-BE49-F238E27FC236}">
                  <a16:creationId xmlns:a16="http://schemas.microsoft.com/office/drawing/2014/main" id="{86416664-429C-4F17-8177-ADE93CB295C3}"/>
                </a:ext>
              </a:extLst>
            </p:cNvPr>
            <p:cNvSpPr/>
            <p:nvPr/>
          </p:nvSpPr>
          <p:spPr bwMode="auto">
            <a:xfrm>
              <a:off x="6040041" y="5244750"/>
              <a:ext cx="57605" cy="44438"/>
            </a:xfrm>
            <a:custGeom>
              <a:avLst/>
              <a:gdLst>
                <a:gd name="T0" fmla="*/ 17 w 17"/>
                <a:gd name="T1" fmla="*/ 0 h 13"/>
                <a:gd name="T2" fmla="*/ 17 w 17"/>
                <a:gd name="T3" fmla="*/ 0 h 13"/>
                <a:gd name="T4" fmla="*/ 9 w 17"/>
                <a:gd name="T5" fmla="*/ 3 h 13"/>
                <a:gd name="T6" fmla="*/ 0 w 17"/>
                <a:gd name="T7" fmla="*/ 6 h 13"/>
                <a:gd name="T8" fmla="*/ 0 w 17"/>
                <a:gd name="T9" fmla="*/ 13 h 13"/>
                <a:gd name="T10" fmla="*/ 15 w 17"/>
                <a:gd name="T11" fmla="*/ 8 h 13"/>
                <a:gd name="T12" fmla="*/ 17 w 17"/>
                <a:gd name="T13" fmla="*/ 5 h 13"/>
                <a:gd name="T14" fmla="*/ 17 w 17"/>
                <a:gd name="T15" fmla="*/ 4 h 13"/>
                <a:gd name="T16" fmla="*/ 17 w 1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0"/>
                  </a:moveTo>
                  <a:cubicBezTo>
                    <a:pt x="17" y="0"/>
                    <a:pt x="17" y="0"/>
                    <a:pt x="17" y="0"/>
                  </a:cubicBezTo>
                  <a:cubicBezTo>
                    <a:pt x="9" y="3"/>
                    <a:pt x="9" y="3"/>
                    <a:pt x="9" y="3"/>
                  </a:cubicBezTo>
                  <a:cubicBezTo>
                    <a:pt x="0" y="6"/>
                    <a:pt x="0" y="6"/>
                    <a:pt x="0" y="6"/>
                  </a:cubicBezTo>
                  <a:cubicBezTo>
                    <a:pt x="0" y="13"/>
                    <a:pt x="0" y="13"/>
                    <a:pt x="0" y="13"/>
                  </a:cubicBezTo>
                  <a:cubicBezTo>
                    <a:pt x="15" y="8"/>
                    <a:pt x="15" y="8"/>
                    <a:pt x="15" y="8"/>
                  </a:cubicBezTo>
                  <a:cubicBezTo>
                    <a:pt x="15" y="7"/>
                    <a:pt x="16" y="6"/>
                    <a:pt x="17" y="5"/>
                  </a:cubicBezTo>
                  <a:cubicBezTo>
                    <a:pt x="17" y="4"/>
                    <a:pt x="17" y="4"/>
                    <a:pt x="17" y="4"/>
                  </a:cubicBezTo>
                  <a:cubicBezTo>
                    <a:pt x="17" y="0"/>
                    <a:pt x="17" y="0"/>
                    <a:pt x="17"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5" name="ïšḷïḋê">
              <a:extLst>
                <a:ext uri="{FF2B5EF4-FFF2-40B4-BE49-F238E27FC236}">
                  <a16:creationId xmlns:a16="http://schemas.microsoft.com/office/drawing/2014/main" id="{74615A69-659E-4C59-ADA3-2D9A9A00CA5D}"/>
                </a:ext>
              </a:extLst>
            </p:cNvPr>
            <p:cNvSpPr/>
            <p:nvPr/>
          </p:nvSpPr>
          <p:spPr bwMode="auto">
            <a:xfrm>
              <a:off x="6040041" y="5272730"/>
              <a:ext cx="51022" cy="44438"/>
            </a:xfrm>
            <a:custGeom>
              <a:avLst/>
              <a:gdLst>
                <a:gd name="T0" fmla="*/ 15 w 15"/>
                <a:gd name="T1" fmla="*/ 0 h 13"/>
                <a:gd name="T2" fmla="*/ 0 w 15"/>
                <a:gd name="T3" fmla="*/ 5 h 13"/>
                <a:gd name="T4" fmla="*/ 0 w 15"/>
                <a:gd name="T5" fmla="*/ 13 h 13"/>
                <a:gd name="T6" fmla="*/ 14 w 15"/>
                <a:gd name="T7" fmla="*/ 8 h 13"/>
                <a:gd name="T8" fmla="*/ 14 w 15"/>
                <a:gd name="T9" fmla="*/ 8 h 13"/>
                <a:gd name="T10" fmla="*/ 14 w 15"/>
                <a:gd name="T11" fmla="*/ 3 h 13"/>
                <a:gd name="T12" fmla="*/ 15 w 15"/>
                <a:gd name="T13" fmla="*/ 0 h 13"/>
                <a:gd name="T14" fmla="*/ 15 w 15"/>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5" y="0"/>
                  </a:moveTo>
                  <a:cubicBezTo>
                    <a:pt x="0" y="5"/>
                    <a:pt x="0" y="5"/>
                    <a:pt x="0" y="5"/>
                  </a:cubicBezTo>
                  <a:cubicBezTo>
                    <a:pt x="0" y="13"/>
                    <a:pt x="0" y="13"/>
                    <a:pt x="0" y="13"/>
                  </a:cubicBezTo>
                  <a:cubicBezTo>
                    <a:pt x="14" y="8"/>
                    <a:pt x="14" y="8"/>
                    <a:pt x="14" y="8"/>
                  </a:cubicBezTo>
                  <a:cubicBezTo>
                    <a:pt x="14" y="8"/>
                    <a:pt x="14" y="8"/>
                    <a:pt x="14" y="8"/>
                  </a:cubicBezTo>
                  <a:cubicBezTo>
                    <a:pt x="14" y="6"/>
                    <a:pt x="14" y="5"/>
                    <a:pt x="14" y="3"/>
                  </a:cubicBezTo>
                  <a:cubicBezTo>
                    <a:pt x="14" y="2"/>
                    <a:pt x="14" y="1"/>
                    <a:pt x="15" y="0"/>
                  </a:cubicBezTo>
                  <a:cubicBezTo>
                    <a:pt x="15" y="0"/>
                    <a:pt x="15" y="0"/>
                    <a:pt x="15" y="0"/>
                  </a:cubicBezTo>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6" name="ïṧḻïḓè">
              <a:extLst>
                <a:ext uri="{FF2B5EF4-FFF2-40B4-BE49-F238E27FC236}">
                  <a16:creationId xmlns:a16="http://schemas.microsoft.com/office/drawing/2014/main" id="{97FF4E28-8773-482E-8872-37B9F86966CC}"/>
                </a:ext>
              </a:extLst>
            </p:cNvPr>
            <p:cNvSpPr/>
            <p:nvPr/>
          </p:nvSpPr>
          <p:spPr bwMode="auto">
            <a:xfrm>
              <a:off x="6040041" y="5300709"/>
              <a:ext cx="57605" cy="32917"/>
            </a:xfrm>
            <a:custGeom>
              <a:avLst/>
              <a:gdLst>
                <a:gd name="T0" fmla="*/ 14 w 17"/>
                <a:gd name="T1" fmla="*/ 0 h 10"/>
                <a:gd name="T2" fmla="*/ 0 w 17"/>
                <a:gd name="T3" fmla="*/ 5 h 10"/>
                <a:gd name="T4" fmla="*/ 0 w 17"/>
                <a:gd name="T5" fmla="*/ 10 h 10"/>
                <a:gd name="T6" fmla="*/ 9 w 17"/>
                <a:gd name="T7" fmla="*/ 9 h 10"/>
                <a:gd name="T8" fmla="*/ 15 w 17"/>
                <a:gd name="T9" fmla="*/ 8 h 10"/>
                <a:gd name="T10" fmla="*/ 17 w 17"/>
                <a:gd name="T11" fmla="*/ 6 h 10"/>
                <a:gd name="T12" fmla="*/ 17 w 17"/>
                <a:gd name="T13" fmla="*/ 6 h 10"/>
                <a:gd name="T14" fmla="*/ 17 w 17"/>
                <a:gd name="T15" fmla="*/ 6 h 10"/>
                <a:gd name="T16" fmla="*/ 14 w 1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4" y="0"/>
                  </a:moveTo>
                  <a:cubicBezTo>
                    <a:pt x="0" y="5"/>
                    <a:pt x="0" y="5"/>
                    <a:pt x="0" y="5"/>
                  </a:cubicBezTo>
                  <a:cubicBezTo>
                    <a:pt x="0" y="10"/>
                    <a:pt x="0" y="10"/>
                    <a:pt x="0" y="10"/>
                  </a:cubicBezTo>
                  <a:cubicBezTo>
                    <a:pt x="9" y="9"/>
                    <a:pt x="9" y="9"/>
                    <a:pt x="9" y="9"/>
                  </a:cubicBezTo>
                  <a:cubicBezTo>
                    <a:pt x="15" y="8"/>
                    <a:pt x="15" y="8"/>
                    <a:pt x="15" y="8"/>
                  </a:cubicBezTo>
                  <a:cubicBezTo>
                    <a:pt x="16" y="7"/>
                    <a:pt x="16" y="6"/>
                    <a:pt x="17" y="6"/>
                  </a:cubicBezTo>
                  <a:cubicBezTo>
                    <a:pt x="17" y="6"/>
                    <a:pt x="17" y="6"/>
                    <a:pt x="17" y="6"/>
                  </a:cubicBezTo>
                  <a:cubicBezTo>
                    <a:pt x="17" y="6"/>
                    <a:pt x="17" y="6"/>
                    <a:pt x="17" y="6"/>
                  </a:cubicBezTo>
                  <a:cubicBezTo>
                    <a:pt x="15" y="4"/>
                    <a:pt x="15" y="2"/>
                    <a:pt x="14"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7" name="iṡ1îdè">
              <a:extLst>
                <a:ext uri="{FF2B5EF4-FFF2-40B4-BE49-F238E27FC236}">
                  <a16:creationId xmlns:a16="http://schemas.microsoft.com/office/drawing/2014/main" id="{6CBAC2CE-E837-4D0A-B0F0-AB42CB81726F}"/>
                </a:ext>
              </a:extLst>
            </p:cNvPr>
            <p:cNvSpPr/>
            <p:nvPr/>
          </p:nvSpPr>
          <p:spPr bwMode="auto">
            <a:xfrm>
              <a:off x="6091062" y="5320460"/>
              <a:ext cx="6583" cy="6583"/>
            </a:xfrm>
            <a:custGeom>
              <a:avLst/>
              <a:gdLst>
                <a:gd name="T0" fmla="*/ 2 w 2"/>
                <a:gd name="T1" fmla="*/ 0 h 2"/>
                <a:gd name="T2" fmla="*/ 0 w 2"/>
                <a:gd name="T3" fmla="*/ 2 h 2"/>
                <a:gd name="T4" fmla="*/ 0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1"/>
                    <a:pt x="0" y="2"/>
                  </a:cubicBezTo>
                  <a:cubicBezTo>
                    <a:pt x="0" y="2"/>
                    <a:pt x="0" y="2"/>
                    <a:pt x="0" y="2"/>
                  </a:cubicBezTo>
                  <a:cubicBezTo>
                    <a:pt x="2" y="1"/>
                    <a:pt x="2" y="1"/>
                    <a:pt x="2" y="1"/>
                  </a:cubicBezTo>
                  <a:cubicBezTo>
                    <a:pt x="2" y="0"/>
                    <a:pt x="2" y="0"/>
                    <a:pt x="2" y="0"/>
                  </a:cubicBezTo>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8" name="îṩľïďe">
              <a:extLst>
                <a:ext uri="{FF2B5EF4-FFF2-40B4-BE49-F238E27FC236}">
                  <a16:creationId xmlns:a16="http://schemas.microsoft.com/office/drawing/2014/main" id="{2C61E85A-4526-43D9-A88C-1070B7A6EB95}"/>
                </a:ext>
              </a:extLst>
            </p:cNvPr>
            <p:cNvSpPr/>
            <p:nvPr/>
          </p:nvSpPr>
          <p:spPr bwMode="auto">
            <a:xfrm>
              <a:off x="6040041" y="5323752"/>
              <a:ext cx="57605" cy="34563"/>
            </a:xfrm>
            <a:custGeom>
              <a:avLst/>
              <a:gdLst>
                <a:gd name="T0" fmla="*/ 35 w 35"/>
                <a:gd name="T1" fmla="*/ 0 h 21"/>
                <a:gd name="T2" fmla="*/ 31 w 35"/>
                <a:gd name="T3" fmla="*/ 2 h 21"/>
                <a:gd name="T4" fmla="*/ 31 w 35"/>
                <a:gd name="T5" fmla="*/ 2 h 21"/>
                <a:gd name="T6" fmla="*/ 18 w 35"/>
                <a:gd name="T7" fmla="*/ 4 h 21"/>
                <a:gd name="T8" fmla="*/ 0 w 35"/>
                <a:gd name="T9" fmla="*/ 6 h 21"/>
                <a:gd name="T10" fmla="*/ 0 w 35"/>
                <a:gd name="T11" fmla="*/ 21 h 21"/>
                <a:gd name="T12" fmla="*/ 35 w 35"/>
                <a:gd name="T13" fmla="*/ 17 h 21"/>
                <a:gd name="T14" fmla="*/ 35 w 35"/>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1">
                  <a:moveTo>
                    <a:pt x="35" y="0"/>
                  </a:moveTo>
                  <a:lnTo>
                    <a:pt x="31" y="2"/>
                  </a:lnTo>
                  <a:lnTo>
                    <a:pt x="31" y="2"/>
                  </a:lnTo>
                  <a:lnTo>
                    <a:pt x="18" y="4"/>
                  </a:lnTo>
                  <a:lnTo>
                    <a:pt x="0" y="6"/>
                  </a:lnTo>
                  <a:lnTo>
                    <a:pt x="0" y="21"/>
                  </a:lnTo>
                  <a:lnTo>
                    <a:pt x="35" y="17"/>
                  </a:lnTo>
                  <a:lnTo>
                    <a:pt x="35" y="0"/>
                  </a:lnTo>
                  <a:close/>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49" name="íṩḻîdè">
              <a:extLst>
                <a:ext uri="{FF2B5EF4-FFF2-40B4-BE49-F238E27FC236}">
                  <a16:creationId xmlns:a16="http://schemas.microsoft.com/office/drawing/2014/main" id="{333F4E2D-0CCB-4FE4-8CAB-71844B8DAFF9}"/>
                </a:ext>
              </a:extLst>
            </p:cNvPr>
            <p:cNvSpPr/>
            <p:nvPr/>
          </p:nvSpPr>
          <p:spPr bwMode="auto">
            <a:xfrm>
              <a:off x="6040041" y="5323752"/>
              <a:ext cx="57605" cy="34563"/>
            </a:xfrm>
            <a:custGeom>
              <a:avLst/>
              <a:gdLst>
                <a:gd name="T0" fmla="*/ 35 w 35"/>
                <a:gd name="T1" fmla="*/ 0 h 21"/>
                <a:gd name="T2" fmla="*/ 31 w 35"/>
                <a:gd name="T3" fmla="*/ 2 h 21"/>
                <a:gd name="T4" fmla="*/ 31 w 35"/>
                <a:gd name="T5" fmla="*/ 2 h 21"/>
                <a:gd name="T6" fmla="*/ 18 w 35"/>
                <a:gd name="T7" fmla="*/ 4 h 21"/>
                <a:gd name="T8" fmla="*/ 0 w 35"/>
                <a:gd name="T9" fmla="*/ 6 h 21"/>
                <a:gd name="T10" fmla="*/ 0 w 35"/>
                <a:gd name="T11" fmla="*/ 21 h 21"/>
                <a:gd name="T12" fmla="*/ 35 w 35"/>
                <a:gd name="T13" fmla="*/ 17 h 21"/>
                <a:gd name="T14" fmla="*/ 35 w 35"/>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1">
                  <a:moveTo>
                    <a:pt x="35" y="0"/>
                  </a:moveTo>
                  <a:lnTo>
                    <a:pt x="31" y="2"/>
                  </a:lnTo>
                  <a:lnTo>
                    <a:pt x="31" y="2"/>
                  </a:lnTo>
                  <a:lnTo>
                    <a:pt x="18" y="4"/>
                  </a:lnTo>
                  <a:lnTo>
                    <a:pt x="0" y="6"/>
                  </a:lnTo>
                  <a:lnTo>
                    <a:pt x="0" y="21"/>
                  </a:lnTo>
                  <a:lnTo>
                    <a:pt x="35" y="1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1" name="íšḻîdè">
              <a:extLst>
                <a:ext uri="{FF2B5EF4-FFF2-40B4-BE49-F238E27FC236}">
                  <a16:creationId xmlns:a16="http://schemas.microsoft.com/office/drawing/2014/main" id="{A8B19065-6445-44E8-974B-4E866582EC53}"/>
                </a:ext>
              </a:extLst>
            </p:cNvPr>
            <p:cNvSpPr/>
            <p:nvPr/>
          </p:nvSpPr>
          <p:spPr bwMode="auto">
            <a:xfrm>
              <a:off x="6040041" y="5351731"/>
              <a:ext cx="57605" cy="23042"/>
            </a:xfrm>
            <a:custGeom>
              <a:avLst/>
              <a:gdLst>
                <a:gd name="T0" fmla="*/ 35 w 35"/>
                <a:gd name="T1" fmla="*/ 0 h 14"/>
                <a:gd name="T2" fmla="*/ 0 w 35"/>
                <a:gd name="T3" fmla="*/ 4 h 14"/>
                <a:gd name="T4" fmla="*/ 0 w 35"/>
                <a:gd name="T5" fmla="*/ 14 h 14"/>
                <a:gd name="T6" fmla="*/ 35 w 35"/>
                <a:gd name="T7" fmla="*/ 14 h 14"/>
                <a:gd name="T8" fmla="*/ 35 w 35"/>
                <a:gd name="T9" fmla="*/ 0 h 14"/>
              </a:gdLst>
              <a:ahLst/>
              <a:cxnLst>
                <a:cxn ang="0">
                  <a:pos x="T0" y="T1"/>
                </a:cxn>
                <a:cxn ang="0">
                  <a:pos x="T2" y="T3"/>
                </a:cxn>
                <a:cxn ang="0">
                  <a:pos x="T4" y="T5"/>
                </a:cxn>
                <a:cxn ang="0">
                  <a:pos x="T6" y="T7"/>
                </a:cxn>
                <a:cxn ang="0">
                  <a:pos x="T8" y="T9"/>
                </a:cxn>
              </a:cxnLst>
              <a:rect l="0" t="0" r="r" b="b"/>
              <a:pathLst>
                <a:path w="35" h="14">
                  <a:moveTo>
                    <a:pt x="35" y="0"/>
                  </a:moveTo>
                  <a:lnTo>
                    <a:pt x="0" y="4"/>
                  </a:lnTo>
                  <a:lnTo>
                    <a:pt x="0" y="14"/>
                  </a:lnTo>
                  <a:lnTo>
                    <a:pt x="35" y="14"/>
                  </a:lnTo>
                  <a:lnTo>
                    <a:pt x="35" y="0"/>
                  </a:lnTo>
                  <a:close/>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4" name="ïṧ1íďê">
              <a:extLst>
                <a:ext uri="{FF2B5EF4-FFF2-40B4-BE49-F238E27FC236}">
                  <a16:creationId xmlns:a16="http://schemas.microsoft.com/office/drawing/2014/main" id="{E8B2CA2F-6ADB-431C-9636-C9CF0A804023}"/>
                </a:ext>
              </a:extLst>
            </p:cNvPr>
            <p:cNvSpPr/>
            <p:nvPr/>
          </p:nvSpPr>
          <p:spPr bwMode="auto">
            <a:xfrm>
              <a:off x="6040041" y="5351731"/>
              <a:ext cx="57605" cy="23042"/>
            </a:xfrm>
            <a:custGeom>
              <a:avLst/>
              <a:gdLst>
                <a:gd name="T0" fmla="*/ 35 w 35"/>
                <a:gd name="T1" fmla="*/ 0 h 14"/>
                <a:gd name="T2" fmla="*/ 0 w 35"/>
                <a:gd name="T3" fmla="*/ 4 h 14"/>
                <a:gd name="T4" fmla="*/ 0 w 35"/>
                <a:gd name="T5" fmla="*/ 14 h 14"/>
                <a:gd name="T6" fmla="*/ 35 w 35"/>
                <a:gd name="T7" fmla="*/ 14 h 14"/>
                <a:gd name="T8" fmla="*/ 35 w 35"/>
                <a:gd name="T9" fmla="*/ 0 h 14"/>
              </a:gdLst>
              <a:ahLst/>
              <a:cxnLst>
                <a:cxn ang="0">
                  <a:pos x="T0" y="T1"/>
                </a:cxn>
                <a:cxn ang="0">
                  <a:pos x="T2" y="T3"/>
                </a:cxn>
                <a:cxn ang="0">
                  <a:pos x="T4" y="T5"/>
                </a:cxn>
                <a:cxn ang="0">
                  <a:pos x="T6" y="T7"/>
                </a:cxn>
                <a:cxn ang="0">
                  <a:pos x="T8" y="T9"/>
                </a:cxn>
              </a:cxnLst>
              <a:rect l="0" t="0" r="r" b="b"/>
              <a:pathLst>
                <a:path w="35" h="14">
                  <a:moveTo>
                    <a:pt x="35" y="0"/>
                  </a:moveTo>
                  <a:lnTo>
                    <a:pt x="0" y="4"/>
                  </a:lnTo>
                  <a:lnTo>
                    <a:pt x="0" y="14"/>
                  </a:lnTo>
                  <a:lnTo>
                    <a:pt x="35" y="14"/>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5" name="isḻîḋê">
              <a:extLst>
                <a:ext uri="{FF2B5EF4-FFF2-40B4-BE49-F238E27FC236}">
                  <a16:creationId xmlns:a16="http://schemas.microsoft.com/office/drawing/2014/main" id="{16AAF865-98D1-4996-A8EF-6AB54A13D90C}"/>
                </a:ext>
              </a:extLst>
            </p:cNvPr>
            <p:cNvSpPr/>
            <p:nvPr/>
          </p:nvSpPr>
          <p:spPr bwMode="auto">
            <a:xfrm>
              <a:off x="5824432" y="5374773"/>
              <a:ext cx="273213" cy="454258"/>
            </a:xfrm>
            <a:custGeom>
              <a:avLst/>
              <a:gdLst>
                <a:gd name="T0" fmla="*/ 80 w 80"/>
                <a:gd name="T1" fmla="*/ 126 h 133"/>
                <a:gd name="T2" fmla="*/ 56 w 80"/>
                <a:gd name="T3" fmla="*/ 126 h 133"/>
                <a:gd name="T4" fmla="*/ 38 w 80"/>
                <a:gd name="T5" fmla="*/ 133 h 133"/>
                <a:gd name="T6" fmla="*/ 0 w 80"/>
                <a:gd name="T7" fmla="*/ 133 h 133"/>
                <a:gd name="T8" fmla="*/ 80 w 80"/>
                <a:gd name="T9" fmla="*/ 133 h 133"/>
                <a:gd name="T10" fmla="*/ 80 w 80"/>
                <a:gd name="T11" fmla="*/ 126 h 133"/>
                <a:gd name="T12" fmla="*/ 80 w 80"/>
                <a:gd name="T13" fmla="*/ 0 h 133"/>
                <a:gd name="T14" fmla="*/ 63 w 80"/>
                <a:gd name="T15" fmla="*/ 0 h 133"/>
                <a:gd name="T16" fmla="*/ 63 w 80"/>
                <a:gd name="T17" fmla="*/ 7 h 133"/>
                <a:gd name="T18" fmla="*/ 80 w 80"/>
                <a:gd name="T19" fmla="*/ 7 h 133"/>
                <a:gd name="T20" fmla="*/ 80 w 80"/>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33">
                  <a:moveTo>
                    <a:pt x="80" y="126"/>
                  </a:moveTo>
                  <a:cubicBezTo>
                    <a:pt x="56" y="126"/>
                    <a:pt x="56" y="126"/>
                    <a:pt x="56" y="126"/>
                  </a:cubicBezTo>
                  <a:cubicBezTo>
                    <a:pt x="51" y="130"/>
                    <a:pt x="45" y="133"/>
                    <a:pt x="38" y="133"/>
                  </a:cubicBezTo>
                  <a:cubicBezTo>
                    <a:pt x="0" y="133"/>
                    <a:pt x="0" y="133"/>
                    <a:pt x="0" y="133"/>
                  </a:cubicBezTo>
                  <a:cubicBezTo>
                    <a:pt x="80" y="133"/>
                    <a:pt x="80" y="133"/>
                    <a:pt x="80" y="133"/>
                  </a:cubicBezTo>
                  <a:cubicBezTo>
                    <a:pt x="80" y="126"/>
                    <a:pt x="80" y="126"/>
                    <a:pt x="80" y="126"/>
                  </a:cubicBezTo>
                  <a:moveTo>
                    <a:pt x="80" y="0"/>
                  </a:moveTo>
                  <a:cubicBezTo>
                    <a:pt x="63" y="0"/>
                    <a:pt x="63" y="0"/>
                    <a:pt x="63" y="0"/>
                  </a:cubicBezTo>
                  <a:cubicBezTo>
                    <a:pt x="63" y="7"/>
                    <a:pt x="63" y="7"/>
                    <a:pt x="63" y="7"/>
                  </a:cubicBezTo>
                  <a:cubicBezTo>
                    <a:pt x="80" y="7"/>
                    <a:pt x="80" y="7"/>
                    <a:pt x="80" y="7"/>
                  </a:cubicBezTo>
                  <a:cubicBezTo>
                    <a:pt x="80" y="0"/>
                    <a:pt x="80" y="0"/>
                    <a:pt x="80"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6" name="iŝľïďe">
              <a:extLst>
                <a:ext uri="{FF2B5EF4-FFF2-40B4-BE49-F238E27FC236}">
                  <a16:creationId xmlns:a16="http://schemas.microsoft.com/office/drawing/2014/main" id="{043B1B7B-2886-4AB0-BA95-C9C930B06486}"/>
                </a:ext>
              </a:extLst>
            </p:cNvPr>
            <p:cNvSpPr/>
            <p:nvPr/>
          </p:nvSpPr>
          <p:spPr bwMode="auto">
            <a:xfrm>
              <a:off x="6015353" y="5399461"/>
              <a:ext cx="82293" cy="406528"/>
            </a:xfrm>
            <a:custGeom>
              <a:avLst/>
              <a:gdLst>
                <a:gd name="T0" fmla="*/ 24 w 24"/>
                <a:gd name="T1" fmla="*/ 112 h 119"/>
                <a:gd name="T2" fmla="*/ 5 w 24"/>
                <a:gd name="T3" fmla="*/ 112 h 119"/>
                <a:gd name="T4" fmla="*/ 0 w 24"/>
                <a:gd name="T5" fmla="*/ 119 h 119"/>
                <a:gd name="T6" fmla="*/ 24 w 24"/>
                <a:gd name="T7" fmla="*/ 119 h 119"/>
                <a:gd name="T8" fmla="*/ 24 w 24"/>
                <a:gd name="T9" fmla="*/ 112 h 119"/>
                <a:gd name="T10" fmla="*/ 24 w 24"/>
                <a:gd name="T11" fmla="*/ 0 h 119"/>
                <a:gd name="T12" fmla="*/ 7 w 24"/>
                <a:gd name="T13" fmla="*/ 0 h 119"/>
                <a:gd name="T14" fmla="*/ 7 w 24"/>
                <a:gd name="T15" fmla="*/ 7 h 119"/>
                <a:gd name="T16" fmla="*/ 24 w 24"/>
                <a:gd name="T17" fmla="*/ 7 h 119"/>
                <a:gd name="T18" fmla="*/ 24 w 24"/>
                <a:gd name="T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19">
                  <a:moveTo>
                    <a:pt x="24" y="112"/>
                  </a:moveTo>
                  <a:cubicBezTo>
                    <a:pt x="5" y="112"/>
                    <a:pt x="5" y="112"/>
                    <a:pt x="5" y="112"/>
                  </a:cubicBezTo>
                  <a:cubicBezTo>
                    <a:pt x="3" y="114"/>
                    <a:pt x="2" y="117"/>
                    <a:pt x="0" y="119"/>
                  </a:cubicBezTo>
                  <a:cubicBezTo>
                    <a:pt x="24" y="119"/>
                    <a:pt x="24" y="119"/>
                    <a:pt x="24" y="119"/>
                  </a:cubicBezTo>
                  <a:cubicBezTo>
                    <a:pt x="24" y="112"/>
                    <a:pt x="24" y="112"/>
                    <a:pt x="24" y="112"/>
                  </a:cubicBezTo>
                  <a:moveTo>
                    <a:pt x="24" y="0"/>
                  </a:moveTo>
                  <a:cubicBezTo>
                    <a:pt x="7" y="0"/>
                    <a:pt x="7" y="0"/>
                    <a:pt x="7" y="0"/>
                  </a:cubicBezTo>
                  <a:cubicBezTo>
                    <a:pt x="7" y="7"/>
                    <a:pt x="7" y="7"/>
                    <a:pt x="7" y="7"/>
                  </a:cubicBezTo>
                  <a:cubicBezTo>
                    <a:pt x="24" y="7"/>
                    <a:pt x="24" y="7"/>
                    <a:pt x="24" y="7"/>
                  </a:cubicBezTo>
                  <a:cubicBezTo>
                    <a:pt x="24" y="0"/>
                    <a:pt x="24" y="0"/>
                    <a:pt x="24" y="0"/>
                  </a:cubicBezTo>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7" name="î$ḻîḑé">
              <a:extLst>
                <a:ext uri="{FF2B5EF4-FFF2-40B4-BE49-F238E27FC236}">
                  <a16:creationId xmlns:a16="http://schemas.microsoft.com/office/drawing/2014/main" id="{FD7A27DC-6C47-4916-92FA-7F3E4E3D72A3}"/>
                </a:ext>
              </a:extLst>
            </p:cNvPr>
            <p:cNvSpPr/>
            <p:nvPr/>
          </p:nvSpPr>
          <p:spPr bwMode="auto">
            <a:xfrm>
              <a:off x="6033457" y="5422503"/>
              <a:ext cx="64189" cy="358798"/>
            </a:xfrm>
            <a:custGeom>
              <a:avLst/>
              <a:gdLst>
                <a:gd name="T0" fmla="*/ 19 w 19"/>
                <a:gd name="T1" fmla="*/ 67 h 105"/>
                <a:gd name="T2" fmla="*/ 2 w 19"/>
                <a:gd name="T3" fmla="*/ 73 h 105"/>
                <a:gd name="T4" fmla="*/ 2 w 19"/>
                <a:gd name="T5" fmla="*/ 91 h 105"/>
                <a:gd name="T6" fmla="*/ 2 w 19"/>
                <a:gd name="T7" fmla="*/ 94 h 105"/>
                <a:gd name="T8" fmla="*/ 0 w 19"/>
                <a:gd name="T9" fmla="*/ 105 h 105"/>
                <a:gd name="T10" fmla="*/ 19 w 19"/>
                <a:gd name="T11" fmla="*/ 105 h 105"/>
                <a:gd name="T12" fmla="*/ 19 w 19"/>
                <a:gd name="T13" fmla="*/ 67 h 105"/>
                <a:gd name="T14" fmla="*/ 19 w 19"/>
                <a:gd name="T15" fmla="*/ 0 h 105"/>
                <a:gd name="T16" fmla="*/ 2 w 19"/>
                <a:gd name="T17" fmla="*/ 0 h 105"/>
                <a:gd name="T18" fmla="*/ 2 w 19"/>
                <a:gd name="T19" fmla="*/ 32 h 105"/>
                <a:gd name="T20" fmla="*/ 19 w 19"/>
                <a:gd name="T21" fmla="*/ 37 h 105"/>
                <a:gd name="T22" fmla="*/ 19 w 19"/>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05">
                  <a:moveTo>
                    <a:pt x="19" y="67"/>
                  </a:moveTo>
                  <a:cubicBezTo>
                    <a:pt x="14" y="70"/>
                    <a:pt x="8" y="72"/>
                    <a:pt x="2" y="73"/>
                  </a:cubicBezTo>
                  <a:cubicBezTo>
                    <a:pt x="2" y="91"/>
                    <a:pt x="2" y="91"/>
                    <a:pt x="2" y="91"/>
                  </a:cubicBezTo>
                  <a:cubicBezTo>
                    <a:pt x="2" y="94"/>
                    <a:pt x="2" y="94"/>
                    <a:pt x="2" y="94"/>
                  </a:cubicBezTo>
                  <a:cubicBezTo>
                    <a:pt x="2" y="98"/>
                    <a:pt x="1" y="101"/>
                    <a:pt x="0" y="105"/>
                  </a:cubicBezTo>
                  <a:cubicBezTo>
                    <a:pt x="19" y="105"/>
                    <a:pt x="19" y="105"/>
                    <a:pt x="19" y="105"/>
                  </a:cubicBezTo>
                  <a:cubicBezTo>
                    <a:pt x="19" y="67"/>
                    <a:pt x="19" y="67"/>
                    <a:pt x="19" y="67"/>
                  </a:cubicBezTo>
                  <a:moveTo>
                    <a:pt x="19" y="0"/>
                  </a:moveTo>
                  <a:cubicBezTo>
                    <a:pt x="2" y="0"/>
                    <a:pt x="2" y="0"/>
                    <a:pt x="2" y="0"/>
                  </a:cubicBezTo>
                  <a:cubicBezTo>
                    <a:pt x="2" y="32"/>
                    <a:pt x="2" y="32"/>
                    <a:pt x="2" y="32"/>
                  </a:cubicBezTo>
                  <a:cubicBezTo>
                    <a:pt x="8" y="33"/>
                    <a:pt x="14" y="35"/>
                    <a:pt x="19" y="37"/>
                  </a:cubicBezTo>
                  <a:cubicBezTo>
                    <a:pt x="19" y="0"/>
                    <a:pt x="19" y="0"/>
                    <a:pt x="19"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ïśḷîḑê">
              <a:extLst>
                <a:ext uri="{FF2B5EF4-FFF2-40B4-BE49-F238E27FC236}">
                  <a16:creationId xmlns:a16="http://schemas.microsoft.com/office/drawing/2014/main" id="{69C3D322-CB37-48B1-964D-33093C27AA25}"/>
                </a:ext>
              </a:extLst>
            </p:cNvPr>
            <p:cNvSpPr/>
            <p:nvPr/>
          </p:nvSpPr>
          <p:spPr bwMode="auto">
            <a:xfrm>
              <a:off x="6040041" y="5532776"/>
              <a:ext cx="57605" cy="139898"/>
            </a:xfrm>
            <a:custGeom>
              <a:avLst/>
              <a:gdLst>
                <a:gd name="T0" fmla="*/ 17 w 17"/>
                <a:gd name="T1" fmla="*/ 31 h 41"/>
                <a:gd name="T2" fmla="*/ 17 w 17"/>
                <a:gd name="T3" fmla="*/ 31 h 41"/>
                <a:gd name="T4" fmla="*/ 9 w 17"/>
                <a:gd name="T5" fmla="*/ 35 h 41"/>
                <a:gd name="T6" fmla="*/ 3 w 17"/>
                <a:gd name="T7" fmla="*/ 37 h 41"/>
                <a:gd name="T8" fmla="*/ 3 w 17"/>
                <a:gd name="T9" fmla="*/ 37 h 41"/>
                <a:gd name="T10" fmla="*/ 0 w 17"/>
                <a:gd name="T11" fmla="*/ 38 h 41"/>
                <a:gd name="T12" fmla="*/ 0 w 17"/>
                <a:gd name="T13" fmla="*/ 41 h 41"/>
                <a:gd name="T14" fmla="*/ 17 w 17"/>
                <a:gd name="T15" fmla="*/ 35 h 41"/>
                <a:gd name="T16" fmla="*/ 17 w 17"/>
                <a:gd name="T17" fmla="*/ 31 h 41"/>
                <a:gd name="T18" fmla="*/ 0 w 17"/>
                <a:gd name="T19" fmla="*/ 4 h 41"/>
                <a:gd name="T20" fmla="*/ 0 w 17"/>
                <a:gd name="T21" fmla="*/ 22 h 41"/>
                <a:gd name="T22" fmla="*/ 0 w 17"/>
                <a:gd name="T23" fmla="*/ 22 h 41"/>
                <a:gd name="T24" fmla="*/ 0 w 17"/>
                <a:gd name="T25" fmla="*/ 23 h 41"/>
                <a:gd name="T26" fmla="*/ 0 w 17"/>
                <a:gd name="T27" fmla="*/ 24 h 41"/>
                <a:gd name="T28" fmla="*/ 0 w 17"/>
                <a:gd name="T29" fmla="*/ 26 h 41"/>
                <a:gd name="T30" fmla="*/ 0 w 17"/>
                <a:gd name="T31" fmla="*/ 37 h 41"/>
                <a:gd name="T32" fmla="*/ 5 w 17"/>
                <a:gd name="T33" fmla="*/ 36 h 41"/>
                <a:gd name="T34" fmla="*/ 5 w 17"/>
                <a:gd name="T35" fmla="*/ 36 h 41"/>
                <a:gd name="T36" fmla="*/ 5 w 17"/>
                <a:gd name="T37" fmla="*/ 36 h 41"/>
                <a:gd name="T38" fmla="*/ 9 w 17"/>
                <a:gd name="T39" fmla="*/ 34 h 41"/>
                <a:gd name="T40" fmla="*/ 17 w 17"/>
                <a:gd name="T41" fmla="*/ 30 h 41"/>
                <a:gd name="T42" fmla="*/ 17 w 17"/>
                <a:gd name="T43" fmla="*/ 30 h 41"/>
                <a:gd name="T44" fmla="*/ 17 w 17"/>
                <a:gd name="T45" fmla="*/ 10 h 41"/>
                <a:gd name="T46" fmla="*/ 17 w 17"/>
                <a:gd name="T47" fmla="*/ 10 h 41"/>
                <a:gd name="T48" fmla="*/ 11 w 17"/>
                <a:gd name="T49" fmla="*/ 7 h 41"/>
                <a:gd name="T50" fmla="*/ 9 w 17"/>
                <a:gd name="T51" fmla="*/ 6 h 41"/>
                <a:gd name="T52" fmla="*/ 7 w 17"/>
                <a:gd name="T53" fmla="*/ 6 h 41"/>
                <a:gd name="T54" fmla="*/ 6 w 17"/>
                <a:gd name="T55" fmla="*/ 5 h 41"/>
                <a:gd name="T56" fmla="*/ 0 w 17"/>
                <a:gd name="T57" fmla="*/ 4 h 41"/>
                <a:gd name="T58" fmla="*/ 0 w 17"/>
                <a:gd name="T59" fmla="*/ 0 h 41"/>
                <a:gd name="T60" fmla="*/ 0 w 17"/>
                <a:gd name="T61" fmla="*/ 3 h 41"/>
                <a:gd name="T62" fmla="*/ 0 w 17"/>
                <a:gd name="T63" fmla="*/ 3 h 41"/>
                <a:gd name="T64" fmla="*/ 5 w 17"/>
                <a:gd name="T65" fmla="*/ 4 h 41"/>
                <a:gd name="T66" fmla="*/ 7 w 17"/>
                <a:gd name="T67" fmla="*/ 4 h 41"/>
                <a:gd name="T68" fmla="*/ 9 w 17"/>
                <a:gd name="T69" fmla="*/ 5 h 41"/>
                <a:gd name="T70" fmla="*/ 11 w 17"/>
                <a:gd name="T71" fmla="*/ 6 h 41"/>
                <a:gd name="T72" fmla="*/ 17 w 17"/>
                <a:gd name="T73" fmla="*/ 9 h 41"/>
                <a:gd name="T74" fmla="*/ 17 w 17"/>
                <a:gd name="T75" fmla="*/ 9 h 41"/>
                <a:gd name="T76" fmla="*/ 17 w 17"/>
                <a:gd name="T77" fmla="*/ 5 h 41"/>
                <a:gd name="T78" fmla="*/ 0 w 17"/>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41">
                  <a:moveTo>
                    <a:pt x="17" y="31"/>
                  </a:moveTo>
                  <a:cubicBezTo>
                    <a:pt x="17" y="31"/>
                    <a:pt x="17" y="31"/>
                    <a:pt x="17" y="31"/>
                  </a:cubicBezTo>
                  <a:cubicBezTo>
                    <a:pt x="14" y="33"/>
                    <a:pt x="12" y="34"/>
                    <a:pt x="9" y="35"/>
                  </a:cubicBezTo>
                  <a:cubicBezTo>
                    <a:pt x="7" y="36"/>
                    <a:pt x="5" y="37"/>
                    <a:pt x="3" y="37"/>
                  </a:cubicBezTo>
                  <a:cubicBezTo>
                    <a:pt x="3" y="37"/>
                    <a:pt x="3" y="37"/>
                    <a:pt x="3" y="37"/>
                  </a:cubicBezTo>
                  <a:cubicBezTo>
                    <a:pt x="2" y="37"/>
                    <a:pt x="1" y="37"/>
                    <a:pt x="0" y="38"/>
                  </a:cubicBezTo>
                  <a:cubicBezTo>
                    <a:pt x="0" y="41"/>
                    <a:pt x="0" y="41"/>
                    <a:pt x="0" y="41"/>
                  </a:cubicBezTo>
                  <a:cubicBezTo>
                    <a:pt x="6" y="40"/>
                    <a:pt x="12" y="38"/>
                    <a:pt x="17" y="35"/>
                  </a:cubicBezTo>
                  <a:cubicBezTo>
                    <a:pt x="17" y="31"/>
                    <a:pt x="17" y="31"/>
                    <a:pt x="17" y="31"/>
                  </a:cubicBezTo>
                  <a:moveTo>
                    <a:pt x="0" y="4"/>
                  </a:moveTo>
                  <a:cubicBezTo>
                    <a:pt x="0" y="12"/>
                    <a:pt x="0" y="19"/>
                    <a:pt x="0" y="22"/>
                  </a:cubicBezTo>
                  <a:cubicBezTo>
                    <a:pt x="0" y="22"/>
                    <a:pt x="0" y="22"/>
                    <a:pt x="0" y="22"/>
                  </a:cubicBezTo>
                  <a:cubicBezTo>
                    <a:pt x="0" y="23"/>
                    <a:pt x="0" y="23"/>
                    <a:pt x="0" y="23"/>
                  </a:cubicBezTo>
                  <a:cubicBezTo>
                    <a:pt x="0" y="24"/>
                    <a:pt x="0" y="24"/>
                    <a:pt x="0" y="24"/>
                  </a:cubicBezTo>
                  <a:cubicBezTo>
                    <a:pt x="0" y="25"/>
                    <a:pt x="0" y="26"/>
                    <a:pt x="0" y="26"/>
                  </a:cubicBezTo>
                  <a:cubicBezTo>
                    <a:pt x="0" y="37"/>
                    <a:pt x="0" y="37"/>
                    <a:pt x="0" y="37"/>
                  </a:cubicBezTo>
                  <a:cubicBezTo>
                    <a:pt x="2" y="36"/>
                    <a:pt x="4" y="36"/>
                    <a:pt x="5" y="36"/>
                  </a:cubicBezTo>
                  <a:cubicBezTo>
                    <a:pt x="5" y="36"/>
                    <a:pt x="5" y="36"/>
                    <a:pt x="5" y="36"/>
                  </a:cubicBezTo>
                  <a:cubicBezTo>
                    <a:pt x="5" y="36"/>
                    <a:pt x="5" y="36"/>
                    <a:pt x="5" y="36"/>
                  </a:cubicBezTo>
                  <a:cubicBezTo>
                    <a:pt x="7" y="35"/>
                    <a:pt x="8" y="35"/>
                    <a:pt x="9" y="34"/>
                  </a:cubicBezTo>
                  <a:cubicBezTo>
                    <a:pt x="12" y="33"/>
                    <a:pt x="15" y="32"/>
                    <a:pt x="17" y="30"/>
                  </a:cubicBezTo>
                  <a:cubicBezTo>
                    <a:pt x="17" y="30"/>
                    <a:pt x="17" y="30"/>
                    <a:pt x="17" y="30"/>
                  </a:cubicBezTo>
                  <a:cubicBezTo>
                    <a:pt x="17" y="10"/>
                    <a:pt x="17" y="10"/>
                    <a:pt x="17" y="10"/>
                  </a:cubicBezTo>
                  <a:cubicBezTo>
                    <a:pt x="17" y="10"/>
                    <a:pt x="17" y="10"/>
                    <a:pt x="17" y="10"/>
                  </a:cubicBezTo>
                  <a:cubicBezTo>
                    <a:pt x="15" y="9"/>
                    <a:pt x="13" y="8"/>
                    <a:pt x="11" y="7"/>
                  </a:cubicBezTo>
                  <a:cubicBezTo>
                    <a:pt x="10" y="7"/>
                    <a:pt x="10" y="6"/>
                    <a:pt x="9" y="6"/>
                  </a:cubicBezTo>
                  <a:cubicBezTo>
                    <a:pt x="8" y="6"/>
                    <a:pt x="8" y="6"/>
                    <a:pt x="7" y="6"/>
                  </a:cubicBezTo>
                  <a:cubicBezTo>
                    <a:pt x="7" y="5"/>
                    <a:pt x="6" y="5"/>
                    <a:pt x="6" y="5"/>
                  </a:cubicBezTo>
                  <a:cubicBezTo>
                    <a:pt x="4" y="5"/>
                    <a:pt x="2" y="4"/>
                    <a:pt x="0" y="4"/>
                  </a:cubicBezTo>
                  <a:moveTo>
                    <a:pt x="0" y="0"/>
                  </a:moveTo>
                  <a:cubicBezTo>
                    <a:pt x="0" y="3"/>
                    <a:pt x="0" y="3"/>
                    <a:pt x="0" y="3"/>
                  </a:cubicBezTo>
                  <a:cubicBezTo>
                    <a:pt x="0" y="3"/>
                    <a:pt x="0" y="3"/>
                    <a:pt x="0" y="3"/>
                  </a:cubicBezTo>
                  <a:cubicBezTo>
                    <a:pt x="2" y="3"/>
                    <a:pt x="4" y="4"/>
                    <a:pt x="5" y="4"/>
                  </a:cubicBezTo>
                  <a:cubicBezTo>
                    <a:pt x="6" y="4"/>
                    <a:pt x="6" y="4"/>
                    <a:pt x="7" y="4"/>
                  </a:cubicBezTo>
                  <a:cubicBezTo>
                    <a:pt x="7" y="5"/>
                    <a:pt x="8" y="5"/>
                    <a:pt x="9" y="5"/>
                  </a:cubicBezTo>
                  <a:cubicBezTo>
                    <a:pt x="9" y="5"/>
                    <a:pt x="10" y="6"/>
                    <a:pt x="11" y="6"/>
                  </a:cubicBezTo>
                  <a:cubicBezTo>
                    <a:pt x="13" y="7"/>
                    <a:pt x="15" y="8"/>
                    <a:pt x="17" y="9"/>
                  </a:cubicBezTo>
                  <a:cubicBezTo>
                    <a:pt x="17" y="9"/>
                    <a:pt x="17" y="9"/>
                    <a:pt x="17" y="9"/>
                  </a:cubicBezTo>
                  <a:cubicBezTo>
                    <a:pt x="17" y="5"/>
                    <a:pt x="17" y="5"/>
                    <a:pt x="17" y="5"/>
                  </a:cubicBezTo>
                  <a:cubicBezTo>
                    <a:pt x="12" y="3"/>
                    <a:pt x="6" y="1"/>
                    <a:pt x="0" y="0"/>
                  </a:cubicBezTo>
                </a:path>
              </a:pathLst>
            </a:custGeom>
            <a:solidFill>
              <a:srgbClr val="538B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9" name="íṩľïḑè">
              <a:extLst>
                <a:ext uri="{FF2B5EF4-FFF2-40B4-BE49-F238E27FC236}">
                  <a16:creationId xmlns:a16="http://schemas.microsoft.com/office/drawing/2014/main" id="{4BE0E0E7-6913-4503-80E1-5DF28932F927}"/>
                </a:ext>
              </a:extLst>
            </p:cNvPr>
            <p:cNvSpPr/>
            <p:nvPr/>
          </p:nvSpPr>
          <p:spPr bwMode="auto">
            <a:xfrm>
              <a:off x="6040041" y="5542651"/>
              <a:ext cx="57605" cy="120148"/>
            </a:xfrm>
            <a:custGeom>
              <a:avLst/>
              <a:gdLst>
                <a:gd name="T0" fmla="*/ 17 w 17"/>
                <a:gd name="T1" fmla="*/ 27 h 35"/>
                <a:gd name="T2" fmla="*/ 17 w 17"/>
                <a:gd name="T3" fmla="*/ 27 h 35"/>
                <a:gd name="T4" fmla="*/ 9 w 17"/>
                <a:gd name="T5" fmla="*/ 31 h 35"/>
                <a:gd name="T6" fmla="*/ 5 w 17"/>
                <a:gd name="T7" fmla="*/ 33 h 35"/>
                <a:gd name="T8" fmla="*/ 5 w 17"/>
                <a:gd name="T9" fmla="*/ 33 h 35"/>
                <a:gd name="T10" fmla="*/ 5 w 17"/>
                <a:gd name="T11" fmla="*/ 33 h 35"/>
                <a:gd name="T12" fmla="*/ 0 w 17"/>
                <a:gd name="T13" fmla="*/ 34 h 35"/>
                <a:gd name="T14" fmla="*/ 0 w 17"/>
                <a:gd name="T15" fmla="*/ 35 h 35"/>
                <a:gd name="T16" fmla="*/ 3 w 17"/>
                <a:gd name="T17" fmla="*/ 34 h 35"/>
                <a:gd name="T18" fmla="*/ 3 w 17"/>
                <a:gd name="T19" fmla="*/ 34 h 35"/>
                <a:gd name="T20" fmla="*/ 9 w 17"/>
                <a:gd name="T21" fmla="*/ 32 h 35"/>
                <a:gd name="T22" fmla="*/ 17 w 17"/>
                <a:gd name="T23" fmla="*/ 28 h 35"/>
                <a:gd name="T24" fmla="*/ 17 w 17"/>
                <a:gd name="T25" fmla="*/ 28 h 35"/>
                <a:gd name="T26" fmla="*/ 17 w 17"/>
                <a:gd name="T27" fmla="*/ 27 h 35"/>
                <a:gd name="T28" fmla="*/ 0 w 17"/>
                <a:gd name="T29" fmla="*/ 0 h 35"/>
                <a:gd name="T30" fmla="*/ 0 w 17"/>
                <a:gd name="T31" fmla="*/ 1 h 35"/>
                <a:gd name="T32" fmla="*/ 6 w 17"/>
                <a:gd name="T33" fmla="*/ 2 h 35"/>
                <a:gd name="T34" fmla="*/ 7 w 17"/>
                <a:gd name="T35" fmla="*/ 3 h 35"/>
                <a:gd name="T36" fmla="*/ 9 w 17"/>
                <a:gd name="T37" fmla="*/ 3 h 35"/>
                <a:gd name="T38" fmla="*/ 11 w 17"/>
                <a:gd name="T39" fmla="*/ 4 h 35"/>
                <a:gd name="T40" fmla="*/ 17 w 17"/>
                <a:gd name="T41" fmla="*/ 7 h 35"/>
                <a:gd name="T42" fmla="*/ 17 w 17"/>
                <a:gd name="T43" fmla="*/ 7 h 35"/>
                <a:gd name="T44" fmla="*/ 17 w 17"/>
                <a:gd name="T45" fmla="*/ 6 h 35"/>
                <a:gd name="T46" fmla="*/ 17 w 17"/>
                <a:gd name="T47" fmla="*/ 6 h 35"/>
                <a:gd name="T48" fmla="*/ 11 w 17"/>
                <a:gd name="T49" fmla="*/ 3 h 35"/>
                <a:gd name="T50" fmla="*/ 9 w 17"/>
                <a:gd name="T51" fmla="*/ 2 h 35"/>
                <a:gd name="T52" fmla="*/ 7 w 17"/>
                <a:gd name="T53" fmla="*/ 1 h 35"/>
                <a:gd name="T54" fmla="*/ 5 w 17"/>
                <a:gd name="T55" fmla="*/ 1 h 35"/>
                <a:gd name="T56" fmla="*/ 0 w 17"/>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35">
                  <a:moveTo>
                    <a:pt x="17" y="27"/>
                  </a:moveTo>
                  <a:cubicBezTo>
                    <a:pt x="17" y="27"/>
                    <a:pt x="17" y="27"/>
                    <a:pt x="17" y="27"/>
                  </a:cubicBezTo>
                  <a:cubicBezTo>
                    <a:pt x="15" y="29"/>
                    <a:pt x="12" y="30"/>
                    <a:pt x="9" y="31"/>
                  </a:cubicBezTo>
                  <a:cubicBezTo>
                    <a:pt x="8" y="32"/>
                    <a:pt x="7" y="32"/>
                    <a:pt x="5" y="33"/>
                  </a:cubicBezTo>
                  <a:cubicBezTo>
                    <a:pt x="5" y="33"/>
                    <a:pt x="5" y="33"/>
                    <a:pt x="5" y="33"/>
                  </a:cubicBezTo>
                  <a:cubicBezTo>
                    <a:pt x="5" y="33"/>
                    <a:pt x="5" y="33"/>
                    <a:pt x="5" y="33"/>
                  </a:cubicBezTo>
                  <a:cubicBezTo>
                    <a:pt x="4" y="33"/>
                    <a:pt x="2" y="33"/>
                    <a:pt x="0" y="34"/>
                  </a:cubicBezTo>
                  <a:cubicBezTo>
                    <a:pt x="0" y="35"/>
                    <a:pt x="0" y="35"/>
                    <a:pt x="0" y="35"/>
                  </a:cubicBezTo>
                  <a:cubicBezTo>
                    <a:pt x="1" y="34"/>
                    <a:pt x="2" y="34"/>
                    <a:pt x="3" y="34"/>
                  </a:cubicBezTo>
                  <a:cubicBezTo>
                    <a:pt x="3" y="34"/>
                    <a:pt x="3" y="34"/>
                    <a:pt x="3" y="34"/>
                  </a:cubicBezTo>
                  <a:cubicBezTo>
                    <a:pt x="5" y="34"/>
                    <a:pt x="7" y="33"/>
                    <a:pt x="9" y="32"/>
                  </a:cubicBezTo>
                  <a:cubicBezTo>
                    <a:pt x="12" y="31"/>
                    <a:pt x="14" y="30"/>
                    <a:pt x="17" y="28"/>
                  </a:cubicBezTo>
                  <a:cubicBezTo>
                    <a:pt x="17" y="28"/>
                    <a:pt x="17" y="28"/>
                    <a:pt x="17" y="28"/>
                  </a:cubicBezTo>
                  <a:cubicBezTo>
                    <a:pt x="17" y="27"/>
                    <a:pt x="17" y="27"/>
                    <a:pt x="17" y="27"/>
                  </a:cubicBezTo>
                  <a:moveTo>
                    <a:pt x="0" y="0"/>
                  </a:moveTo>
                  <a:cubicBezTo>
                    <a:pt x="0" y="0"/>
                    <a:pt x="0" y="1"/>
                    <a:pt x="0" y="1"/>
                  </a:cubicBezTo>
                  <a:cubicBezTo>
                    <a:pt x="2" y="1"/>
                    <a:pt x="4" y="2"/>
                    <a:pt x="6" y="2"/>
                  </a:cubicBezTo>
                  <a:cubicBezTo>
                    <a:pt x="6" y="2"/>
                    <a:pt x="7" y="2"/>
                    <a:pt x="7" y="3"/>
                  </a:cubicBezTo>
                  <a:cubicBezTo>
                    <a:pt x="8" y="3"/>
                    <a:pt x="8" y="3"/>
                    <a:pt x="9" y="3"/>
                  </a:cubicBezTo>
                  <a:cubicBezTo>
                    <a:pt x="10" y="3"/>
                    <a:pt x="10" y="4"/>
                    <a:pt x="11" y="4"/>
                  </a:cubicBezTo>
                  <a:cubicBezTo>
                    <a:pt x="13" y="5"/>
                    <a:pt x="15" y="6"/>
                    <a:pt x="17" y="7"/>
                  </a:cubicBezTo>
                  <a:cubicBezTo>
                    <a:pt x="17" y="7"/>
                    <a:pt x="17" y="7"/>
                    <a:pt x="17" y="7"/>
                  </a:cubicBezTo>
                  <a:cubicBezTo>
                    <a:pt x="17" y="6"/>
                    <a:pt x="17" y="6"/>
                    <a:pt x="17" y="6"/>
                  </a:cubicBezTo>
                  <a:cubicBezTo>
                    <a:pt x="17" y="6"/>
                    <a:pt x="17" y="6"/>
                    <a:pt x="17" y="6"/>
                  </a:cubicBezTo>
                  <a:cubicBezTo>
                    <a:pt x="15" y="5"/>
                    <a:pt x="13" y="4"/>
                    <a:pt x="11" y="3"/>
                  </a:cubicBezTo>
                  <a:cubicBezTo>
                    <a:pt x="10" y="3"/>
                    <a:pt x="9" y="2"/>
                    <a:pt x="9" y="2"/>
                  </a:cubicBezTo>
                  <a:cubicBezTo>
                    <a:pt x="8" y="2"/>
                    <a:pt x="7" y="2"/>
                    <a:pt x="7" y="1"/>
                  </a:cubicBezTo>
                  <a:cubicBezTo>
                    <a:pt x="6" y="1"/>
                    <a:pt x="6" y="1"/>
                    <a:pt x="5" y="1"/>
                  </a:cubicBezTo>
                  <a:cubicBezTo>
                    <a:pt x="4" y="1"/>
                    <a:pt x="2" y="0"/>
                    <a:pt x="0"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0" name="i$ļîḓê">
              <a:extLst>
                <a:ext uri="{FF2B5EF4-FFF2-40B4-BE49-F238E27FC236}">
                  <a16:creationId xmlns:a16="http://schemas.microsoft.com/office/drawing/2014/main" id="{43D15AFA-56BF-423D-B45C-670C32CB5F0E}"/>
                </a:ext>
              </a:extLst>
            </p:cNvPr>
            <p:cNvSpPr/>
            <p:nvPr/>
          </p:nvSpPr>
          <p:spPr bwMode="auto">
            <a:xfrm>
              <a:off x="6040041" y="5608486"/>
              <a:ext cx="0" cy="6583"/>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1"/>
                  </a:cubicBezTo>
                  <a:cubicBezTo>
                    <a:pt x="0" y="0"/>
                    <a:pt x="0" y="0"/>
                    <a:pt x="0" y="0"/>
                  </a:cubicBezTo>
                  <a:cubicBezTo>
                    <a:pt x="0" y="0"/>
                    <a:pt x="0" y="0"/>
                    <a:pt x="0" y="0"/>
                  </a:cubicBezTo>
                </a:path>
              </a:pathLst>
            </a:custGeom>
            <a:solidFill>
              <a:srgbClr val="A4D3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1" name="íŝliḑè">
              <a:extLst>
                <a:ext uri="{FF2B5EF4-FFF2-40B4-BE49-F238E27FC236}">
                  <a16:creationId xmlns:a16="http://schemas.microsoft.com/office/drawing/2014/main" id="{C3430C5D-2CAF-4A98-8958-F362A00AD05B}"/>
                </a:ext>
              </a:extLst>
            </p:cNvPr>
            <p:cNvSpPr/>
            <p:nvPr/>
          </p:nvSpPr>
          <p:spPr bwMode="auto">
            <a:xfrm>
              <a:off x="5536406" y="4227606"/>
              <a:ext cx="246880" cy="139898"/>
            </a:xfrm>
            <a:custGeom>
              <a:avLst/>
              <a:gdLst>
                <a:gd name="T0" fmla="*/ 64 w 72"/>
                <a:gd name="T1" fmla="*/ 41 h 41"/>
                <a:gd name="T2" fmla="*/ 7 w 72"/>
                <a:gd name="T3" fmla="*/ 41 h 41"/>
                <a:gd name="T4" fmla="*/ 0 w 72"/>
                <a:gd name="T5" fmla="*/ 33 h 41"/>
                <a:gd name="T6" fmla="*/ 0 w 72"/>
                <a:gd name="T7" fmla="*/ 7 h 41"/>
                <a:gd name="T8" fmla="*/ 7 w 72"/>
                <a:gd name="T9" fmla="*/ 0 h 41"/>
                <a:gd name="T10" fmla="*/ 64 w 72"/>
                <a:gd name="T11" fmla="*/ 0 h 41"/>
                <a:gd name="T12" fmla="*/ 72 w 72"/>
                <a:gd name="T13" fmla="*/ 7 h 41"/>
                <a:gd name="T14" fmla="*/ 72 w 72"/>
                <a:gd name="T15" fmla="*/ 33 h 41"/>
                <a:gd name="T16" fmla="*/ 64 w 72"/>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1">
                  <a:moveTo>
                    <a:pt x="64" y="41"/>
                  </a:moveTo>
                  <a:cubicBezTo>
                    <a:pt x="7" y="41"/>
                    <a:pt x="7" y="41"/>
                    <a:pt x="7" y="41"/>
                  </a:cubicBezTo>
                  <a:cubicBezTo>
                    <a:pt x="3" y="41"/>
                    <a:pt x="0" y="37"/>
                    <a:pt x="0" y="33"/>
                  </a:cubicBezTo>
                  <a:cubicBezTo>
                    <a:pt x="0" y="7"/>
                    <a:pt x="0" y="7"/>
                    <a:pt x="0" y="7"/>
                  </a:cubicBezTo>
                  <a:cubicBezTo>
                    <a:pt x="0" y="3"/>
                    <a:pt x="3" y="0"/>
                    <a:pt x="7" y="0"/>
                  </a:cubicBezTo>
                  <a:cubicBezTo>
                    <a:pt x="64" y="0"/>
                    <a:pt x="64" y="0"/>
                    <a:pt x="64" y="0"/>
                  </a:cubicBezTo>
                  <a:cubicBezTo>
                    <a:pt x="68" y="0"/>
                    <a:pt x="72" y="3"/>
                    <a:pt x="72" y="7"/>
                  </a:cubicBezTo>
                  <a:cubicBezTo>
                    <a:pt x="72" y="33"/>
                    <a:pt x="72" y="33"/>
                    <a:pt x="72" y="33"/>
                  </a:cubicBezTo>
                  <a:cubicBezTo>
                    <a:pt x="72" y="37"/>
                    <a:pt x="68" y="41"/>
                    <a:pt x="64" y="41"/>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2" name="ïṩḻïďê">
              <a:extLst>
                <a:ext uri="{FF2B5EF4-FFF2-40B4-BE49-F238E27FC236}">
                  <a16:creationId xmlns:a16="http://schemas.microsoft.com/office/drawing/2014/main" id="{A647DA1A-3B40-4653-98E0-861ADD45D74C}"/>
                </a:ext>
              </a:extLst>
            </p:cNvPr>
            <p:cNvSpPr/>
            <p:nvPr/>
          </p:nvSpPr>
          <p:spPr bwMode="auto">
            <a:xfrm>
              <a:off x="5279652" y="4367505"/>
              <a:ext cx="760389" cy="1461527"/>
            </a:xfrm>
            <a:custGeom>
              <a:avLst/>
              <a:gdLst>
                <a:gd name="T0" fmla="*/ 222 w 222"/>
                <a:gd name="T1" fmla="*/ 135 h 428"/>
                <a:gd name="T2" fmla="*/ 222 w 222"/>
                <a:gd name="T3" fmla="*/ 344 h 428"/>
                <a:gd name="T4" fmla="*/ 222 w 222"/>
                <a:gd name="T5" fmla="*/ 367 h 428"/>
                <a:gd name="T6" fmla="*/ 222 w 222"/>
                <a:gd name="T7" fmla="*/ 403 h 428"/>
                <a:gd name="T8" fmla="*/ 197 w 222"/>
                <a:gd name="T9" fmla="*/ 428 h 428"/>
                <a:gd name="T10" fmla="*/ 25 w 222"/>
                <a:gd name="T11" fmla="*/ 428 h 428"/>
                <a:gd name="T12" fmla="*/ 0 w 222"/>
                <a:gd name="T13" fmla="*/ 403 h 428"/>
                <a:gd name="T14" fmla="*/ 0 w 222"/>
                <a:gd name="T15" fmla="*/ 367 h 428"/>
                <a:gd name="T16" fmla="*/ 0 w 222"/>
                <a:gd name="T17" fmla="*/ 357 h 428"/>
                <a:gd name="T18" fmla="*/ 0 w 222"/>
                <a:gd name="T19" fmla="*/ 135 h 428"/>
                <a:gd name="T20" fmla="*/ 0 w 222"/>
                <a:gd name="T21" fmla="*/ 128 h 428"/>
                <a:gd name="T22" fmla="*/ 49 w 222"/>
                <a:gd name="T23" fmla="*/ 49 h 428"/>
                <a:gd name="T24" fmla="*/ 76 w 222"/>
                <a:gd name="T25" fmla="*/ 25 h 428"/>
                <a:gd name="T26" fmla="*/ 76 w 222"/>
                <a:gd name="T27" fmla="*/ 0 h 428"/>
                <a:gd name="T28" fmla="*/ 146 w 222"/>
                <a:gd name="T29" fmla="*/ 0 h 428"/>
                <a:gd name="T30" fmla="*/ 146 w 222"/>
                <a:gd name="T31" fmla="*/ 25 h 428"/>
                <a:gd name="T32" fmla="*/ 147 w 222"/>
                <a:gd name="T33" fmla="*/ 28 h 428"/>
                <a:gd name="T34" fmla="*/ 172 w 222"/>
                <a:gd name="T35" fmla="*/ 49 h 428"/>
                <a:gd name="T36" fmla="*/ 222 w 222"/>
                <a:gd name="T37" fmla="*/ 128 h 428"/>
                <a:gd name="T38" fmla="*/ 222 w 222"/>
                <a:gd name="T39" fmla="*/ 13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428">
                  <a:moveTo>
                    <a:pt x="222" y="135"/>
                  </a:moveTo>
                  <a:cubicBezTo>
                    <a:pt x="222" y="344"/>
                    <a:pt x="222" y="344"/>
                    <a:pt x="222" y="344"/>
                  </a:cubicBezTo>
                  <a:cubicBezTo>
                    <a:pt x="222" y="358"/>
                    <a:pt x="222" y="367"/>
                    <a:pt x="222" y="367"/>
                  </a:cubicBezTo>
                  <a:cubicBezTo>
                    <a:pt x="222" y="403"/>
                    <a:pt x="222" y="403"/>
                    <a:pt x="222" y="403"/>
                  </a:cubicBezTo>
                  <a:cubicBezTo>
                    <a:pt x="222" y="417"/>
                    <a:pt x="211" y="428"/>
                    <a:pt x="197" y="428"/>
                  </a:cubicBezTo>
                  <a:cubicBezTo>
                    <a:pt x="25" y="428"/>
                    <a:pt x="25" y="428"/>
                    <a:pt x="25" y="428"/>
                  </a:cubicBezTo>
                  <a:cubicBezTo>
                    <a:pt x="11" y="428"/>
                    <a:pt x="0" y="417"/>
                    <a:pt x="0" y="403"/>
                  </a:cubicBezTo>
                  <a:cubicBezTo>
                    <a:pt x="0" y="367"/>
                    <a:pt x="0" y="367"/>
                    <a:pt x="0" y="367"/>
                  </a:cubicBezTo>
                  <a:cubicBezTo>
                    <a:pt x="0" y="367"/>
                    <a:pt x="0" y="363"/>
                    <a:pt x="0" y="357"/>
                  </a:cubicBezTo>
                  <a:cubicBezTo>
                    <a:pt x="0" y="135"/>
                    <a:pt x="0" y="135"/>
                    <a:pt x="0" y="135"/>
                  </a:cubicBezTo>
                  <a:cubicBezTo>
                    <a:pt x="0" y="133"/>
                    <a:pt x="0" y="130"/>
                    <a:pt x="0" y="128"/>
                  </a:cubicBezTo>
                  <a:cubicBezTo>
                    <a:pt x="3" y="83"/>
                    <a:pt x="31" y="58"/>
                    <a:pt x="49" y="49"/>
                  </a:cubicBezTo>
                  <a:cubicBezTo>
                    <a:pt x="69" y="40"/>
                    <a:pt x="76" y="25"/>
                    <a:pt x="76" y="25"/>
                  </a:cubicBezTo>
                  <a:cubicBezTo>
                    <a:pt x="76" y="0"/>
                    <a:pt x="76" y="0"/>
                    <a:pt x="76" y="0"/>
                  </a:cubicBezTo>
                  <a:cubicBezTo>
                    <a:pt x="146" y="0"/>
                    <a:pt x="146" y="0"/>
                    <a:pt x="146" y="0"/>
                  </a:cubicBezTo>
                  <a:cubicBezTo>
                    <a:pt x="146" y="25"/>
                    <a:pt x="146" y="25"/>
                    <a:pt x="146" y="25"/>
                  </a:cubicBezTo>
                  <a:cubicBezTo>
                    <a:pt x="146" y="25"/>
                    <a:pt x="146" y="26"/>
                    <a:pt x="147" y="28"/>
                  </a:cubicBezTo>
                  <a:cubicBezTo>
                    <a:pt x="150" y="33"/>
                    <a:pt x="158" y="43"/>
                    <a:pt x="172" y="49"/>
                  </a:cubicBezTo>
                  <a:cubicBezTo>
                    <a:pt x="191" y="58"/>
                    <a:pt x="219" y="83"/>
                    <a:pt x="222" y="128"/>
                  </a:cubicBezTo>
                  <a:cubicBezTo>
                    <a:pt x="222" y="130"/>
                    <a:pt x="222" y="133"/>
                    <a:pt x="222" y="135"/>
                  </a:cubicBezTo>
                </a:path>
              </a:pathLst>
            </a:custGeom>
            <a:solidFill>
              <a:srgbClr val="754D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3" name="í$1íḍé">
              <a:extLst>
                <a:ext uri="{FF2B5EF4-FFF2-40B4-BE49-F238E27FC236}">
                  <a16:creationId xmlns:a16="http://schemas.microsoft.com/office/drawing/2014/main" id="{D0577BA6-A3E1-4BB4-B9B9-1720C43B6211}"/>
                </a:ext>
              </a:extLst>
            </p:cNvPr>
            <p:cNvSpPr/>
            <p:nvPr/>
          </p:nvSpPr>
          <p:spPr bwMode="auto">
            <a:xfrm>
              <a:off x="5539698" y="4367505"/>
              <a:ext cx="243588" cy="95460"/>
            </a:xfrm>
            <a:custGeom>
              <a:avLst/>
              <a:gdLst>
                <a:gd name="T0" fmla="*/ 71 w 71"/>
                <a:gd name="T1" fmla="*/ 28 h 28"/>
                <a:gd name="T2" fmla="*/ 0 w 71"/>
                <a:gd name="T3" fmla="*/ 14 h 28"/>
                <a:gd name="T4" fmla="*/ 0 w 71"/>
                <a:gd name="T5" fmla="*/ 0 h 28"/>
                <a:gd name="T6" fmla="*/ 70 w 71"/>
                <a:gd name="T7" fmla="*/ 0 h 28"/>
                <a:gd name="T8" fmla="*/ 70 w 71"/>
                <a:gd name="T9" fmla="*/ 25 h 28"/>
                <a:gd name="T10" fmla="*/ 71 w 71"/>
                <a:gd name="T11" fmla="*/ 28 h 28"/>
              </a:gdLst>
              <a:ahLst/>
              <a:cxnLst>
                <a:cxn ang="0">
                  <a:pos x="T0" y="T1"/>
                </a:cxn>
                <a:cxn ang="0">
                  <a:pos x="T2" y="T3"/>
                </a:cxn>
                <a:cxn ang="0">
                  <a:pos x="T4" y="T5"/>
                </a:cxn>
                <a:cxn ang="0">
                  <a:pos x="T6" y="T7"/>
                </a:cxn>
                <a:cxn ang="0">
                  <a:pos x="T8" y="T9"/>
                </a:cxn>
                <a:cxn ang="0">
                  <a:pos x="T10" y="T11"/>
                </a:cxn>
              </a:cxnLst>
              <a:rect l="0" t="0" r="r" b="b"/>
              <a:pathLst>
                <a:path w="71" h="28">
                  <a:moveTo>
                    <a:pt x="71" y="28"/>
                  </a:moveTo>
                  <a:cubicBezTo>
                    <a:pt x="45" y="26"/>
                    <a:pt x="15" y="18"/>
                    <a:pt x="0" y="14"/>
                  </a:cubicBezTo>
                  <a:cubicBezTo>
                    <a:pt x="0" y="0"/>
                    <a:pt x="0" y="0"/>
                    <a:pt x="0" y="0"/>
                  </a:cubicBezTo>
                  <a:cubicBezTo>
                    <a:pt x="70" y="0"/>
                    <a:pt x="70" y="0"/>
                    <a:pt x="70" y="0"/>
                  </a:cubicBezTo>
                  <a:cubicBezTo>
                    <a:pt x="70" y="25"/>
                    <a:pt x="70" y="25"/>
                    <a:pt x="70" y="25"/>
                  </a:cubicBezTo>
                  <a:cubicBezTo>
                    <a:pt x="70" y="25"/>
                    <a:pt x="70" y="26"/>
                    <a:pt x="71" y="28"/>
                  </a:cubicBezTo>
                  <a:close/>
                </a:path>
              </a:pathLst>
            </a:custGeom>
            <a:solidFill>
              <a:srgbClr val="5537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4" name="iṥļidê">
              <a:extLst>
                <a:ext uri="{FF2B5EF4-FFF2-40B4-BE49-F238E27FC236}">
                  <a16:creationId xmlns:a16="http://schemas.microsoft.com/office/drawing/2014/main" id="{56832E2D-AA15-459B-9333-A42D56BCF593}"/>
                </a:ext>
              </a:extLst>
            </p:cNvPr>
            <p:cNvSpPr/>
            <p:nvPr/>
          </p:nvSpPr>
          <p:spPr bwMode="auto">
            <a:xfrm>
              <a:off x="5505135" y="4247357"/>
              <a:ext cx="309422" cy="136607"/>
            </a:xfrm>
            <a:custGeom>
              <a:avLst/>
              <a:gdLst>
                <a:gd name="T0" fmla="*/ 82 w 90"/>
                <a:gd name="T1" fmla="*/ 40 h 40"/>
                <a:gd name="T2" fmla="*/ 7 w 90"/>
                <a:gd name="T3" fmla="*/ 40 h 40"/>
                <a:gd name="T4" fmla="*/ 0 w 90"/>
                <a:gd name="T5" fmla="*/ 33 h 40"/>
                <a:gd name="T6" fmla="*/ 0 w 90"/>
                <a:gd name="T7" fmla="*/ 7 h 40"/>
                <a:gd name="T8" fmla="*/ 7 w 90"/>
                <a:gd name="T9" fmla="*/ 0 h 40"/>
                <a:gd name="T10" fmla="*/ 82 w 90"/>
                <a:gd name="T11" fmla="*/ 0 h 40"/>
                <a:gd name="T12" fmla="*/ 90 w 90"/>
                <a:gd name="T13" fmla="*/ 7 h 40"/>
                <a:gd name="T14" fmla="*/ 90 w 90"/>
                <a:gd name="T15" fmla="*/ 33 h 40"/>
                <a:gd name="T16" fmla="*/ 82 w 90"/>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0">
                  <a:moveTo>
                    <a:pt x="82" y="40"/>
                  </a:moveTo>
                  <a:cubicBezTo>
                    <a:pt x="7" y="40"/>
                    <a:pt x="7" y="40"/>
                    <a:pt x="7" y="40"/>
                  </a:cubicBezTo>
                  <a:cubicBezTo>
                    <a:pt x="3" y="40"/>
                    <a:pt x="0" y="37"/>
                    <a:pt x="0" y="33"/>
                  </a:cubicBezTo>
                  <a:cubicBezTo>
                    <a:pt x="0" y="7"/>
                    <a:pt x="0" y="7"/>
                    <a:pt x="0" y="7"/>
                  </a:cubicBezTo>
                  <a:cubicBezTo>
                    <a:pt x="0" y="3"/>
                    <a:pt x="3" y="0"/>
                    <a:pt x="7" y="0"/>
                  </a:cubicBezTo>
                  <a:cubicBezTo>
                    <a:pt x="82" y="0"/>
                    <a:pt x="82" y="0"/>
                    <a:pt x="82" y="0"/>
                  </a:cubicBezTo>
                  <a:cubicBezTo>
                    <a:pt x="86" y="0"/>
                    <a:pt x="90" y="3"/>
                    <a:pt x="90" y="7"/>
                  </a:cubicBezTo>
                  <a:cubicBezTo>
                    <a:pt x="90" y="33"/>
                    <a:pt x="90" y="33"/>
                    <a:pt x="90" y="33"/>
                  </a:cubicBezTo>
                  <a:cubicBezTo>
                    <a:pt x="90" y="37"/>
                    <a:pt x="86" y="40"/>
                    <a:pt x="82"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5" name="îś1iḑê">
              <a:extLst>
                <a:ext uri="{FF2B5EF4-FFF2-40B4-BE49-F238E27FC236}">
                  <a16:creationId xmlns:a16="http://schemas.microsoft.com/office/drawing/2014/main" id="{ED061515-39FD-463A-9EC2-2441C725633F}"/>
                </a:ext>
              </a:extLst>
            </p:cNvPr>
            <p:cNvSpPr/>
            <p:nvPr/>
          </p:nvSpPr>
          <p:spPr bwMode="auto">
            <a:xfrm>
              <a:off x="5279652" y="4805304"/>
              <a:ext cx="760389" cy="928267"/>
            </a:xfrm>
            <a:custGeom>
              <a:avLst/>
              <a:gdLst>
                <a:gd name="T0" fmla="*/ 222 w 222"/>
                <a:gd name="T1" fmla="*/ 7 h 272"/>
                <a:gd name="T2" fmla="*/ 222 w 222"/>
                <a:gd name="T3" fmla="*/ 216 h 272"/>
                <a:gd name="T4" fmla="*/ 222 w 222"/>
                <a:gd name="T5" fmla="*/ 239 h 272"/>
                <a:gd name="T6" fmla="*/ 222 w 222"/>
                <a:gd name="T7" fmla="*/ 272 h 272"/>
                <a:gd name="T8" fmla="*/ 0 w 222"/>
                <a:gd name="T9" fmla="*/ 272 h 272"/>
                <a:gd name="T10" fmla="*/ 0 w 222"/>
                <a:gd name="T11" fmla="*/ 239 h 272"/>
                <a:gd name="T12" fmla="*/ 0 w 222"/>
                <a:gd name="T13" fmla="*/ 229 h 272"/>
                <a:gd name="T14" fmla="*/ 0 w 222"/>
                <a:gd name="T15" fmla="*/ 7 h 272"/>
                <a:gd name="T16" fmla="*/ 0 w 222"/>
                <a:gd name="T17" fmla="*/ 0 h 272"/>
                <a:gd name="T18" fmla="*/ 222 w 222"/>
                <a:gd name="T19" fmla="*/ 0 h 272"/>
                <a:gd name="T20" fmla="*/ 222 w 222"/>
                <a:gd name="T21" fmla="*/ 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272">
                  <a:moveTo>
                    <a:pt x="222" y="7"/>
                  </a:moveTo>
                  <a:cubicBezTo>
                    <a:pt x="222" y="216"/>
                    <a:pt x="222" y="216"/>
                    <a:pt x="222" y="216"/>
                  </a:cubicBezTo>
                  <a:cubicBezTo>
                    <a:pt x="222" y="230"/>
                    <a:pt x="222" y="239"/>
                    <a:pt x="222" y="239"/>
                  </a:cubicBezTo>
                  <a:cubicBezTo>
                    <a:pt x="222" y="272"/>
                    <a:pt x="222" y="272"/>
                    <a:pt x="222" y="272"/>
                  </a:cubicBezTo>
                  <a:cubicBezTo>
                    <a:pt x="0" y="272"/>
                    <a:pt x="0" y="272"/>
                    <a:pt x="0" y="272"/>
                  </a:cubicBezTo>
                  <a:cubicBezTo>
                    <a:pt x="0" y="239"/>
                    <a:pt x="0" y="239"/>
                    <a:pt x="0" y="239"/>
                  </a:cubicBezTo>
                  <a:cubicBezTo>
                    <a:pt x="0" y="239"/>
                    <a:pt x="0" y="235"/>
                    <a:pt x="0" y="229"/>
                  </a:cubicBezTo>
                  <a:cubicBezTo>
                    <a:pt x="0" y="7"/>
                    <a:pt x="0" y="7"/>
                    <a:pt x="0" y="7"/>
                  </a:cubicBezTo>
                  <a:cubicBezTo>
                    <a:pt x="0" y="5"/>
                    <a:pt x="0" y="2"/>
                    <a:pt x="0" y="0"/>
                  </a:cubicBezTo>
                  <a:cubicBezTo>
                    <a:pt x="222" y="0"/>
                    <a:pt x="222" y="0"/>
                    <a:pt x="222" y="0"/>
                  </a:cubicBezTo>
                  <a:cubicBezTo>
                    <a:pt x="222" y="2"/>
                    <a:pt x="222" y="5"/>
                    <a:pt x="222" y="7"/>
                  </a:cubicBezTo>
                </a:path>
              </a:pathLst>
            </a:custGeom>
            <a:solidFill>
              <a:srgbClr val="F475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6" name="îsľiḍê">
              <a:extLst>
                <a:ext uri="{FF2B5EF4-FFF2-40B4-BE49-F238E27FC236}">
                  <a16:creationId xmlns:a16="http://schemas.microsoft.com/office/drawing/2014/main" id="{D903CE6A-DC6A-41A5-8A5B-1822FA63316F}"/>
                </a:ext>
              </a:extLst>
            </p:cNvPr>
            <p:cNvSpPr/>
            <p:nvPr/>
          </p:nvSpPr>
          <p:spPr bwMode="auto">
            <a:xfrm>
              <a:off x="5279652" y="4859618"/>
              <a:ext cx="452613" cy="57605"/>
            </a:xfrm>
            <a:custGeom>
              <a:avLst/>
              <a:gdLst>
                <a:gd name="T0" fmla="*/ 132 w 132"/>
                <a:gd name="T1" fmla="*/ 8 h 17"/>
                <a:gd name="T2" fmla="*/ 129 w 132"/>
                <a:gd name="T3" fmla="*/ 14 h 17"/>
                <a:gd name="T4" fmla="*/ 123 w 132"/>
                <a:gd name="T5" fmla="*/ 17 h 17"/>
                <a:gd name="T6" fmla="*/ 0 w 132"/>
                <a:gd name="T7" fmla="*/ 17 h 17"/>
                <a:gd name="T8" fmla="*/ 0 w 132"/>
                <a:gd name="T9" fmla="*/ 0 h 17"/>
                <a:gd name="T10" fmla="*/ 123 w 132"/>
                <a:gd name="T11" fmla="*/ 0 h 17"/>
                <a:gd name="T12" fmla="*/ 132 w 132"/>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32" h="17">
                  <a:moveTo>
                    <a:pt x="132" y="8"/>
                  </a:moveTo>
                  <a:cubicBezTo>
                    <a:pt x="132" y="11"/>
                    <a:pt x="131" y="13"/>
                    <a:pt x="129" y="14"/>
                  </a:cubicBezTo>
                  <a:cubicBezTo>
                    <a:pt x="128" y="16"/>
                    <a:pt x="125" y="17"/>
                    <a:pt x="123" y="17"/>
                  </a:cubicBezTo>
                  <a:cubicBezTo>
                    <a:pt x="0" y="17"/>
                    <a:pt x="0" y="17"/>
                    <a:pt x="0" y="17"/>
                  </a:cubicBezTo>
                  <a:cubicBezTo>
                    <a:pt x="0" y="0"/>
                    <a:pt x="0" y="0"/>
                    <a:pt x="0" y="0"/>
                  </a:cubicBezTo>
                  <a:cubicBezTo>
                    <a:pt x="123" y="0"/>
                    <a:pt x="123" y="0"/>
                    <a:pt x="123" y="0"/>
                  </a:cubicBezTo>
                  <a:cubicBezTo>
                    <a:pt x="128" y="0"/>
                    <a:pt x="132" y="4"/>
                    <a:pt x="1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7" name="íšļíḓe">
              <a:extLst>
                <a:ext uri="{FF2B5EF4-FFF2-40B4-BE49-F238E27FC236}">
                  <a16:creationId xmlns:a16="http://schemas.microsoft.com/office/drawing/2014/main" id="{D86A4E8B-764B-4A1A-B4F4-265C68B3C9AA}"/>
                </a:ext>
              </a:extLst>
            </p:cNvPr>
            <p:cNvSpPr/>
            <p:nvPr/>
          </p:nvSpPr>
          <p:spPr bwMode="auto">
            <a:xfrm>
              <a:off x="5279652" y="4941911"/>
              <a:ext cx="452613" cy="57605"/>
            </a:xfrm>
            <a:custGeom>
              <a:avLst/>
              <a:gdLst>
                <a:gd name="T0" fmla="*/ 132 w 132"/>
                <a:gd name="T1" fmla="*/ 8 h 17"/>
                <a:gd name="T2" fmla="*/ 129 w 132"/>
                <a:gd name="T3" fmla="*/ 14 h 17"/>
                <a:gd name="T4" fmla="*/ 123 w 132"/>
                <a:gd name="T5" fmla="*/ 17 h 17"/>
                <a:gd name="T6" fmla="*/ 0 w 132"/>
                <a:gd name="T7" fmla="*/ 17 h 17"/>
                <a:gd name="T8" fmla="*/ 0 w 132"/>
                <a:gd name="T9" fmla="*/ 0 h 17"/>
                <a:gd name="T10" fmla="*/ 123 w 132"/>
                <a:gd name="T11" fmla="*/ 0 h 17"/>
                <a:gd name="T12" fmla="*/ 132 w 132"/>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32" h="17">
                  <a:moveTo>
                    <a:pt x="132" y="8"/>
                  </a:moveTo>
                  <a:cubicBezTo>
                    <a:pt x="132" y="11"/>
                    <a:pt x="131" y="13"/>
                    <a:pt x="129" y="14"/>
                  </a:cubicBezTo>
                  <a:cubicBezTo>
                    <a:pt x="128" y="16"/>
                    <a:pt x="125" y="17"/>
                    <a:pt x="123" y="17"/>
                  </a:cubicBezTo>
                  <a:cubicBezTo>
                    <a:pt x="0" y="17"/>
                    <a:pt x="0" y="17"/>
                    <a:pt x="0" y="17"/>
                  </a:cubicBezTo>
                  <a:cubicBezTo>
                    <a:pt x="0" y="0"/>
                    <a:pt x="0" y="0"/>
                    <a:pt x="0" y="0"/>
                  </a:cubicBezTo>
                  <a:cubicBezTo>
                    <a:pt x="123" y="0"/>
                    <a:pt x="123" y="0"/>
                    <a:pt x="123" y="0"/>
                  </a:cubicBezTo>
                  <a:cubicBezTo>
                    <a:pt x="128" y="0"/>
                    <a:pt x="132" y="4"/>
                    <a:pt x="1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8" name="ïŝľîḍè">
              <a:extLst>
                <a:ext uri="{FF2B5EF4-FFF2-40B4-BE49-F238E27FC236}">
                  <a16:creationId xmlns:a16="http://schemas.microsoft.com/office/drawing/2014/main" id="{21036D43-E301-44CB-9E0F-B699C641ED98}"/>
                </a:ext>
              </a:extLst>
            </p:cNvPr>
            <p:cNvSpPr/>
            <p:nvPr/>
          </p:nvSpPr>
          <p:spPr bwMode="auto">
            <a:xfrm>
              <a:off x="5279652" y="5024204"/>
              <a:ext cx="452613" cy="57605"/>
            </a:xfrm>
            <a:custGeom>
              <a:avLst/>
              <a:gdLst>
                <a:gd name="T0" fmla="*/ 132 w 132"/>
                <a:gd name="T1" fmla="*/ 8 h 17"/>
                <a:gd name="T2" fmla="*/ 129 w 132"/>
                <a:gd name="T3" fmla="*/ 14 h 17"/>
                <a:gd name="T4" fmla="*/ 123 w 132"/>
                <a:gd name="T5" fmla="*/ 17 h 17"/>
                <a:gd name="T6" fmla="*/ 0 w 132"/>
                <a:gd name="T7" fmla="*/ 17 h 17"/>
                <a:gd name="T8" fmla="*/ 0 w 132"/>
                <a:gd name="T9" fmla="*/ 0 h 17"/>
                <a:gd name="T10" fmla="*/ 123 w 132"/>
                <a:gd name="T11" fmla="*/ 0 h 17"/>
                <a:gd name="T12" fmla="*/ 132 w 132"/>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32" h="17">
                  <a:moveTo>
                    <a:pt x="132" y="8"/>
                  </a:moveTo>
                  <a:cubicBezTo>
                    <a:pt x="132" y="11"/>
                    <a:pt x="131" y="13"/>
                    <a:pt x="129" y="14"/>
                  </a:cubicBezTo>
                  <a:cubicBezTo>
                    <a:pt x="128" y="16"/>
                    <a:pt x="125" y="17"/>
                    <a:pt x="123" y="17"/>
                  </a:cubicBezTo>
                  <a:cubicBezTo>
                    <a:pt x="0" y="17"/>
                    <a:pt x="0" y="17"/>
                    <a:pt x="0" y="17"/>
                  </a:cubicBezTo>
                  <a:cubicBezTo>
                    <a:pt x="0" y="0"/>
                    <a:pt x="0" y="0"/>
                    <a:pt x="0" y="0"/>
                  </a:cubicBezTo>
                  <a:cubicBezTo>
                    <a:pt x="123" y="0"/>
                    <a:pt x="123" y="0"/>
                    <a:pt x="123" y="0"/>
                  </a:cubicBezTo>
                  <a:cubicBezTo>
                    <a:pt x="128" y="0"/>
                    <a:pt x="132" y="4"/>
                    <a:pt x="1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9" name="išḷïḑe">
              <a:extLst>
                <a:ext uri="{FF2B5EF4-FFF2-40B4-BE49-F238E27FC236}">
                  <a16:creationId xmlns:a16="http://schemas.microsoft.com/office/drawing/2014/main" id="{68AD053D-1347-4607-9795-3937BC1ABE5D}"/>
                </a:ext>
              </a:extLst>
            </p:cNvPr>
            <p:cNvSpPr/>
            <p:nvPr/>
          </p:nvSpPr>
          <p:spPr bwMode="auto">
            <a:xfrm>
              <a:off x="5279652" y="5511380"/>
              <a:ext cx="452613" cy="59251"/>
            </a:xfrm>
            <a:custGeom>
              <a:avLst/>
              <a:gdLst>
                <a:gd name="T0" fmla="*/ 132 w 132"/>
                <a:gd name="T1" fmla="*/ 9 h 17"/>
                <a:gd name="T2" fmla="*/ 129 w 132"/>
                <a:gd name="T3" fmla="*/ 15 h 17"/>
                <a:gd name="T4" fmla="*/ 123 w 132"/>
                <a:gd name="T5" fmla="*/ 17 h 17"/>
                <a:gd name="T6" fmla="*/ 0 w 132"/>
                <a:gd name="T7" fmla="*/ 17 h 17"/>
                <a:gd name="T8" fmla="*/ 0 w 132"/>
                <a:gd name="T9" fmla="*/ 0 h 17"/>
                <a:gd name="T10" fmla="*/ 123 w 132"/>
                <a:gd name="T11" fmla="*/ 0 h 17"/>
                <a:gd name="T12" fmla="*/ 132 w 132"/>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2" h="17">
                  <a:moveTo>
                    <a:pt x="132" y="9"/>
                  </a:moveTo>
                  <a:cubicBezTo>
                    <a:pt x="132" y="11"/>
                    <a:pt x="131" y="13"/>
                    <a:pt x="129" y="15"/>
                  </a:cubicBezTo>
                  <a:cubicBezTo>
                    <a:pt x="128" y="16"/>
                    <a:pt x="125" y="17"/>
                    <a:pt x="123" y="17"/>
                  </a:cubicBezTo>
                  <a:cubicBezTo>
                    <a:pt x="0" y="17"/>
                    <a:pt x="0" y="17"/>
                    <a:pt x="0" y="17"/>
                  </a:cubicBezTo>
                  <a:cubicBezTo>
                    <a:pt x="0" y="0"/>
                    <a:pt x="0" y="0"/>
                    <a:pt x="0" y="0"/>
                  </a:cubicBezTo>
                  <a:cubicBezTo>
                    <a:pt x="123" y="0"/>
                    <a:pt x="123" y="0"/>
                    <a:pt x="123" y="0"/>
                  </a:cubicBezTo>
                  <a:cubicBezTo>
                    <a:pt x="128" y="0"/>
                    <a:pt x="132" y="4"/>
                    <a:pt x="132" y="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0" name="i$ļíḑè">
              <a:extLst>
                <a:ext uri="{FF2B5EF4-FFF2-40B4-BE49-F238E27FC236}">
                  <a16:creationId xmlns:a16="http://schemas.microsoft.com/office/drawing/2014/main" id="{0A5B14C3-E567-4D6A-A808-64876F56B101}"/>
                </a:ext>
              </a:extLst>
            </p:cNvPr>
            <p:cNvSpPr/>
            <p:nvPr/>
          </p:nvSpPr>
          <p:spPr bwMode="auto">
            <a:xfrm>
              <a:off x="5279652" y="5587090"/>
              <a:ext cx="452613" cy="57605"/>
            </a:xfrm>
            <a:custGeom>
              <a:avLst/>
              <a:gdLst>
                <a:gd name="T0" fmla="*/ 132 w 132"/>
                <a:gd name="T1" fmla="*/ 9 h 17"/>
                <a:gd name="T2" fmla="*/ 129 w 132"/>
                <a:gd name="T3" fmla="*/ 15 h 17"/>
                <a:gd name="T4" fmla="*/ 123 w 132"/>
                <a:gd name="T5" fmla="*/ 17 h 17"/>
                <a:gd name="T6" fmla="*/ 0 w 132"/>
                <a:gd name="T7" fmla="*/ 17 h 17"/>
                <a:gd name="T8" fmla="*/ 0 w 132"/>
                <a:gd name="T9" fmla="*/ 10 h 17"/>
                <a:gd name="T10" fmla="*/ 0 w 132"/>
                <a:gd name="T11" fmla="*/ 0 h 17"/>
                <a:gd name="T12" fmla="*/ 123 w 132"/>
                <a:gd name="T13" fmla="*/ 0 h 17"/>
                <a:gd name="T14" fmla="*/ 132 w 132"/>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7">
                  <a:moveTo>
                    <a:pt x="132" y="9"/>
                  </a:moveTo>
                  <a:cubicBezTo>
                    <a:pt x="132" y="11"/>
                    <a:pt x="131" y="13"/>
                    <a:pt x="129" y="15"/>
                  </a:cubicBezTo>
                  <a:cubicBezTo>
                    <a:pt x="128" y="16"/>
                    <a:pt x="125" y="17"/>
                    <a:pt x="123" y="17"/>
                  </a:cubicBezTo>
                  <a:cubicBezTo>
                    <a:pt x="0" y="17"/>
                    <a:pt x="0" y="17"/>
                    <a:pt x="0" y="17"/>
                  </a:cubicBezTo>
                  <a:cubicBezTo>
                    <a:pt x="0" y="10"/>
                    <a:pt x="0" y="10"/>
                    <a:pt x="0" y="10"/>
                  </a:cubicBezTo>
                  <a:cubicBezTo>
                    <a:pt x="0" y="10"/>
                    <a:pt x="0" y="6"/>
                    <a:pt x="0" y="0"/>
                  </a:cubicBezTo>
                  <a:cubicBezTo>
                    <a:pt x="123" y="0"/>
                    <a:pt x="123" y="0"/>
                    <a:pt x="123" y="0"/>
                  </a:cubicBezTo>
                  <a:cubicBezTo>
                    <a:pt x="128" y="0"/>
                    <a:pt x="132" y="4"/>
                    <a:pt x="132" y="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1" name="iŝḻiḋê">
              <a:extLst>
                <a:ext uri="{FF2B5EF4-FFF2-40B4-BE49-F238E27FC236}">
                  <a16:creationId xmlns:a16="http://schemas.microsoft.com/office/drawing/2014/main" id="{E66504AC-81F2-41C5-A3DE-1DF4502AA456}"/>
                </a:ext>
              </a:extLst>
            </p:cNvPr>
            <p:cNvSpPr/>
            <p:nvPr/>
          </p:nvSpPr>
          <p:spPr bwMode="auto">
            <a:xfrm>
              <a:off x="5279652" y="5180561"/>
              <a:ext cx="141544" cy="406528"/>
            </a:xfrm>
            <a:custGeom>
              <a:avLst/>
              <a:gdLst>
                <a:gd name="T0" fmla="*/ 41 w 41"/>
                <a:gd name="T1" fmla="*/ 114 h 119"/>
                <a:gd name="T2" fmla="*/ 29 w 41"/>
                <a:gd name="T3" fmla="*/ 114 h 119"/>
                <a:gd name="T4" fmla="*/ 29 w 41"/>
                <a:gd name="T5" fmla="*/ 119 h 119"/>
                <a:gd name="T6" fmla="*/ 41 w 41"/>
                <a:gd name="T7" fmla="*/ 119 h 119"/>
                <a:gd name="T8" fmla="*/ 41 w 41"/>
                <a:gd name="T9" fmla="*/ 114 h 119"/>
                <a:gd name="T10" fmla="*/ 20 w 41"/>
                <a:gd name="T11" fmla="*/ 0 h 119"/>
                <a:gd name="T12" fmla="*/ 18 w 41"/>
                <a:gd name="T13" fmla="*/ 0 h 119"/>
                <a:gd name="T14" fmla="*/ 18 w 41"/>
                <a:gd name="T15" fmla="*/ 2 h 119"/>
                <a:gd name="T16" fmla="*/ 18 w 41"/>
                <a:gd name="T17" fmla="*/ 8 h 119"/>
                <a:gd name="T18" fmla="*/ 18 w 41"/>
                <a:gd name="T19" fmla="*/ 18 h 119"/>
                <a:gd name="T20" fmla="*/ 18 w 41"/>
                <a:gd name="T21" fmla="*/ 21 h 119"/>
                <a:gd name="T22" fmla="*/ 0 w 41"/>
                <a:gd name="T23" fmla="*/ 21 h 119"/>
                <a:gd name="T24" fmla="*/ 0 w 41"/>
                <a:gd name="T25" fmla="*/ 29 h 119"/>
                <a:gd name="T26" fmla="*/ 13 w 41"/>
                <a:gd name="T27" fmla="*/ 29 h 119"/>
                <a:gd name="T28" fmla="*/ 13 w 41"/>
                <a:gd name="T29" fmla="*/ 45 h 119"/>
                <a:gd name="T30" fmla="*/ 13 w 41"/>
                <a:gd name="T31" fmla="*/ 45 h 119"/>
                <a:gd name="T32" fmla="*/ 13 w 41"/>
                <a:gd name="T33" fmla="*/ 54 h 119"/>
                <a:gd name="T34" fmla="*/ 29 w 41"/>
                <a:gd name="T35" fmla="*/ 73 h 119"/>
                <a:gd name="T36" fmla="*/ 29 w 41"/>
                <a:gd name="T37" fmla="*/ 76 h 119"/>
                <a:gd name="T38" fmla="*/ 29 w 41"/>
                <a:gd name="T39" fmla="*/ 97 h 119"/>
                <a:gd name="T40" fmla="*/ 41 w 41"/>
                <a:gd name="T41" fmla="*/ 97 h 119"/>
                <a:gd name="T42" fmla="*/ 41 w 41"/>
                <a:gd name="T43" fmla="*/ 72 h 119"/>
                <a:gd name="T44" fmla="*/ 26 w 41"/>
                <a:gd name="T45" fmla="*/ 50 h 119"/>
                <a:gd name="T46" fmla="*/ 26 w 41"/>
                <a:gd name="T47" fmla="*/ 37 h 119"/>
                <a:gd name="T48" fmla="*/ 28 w 41"/>
                <a:gd name="T49" fmla="*/ 37 h 119"/>
                <a:gd name="T50" fmla="*/ 33 w 41"/>
                <a:gd name="T51" fmla="*/ 32 h 119"/>
                <a:gd name="T52" fmla="*/ 33 w 41"/>
                <a:gd name="T53" fmla="*/ 14 h 119"/>
                <a:gd name="T54" fmla="*/ 28 w 41"/>
                <a:gd name="T55" fmla="*/ 9 h 119"/>
                <a:gd name="T56" fmla="*/ 25 w 41"/>
                <a:gd name="T57" fmla="*/ 9 h 119"/>
                <a:gd name="T58" fmla="*/ 25 w 41"/>
                <a:gd name="T59" fmla="*/ 5 h 119"/>
                <a:gd name="T60" fmla="*/ 20 w 41"/>
                <a:gd name="T6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119">
                  <a:moveTo>
                    <a:pt x="41" y="114"/>
                  </a:moveTo>
                  <a:cubicBezTo>
                    <a:pt x="29" y="114"/>
                    <a:pt x="29" y="114"/>
                    <a:pt x="29" y="114"/>
                  </a:cubicBezTo>
                  <a:cubicBezTo>
                    <a:pt x="29" y="119"/>
                    <a:pt x="29" y="119"/>
                    <a:pt x="29" y="119"/>
                  </a:cubicBezTo>
                  <a:cubicBezTo>
                    <a:pt x="41" y="119"/>
                    <a:pt x="41" y="119"/>
                    <a:pt x="41" y="119"/>
                  </a:cubicBezTo>
                  <a:cubicBezTo>
                    <a:pt x="41" y="114"/>
                    <a:pt x="41" y="114"/>
                    <a:pt x="41" y="114"/>
                  </a:cubicBezTo>
                  <a:moveTo>
                    <a:pt x="20" y="0"/>
                  </a:moveTo>
                  <a:cubicBezTo>
                    <a:pt x="18" y="0"/>
                    <a:pt x="18" y="0"/>
                    <a:pt x="18" y="0"/>
                  </a:cubicBezTo>
                  <a:cubicBezTo>
                    <a:pt x="18" y="1"/>
                    <a:pt x="18" y="1"/>
                    <a:pt x="18" y="2"/>
                  </a:cubicBezTo>
                  <a:cubicBezTo>
                    <a:pt x="18" y="8"/>
                    <a:pt x="18" y="8"/>
                    <a:pt x="18" y="8"/>
                  </a:cubicBezTo>
                  <a:cubicBezTo>
                    <a:pt x="18" y="18"/>
                    <a:pt x="18" y="18"/>
                    <a:pt x="18" y="18"/>
                  </a:cubicBezTo>
                  <a:cubicBezTo>
                    <a:pt x="18" y="21"/>
                    <a:pt x="18" y="21"/>
                    <a:pt x="18" y="21"/>
                  </a:cubicBezTo>
                  <a:cubicBezTo>
                    <a:pt x="0" y="21"/>
                    <a:pt x="0" y="21"/>
                    <a:pt x="0" y="21"/>
                  </a:cubicBezTo>
                  <a:cubicBezTo>
                    <a:pt x="0" y="29"/>
                    <a:pt x="0" y="29"/>
                    <a:pt x="0" y="29"/>
                  </a:cubicBezTo>
                  <a:cubicBezTo>
                    <a:pt x="13" y="29"/>
                    <a:pt x="13" y="29"/>
                    <a:pt x="13" y="29"/>
                  </a:cubicBezTo>
                  <a:cubicBezTo>
                    <a:pt x="13" y="45"/>
                    <a:pt x="13" y="45"/>
                    <a:pt x="13" y="45"/>
                  </a:cubicBezTo>
                  <a:cubicBezTo>
                    <a:pt x="13" y="45"/>
                    <a:pt x="13" y="45"/>
                    <a:pt x="13" y="45"/>
                  </a:cubicBezTo>
                  <a:cubicBezTo>
                    <a:pt x="13" y="54"/>
                    <a:pt x="13" y="54"/>
                    <a:pt x="13" y="54"/>
                  </a:cubicBezTo>
                  <a:cubicBezTo>
                    <a:pt x="13" y="54"/>
                    <a:pt x="27" y="58"/>
                    <a:pt x="29" y="73"/>
                  </a:cubicBezTo>
                  <a:cubicBezTo>
                    <a:pt x="29" y="74"/>
                    <a:pt x="29" y="75"/>
                    <a:pt x="29" y="76"/>
                  </a:cubicBezTo>
                  <a:cubicBezTo>
                    <a:pt x="29" y="97"/>
                    <a:pt x="29" y="97"/>
                    <a:pt x="29" y="97"/>
                  </a:cubicBezTo>
                  <a:cubicBezTo>
                    <a:pt x="41" y="97"/>
                    <a:pt x="41" y="97"/>
                    <a:pt x="41" y="97"/>
                  </a:cubicBezTo>
                  <a:cubicBezTo>
                    <a:pt x="41" y="72"/>
                    <a:pt x="41" y="72"/>
                    <a:pt x="41" y="72"/>
                  </a:cubicBezTo>
                  <a:cubicBezTo>
                    <a:pt x="41" y="59"/>
                    <a:pt x="26" y="50"/>
                    <a:pt x="26" y="50"/>
                  </a:cubicBezTo>
                  <a:cubicBezTo>
                    <a:pt x="26" y="37"/>
                    <a:pt x="26" y="37"/>
                    <a:pt x="26" y="37"/>
                  </a:cubicBezTo>
                  <a:cubicBezTo>
                    <a:pt x="28" y="37"/>
                    <a:pt x="28" y="37"/>
                    <a:pt x="28" y="37"/>
                  </a:cubicBezTo>
                  <a:cubicBezTo>
                    <a:pt x="31" y="37"/>
                    <a:pt x="33" y="34"/>
                    <a:pt x="33" y="32"/>
                  </a:cubicBezTo>
                  <a:cubicBezTo>
                    <a:pt x="33" y="14"/>
                    <a:pt x="33" y="14"/>
                    <a:pt x="33" y="14"/>
                  </a:cubicBezTo>
                  <a:cubicBezTo>
                    <a:pt x="33" y="11"/>
                    <a:pt x="31" y="9"/>
                    <a:pt x="28" y="9"/>
                  </a:cubicBezTo>
                  <a:cubicBezTo>
                    <a:pt x="25" y="9"/>
                    <a:pt x="25" y="9"/>
                    <a:pt x="25" y="9"/>
                  </a:cubicBezTo>
                  <a:cubicBezTo>
                    <a:pt x="25" y="5"/>
                    <a:pt x="25" y="5"/>
                    <a:pt x="25" y="5"/>
                  </a:cubicBezTo>
                  <a:cubicBezTo>
                    <a:pt x="25" y="2"/>
                    <a:pt x="23" y="0"/>
                    <a:pt x="20" y="0"/>
                  </a:cubicBezTo>
                </a:path>
              </a:pathLst>
            </a:custGeom>
            <a:solidFill>
              <a:srgbClr val="C359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2" name="í$ḷiďé">
              <a:extLst>
                <a:ext uri="{FF2B5EF4-FFF2-40B4-BE49-F238E27FC236}">
                  <a16:creationId xmlns:a16="http://schemas.microsoft.com/office/drawing/2014/main" id="{AA1EB87B-C599-40F8-B9A3-EF09EE85E728}"/>
                </a:ext>
              </a:extLst>
            </p:cNvPr>
            <p:cNvSpPr/>
            <p:nvPr/>
          </p:nvSpPr>
          <p:spPr bwMode="auto">
            <a:xfrm>
              <a:off x="5352070" y="5829032"/>
              <a:ext cx="13167" cy="0"/>
            </a:xfrm>
            <a:custGeom>
              <a:avLst/>
              <a:gdLst>
                <a:gd name="T0" fmla="*/ 0 w 4"/>
                <a:gd name="T1" fmla="*/ 0 w 4"/>
                <a:gd name="T2" fmla="*/ 3 w 4"/>
                <a:gd name="T3" fmla="*/ 4 w 4"/>
                <a:gd name="T4" fmla="*/ 0 w 4"/>
              </a:gdLst>
              <a:ahLst/>
              <a:cxnLst>
                <a:cxn ang="0">
                  <a:pos x="T0" y="0"/>
                </a:cxn>
                <a:cxn ang="0">
                  <a:pos x="T1" y="0"/>
                </a:cxn>
                <a:cxn ang="0">
                  <a:pos x="T2" y="0"/>
                </a:cxn>
                <a:cxn ang="0">
                  <a:pos x="T3" y="0"/>
                </a:cxn>
                <a:cxn ang="0">
                  <a:pos x="T4" y="0"/>
                </a:cxn>
              </a:cxnLst>
              <a:rect l="0" t="0" r="r" b="b"/>
              <a:pathLst>
                <a:path w="4">
                  <a:moveTo>
                    <a:pt x="0" y="0"/>
                  </a:moveTo>
                  <a:cubicBezTo>
                    <a:pt x="0" y="0"/>
                    <a:pt x="0" y="0"/>
                    <a:pt x="0" y="0"/>
                  </a:cubicBezTo>
                  <a:cubicBezTo>
                    <a:pt x="1" y="0"/>
                    <a:pt x="2" y="0"/>
                    <a:pt x="3" y="0"/>
                  </a:cubicBezTo>
                  <a:cubicBezTo>
                    <a:pt x="4" y="0"/>
                    <a:pt x="4" y="0"/>
                    <a:pt x="4" y="0"/>
                  </a:cubicBezTo>
                  <a:cubicBezTo>
                    <a:pt x="2" y="0"/>
                    <a:pt x="1" y="0"/>
                    <a:pt x="0" y="0"/>
                  </a:cubicBezTo>
                </a:path>
              </a:pathLst>
            </a:custGeom>
            <a:solidFill>
              <a:srgbClr val="9BB0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3" name="ïṣḻíḋè">
              <a:extLst>
                <a:ext uri="{FF2B5EF4-FFF2-40B4-BE49-F238E27FC236}">
                  <a16:creationId xmlns:a16="http://schemas.microsoft.com/office/drawing/2014/main" id="{3754E3FC-9A78-4EC0-B243-5B28AE0A250A}"/>
                </a:ext>
              </a:extLst>
            </p:cNvPr>
            <p:cNvSpPr/>
            <p:nvPr/>
          </p:nvSpPr>
          <p:spPr bwMode="auto">
            <a:xfrm>
              <a:off x="5352070" y="5733572"/>
              <a:ext cx="69126" cy="95460"/>
            </a:xfrm>
            <a:custGeom>
              <a:avLst/>
              <a:gdLst>
                <a:gd name="T0" fmla="*/ 20 w 20"/>
                <a:gd name="T1" fmla="*/ 0 h 28"/>
                <a:gd name="T2" fmla="*/ 8 w 20"/>
                <a:gd name="T3" fmla="*/ 0 h 28"/>
                <a:gd name="T4" fmla="*/ 8 w 20"/>
                <a:gd name="T5" fmla="*/ 19 h 28"/>
                <a:gd name="T6" fmla="*/ 0 w 20"/>
                <a:gd name="T7" fmla="*/ 28 h 28"/>
                <a:gd name="T8" fmla="*/ 4 w 20"/>
                <a:gd name="T9" fmla="*/ 28 h 28"/>
                <a:gd name="T10" fmla="*/ 20 w 20"/>
                <a:gd name="T11" fmla="*/ 28 h 28"/>
                <a:gd name="T12" fmla="*/ 20 w 2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20" y="0"/>
                  </a:moveTo>
                  <a:cubicBezTo>
                    <a:pt x="8" y="0"/>
                    <a:pt x="8" y="0"/>
                    <a:pt x="8" y="0"/>
                  </a:cubicBezTo>
                  <a:cubicBezTo>
                    <a:pt x="8" y="19"/>
                    <a:pt x="8" y="19"/>
                    <a:pt x="8" y="19"/>
                  </a:cubicBezTo>
                  <a:cubicBezTo>
                    <a:pt x="8" y="23"/>
                    <a:pt x="4" y="27"/>
                    <a:pt x="0" y="28"/>
                  </a:cubicBezTo>
                  <a:cubicBezTo>
                    <a:pt x="1" y="28"/>
                    <a:pt x="2" y="28"/>
                    <a:pt x="4" y="28"/>
                  </a:cubicBezTo>
                  <a:cubicBezTo>
                    <a:pt x="20" y="28"/>
                    <a:pt x="20" y="28"/>
                    <a:pt x="20" y="28"/>
                  </a:cubicBezTo>
                  <a:cubicBezTo>
                    <a:pt x="20" y="0"/>
                    <a:pt x="20" y="0"/>
                    <a:pt x="20" y="0"/>
                  </a:cubicBezTo>
                </a:path>
              </a:pathLst>
            </a:custGeom>
            <a:solidFill>
              <a:srgbClr val="5D3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4" name="íşḻîdê">
              <a:extLst>
                <a:ext uri="{FF2B5EF4-FFF2-40B4-BE49-F238E27FC236}">
                  <a16:creationId xmlns:a16="http://schemas.microsoft.com/office/drawing/2014/main" id="{C9325EAD-DE32-4F7B-9750-AC55DC257E03}"/>
                </a:ext>
              </a:extLst>
            </p:cNvPr>
            <p:cNvSpPr/>
            <p:nvPr/>
          </p:nvSpPr>
          <p:spPr bwMode="auto">
            <a:xfrm>
              <a:off x="5380049" y="5644695"/>
              <a:ext cx="41147" cy="88877"/>
            </a:xfrm>
            <a:prstGeom prst="rect">
              <a:avLst/>
            </a:prstGeom>
            <a:solidFill>
              <a:srgbClr val="C3591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5" name="iṣļíďe">
              <a:extLst>
                <a:ext uri="{FF2B5EF4-FFF2-40B4-BE49-F238E27FC236}">
                  <a16:creationId xmlns:a16="http://schemas.microsoft.com/office/drawing/2014/main" id="{DF0F3B58-469A-40A8-A00D-9584CDEEE938}"/>
                </a:ext>
              </a:extLst>
            </p:cNvPr>
            <p:cNvSpPr/>
            <p:nvPr/>
          </p:nvSpPr>
          <p:spPr bwMode="auto">
            <a:xfrm>
              <a:off x="5380049" y="5644695"/>
              <a:ext cx="41147" cy="8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6" name="íSlídê">
              <a:extLst>
                <a:ext uri="{FF2B5EF4-FFF2-40B4-BE49-F238E27FC236}">
                  <a16:creationId xmlns:a16="http://schemas.microsoft.com/office/drawing/2014/main" id="{4A603297-DD8E-4D56-A45A-781BB064071F}"/>
                </a:ext>
              </a:extLst>
            </p:cNvPr>
            <p:cNvSpPr/>
            <p:nvPr/>
          </p:nvSpPr>
          <p:spPr bwMode="auto">
            <a:xfrm>
              <a:off x="5380049" y="5511380"/>
              <a:ext cx="41147" cy="59251"/>
            </a:xfrm>
            <a:prstGeom prst="rect">
              <a:avLst/>
            </a:prstGeom>
            <a:solidFill>
              <a:srgbClr val="CCC3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7" name="íŝļîḋe">
              <a:extLst>
                <a:ext uri="{FF2B5EF4-FFF2-40B4-BE49-F238E27FC236}">
                  <a16:creationId xmlns:a16="http://schemas.microsoft.com/office/drawing/2014/main" id="{27BE553D-EC44-4134-822A-10543CA792E0}"/>
                </a:ext>
              </a:extLst>
            </p:cNvPr>
            <p:cNvSpPr/>
            <p:nvPr/>
          </p:nvSpPr>
          <p:spPr bwMode="auto">
            <a:xfrm>
              <a:off x="5380049" y="5511380"/>
              <a:ext cx="41147" cy="5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8" name="îşḻidê">
              <a:extLst>
                <a:ext uri="{FF2B5EF4-FFF2-40B4-BE49-F238E27FC236}">
                  <a16:creationId xmlns:a16="http://schemas.microsoft.com/office/drawing/2014/main" id="{58D433D1-217A-41BA-8832-483A6B3DEF29}"/>
                </a:ext>
              </a:extLst>
            </p:cNvPr>
            <p:cNvSpPr/>
            <p:nvPr/>
          </p:nvSpPr>
          <p:spPr bwMode="auto">
            <a:xfrm>
              <a:off x="5380049" y="5587090"/>
              <a:ext cx="41147" cy="57605"/>
            </a:xfrm>
            <a:prstGeom prst="rect">
              <a:avLst/>
            </a:prstGeom>
            <a:solidFill>
              <a:srgbClr val="CCC3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79" name="íṧḻidé">
              <a:extLst>
                <a:ext uri="{FF2B5EF4-FFF2-40B4-BE49-F238E27FC236}">
                  <a16:creationId xmlns:a16="http://schemas.microsoft.com/office/drawing/2014/main" id="{620483A9-E99C-4BA1-9312-75B8324D72DC}"/>
                </a:ext>
              </a:extLst>
            </p:cNvPr>
            <p:cNvSpPr/>
            <p:nvPr/>
          </p:nvSpPr>
          <p:spPr bwMode="auto">
            <a:xfrm>
              <a:off x="5380049" y="5587090"/>
              <a:ext cx="41147" cy="5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0" name="íṥḷidé">
              <a:extLst>
                <a:ext uri="{FF2B5EF4-FFF2-40B4-BE49-F238E27FC236}">
                  <a16:creationId xmlns:a16="http://schemas.microsoft.com/office/drawing/2014/main" id="{C9062C8A-354E-4FC8-B343-472D1D35AC48}"/>
                </a:ext>
              </a:extLst>
            </p:cNvPr>
            <p:cNvSpPr/>
            <p:nvPr/>
          </p:nvSpPr>
          <p:spPr bwMode="auto">
            <a:xfrm>
              <a:off x="5031126" y="5279313"/>
              <a:ext cx="348923" cy="549719"/>
            </a:xfrm>
            <a:custGeom>
              <a:avLst/>
              <a:gdLst>
                <a:gd name="T0" fmla="*/ 102 w 102"/>
                <a:gd name="T1" fmla="*/ 47 h 161"/>
                <a:gd name="T2" fmla="*/ 102 w 102"/>
                <a:gd name="T3" fmla="*/ 152 h 161"/>
                <a:gd name="T4" fmla="*/ 92 w 102"/>
                <a:gd name="T5" fmla="*/ 161 h 161"/>
                <a:gd name="T6" fmla="*/ 10 w 102"/>
                <a:gd name="T7" fmla="*/ 161 h 161"/>
                <a:gd name="T8" fmla="*/ 0 w 102"/>
                <a:gd name="T9" fmla="*/ 152 h 161"/>
                <a:gd name="T10" fmla="*/ 0 w 102"/>
                <a:gd name="T11" fmla="*/ 47 h 161"/>
                <a:gd name="T12" fmla="*/ 0 w 102"/>
                <a:gd name="T13" fmla="*/ 44 h 161"/>
                <a:gd name="T14" fmla="*/ 16 w 102"/>
                <a:gd name="T15" fmla="*/ 25 h 161"/>
                <a:gd name="T16" fmla="*/ 16 w 102"/>
                <a:gd name="T17" fmla="*/ 0 h 161"/>
                <a:gd name="T18" fmla="*/ 86 w 102"/>
                <a:gd name="T19" fmla="*/ 0 h 161"/>
                <a:gd name="T20" fmla="*/ 86 w 102"/>
                <a:gd name="T21" fmla="*/ 25 h 161"/>
                <a:gd name="T22" fmla="*/ 102 w 102"/>
                <a:gd name="T23" fmla="*/ 44 h 161"/>
                <a:gd name="T24" fmla="*/ 102 w 102"/>
                <a:gd name="T25" fmla="*/ 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1">
                  <a:moveTo>
                    <a:pt x="102" y="47"/>
                  </a:moveTo>
                  <a:cubicBezTo>
                    <a:pt x="102" y="152"/>
                    <a:pt x="102" y="152"/>
                    <a:pt x="102" y="152"/>
                  </a:cubicBezTo>
                  <a:cubicBezTo>
                    <a:pt x="102" y="157"/>
                    <a:pt x="97" y="161"/>
                    <a:pt x="92" y="161"/>
                  </a:cubicBezTo>
                  <a:cubicBezTo>
                    <a:pt x="10" y="161"/>
                    <a:pt x="10" y="161"/>
                    <a:pt x="10" y="161"/>
                  </a:cubicBezTo>
                  <a:cubicBezTo>
                    <a:pt x="5" y="161"/>
                    <a:pt x="0" y="157"/>
                    <a:pt x="0" y="152"/>
                  </a:cubicBezTo>
                  <a:cubicBezTo>
                    <a:pt x="0" y="47"/>
                    <a:pt x="0" y="47"/>
                    <a:pt x="0" y="47"/>
                  </a:cubicBezTo>
                  <a:cubicBezTo>
                    <a:pt x="0" y="46"/>
                    <a:pt x="0" y="45"/>
                    <a:pt x="0" y="44"/>
                  </a:cubicBezTo>
                  <a:cubicBezTo>
                    <a:pt x="2" y="29"/>
                    <a:pt x="16" y="25"/>
                    <a:pt x="16" y="25"/>
                  </a:cubicBezTo>
                  <a:cubicBezTo>
                    <a:pt x="16" y="0"/>
                    <a:pt x="16" y="0"/>
                    <a:pt x="16" y="0"/>
                  </a:cubicBezTo>
                  <a:cubicBezTo>
                    <a:pt x="86" y="0"/>
                    <a:pt x="86" y="0"/>
                    <a:pt x="86" y="0"/>
                  </a:cubicBezTo>
                  <a:cubicBezTo>
                    <a:pt x="86" y="25"/>
                    <a:pt x="86" y="25"/>
                    <a:pt x="86" y="25"/>
                  </a:cubicBezTo>
                  <a:cubicBezTo>
                    <a:pt x="86" y="25"/>
                    <a:pt x="100" y="29"/>
                    <a:pt x="102" y="44"/>
                  </a:cubicBezTo>
                  <a:cubicBezTo>
                    <a:pt x="102" y="45"/>
                    <a:pt x="102" y="46"/>
                    <a:pt x="102" y="47"/>
                  </a:cubicBezTo>
                </a:path>
              </a:pathLst>
            </a:custGeom>
            <a:solidFill>
              <a:srgbClr val="E0B9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1" name="iSlîďê">
              <a:extLst>
                <a:ext uri="{FF2B5EF4-FFF2-40B4-BE49-F238E27FC236}">
                  <a16:creationId xmlns:a16="http://schemas.microsoft.com/office/drawing/2014/main" id="{C01D52FA-70FB-40BA-9901-0B33ED5B0E5B}"/>
                </a:ext>
              </a:extLst>
            </p:cNvPr>
            <p:cNvSpPr/>
            <p:nvPr/>
          </p:nvSpPr>
          <p:spPr bwMode="auto">
            <a:xfrm>
              <a:off x="5085440" y="5279313"/>
              <a:ext cx="238650" cy="54314"/>
            </a:xfrm>
            <a:custGeom>
              <a:avLst/>
              <a:gdLst>
                <a:gd name="T0" fmla="*/ 70 w 70"/>
                <a:gd name="T1" fmla="*/ 0 h 16"/>
                <a:gd name="T2" fmla="*/ 0 w 70"/>
                <a:gd name="T3" fmla="*/ 0 h 16"/>
                <a:gd name="T4" fmla="*/ 0 w 70"/>
                <a:gd name="T5" fmla="*/ 8 h 16"/>
                <a:gd name="T6" fmla="*/ 70 w 70"/>
                <a:gd name="T7" fmla="*/ 16 h 16"/>
                <a:gd name="T8" fmla="*/ 70 w 70"/>
                <a:gd name="T9" fmla="*/ 0 h 16"/>
              </a:gdLst>
              <a:ahLst/>
              <a:cxnLst>
                <a:cxn ang="0">
                  <a:pos x="T0" y="T1"/>
                </a:cxn>
                <a:cxn ang="0">
                  <a:pos x="T2" y="T3"/>
                </a:cxn>
                <a:cxn ang="0">
                  <a:pos x="T4" y="T5"/>
                </a:cxn>
                <a:cxn ang="0">
                  <a:pos x="T6" y="T7"/>
                </a:cxn>
                <a:cxn ang="0">
                  <a:pos x="T8" y="T9"/>
                </a:cxn>
              </a:cxnLst>
              <a:rect l="0" t="0" r="r" b="b"/>
              <a:pathLst>
                <a:path w="70" h="16">
                  <a:moveTo>
                    <a:pt x="70" y="0"/>
                  </a:moveTo>
                  <a:cubicBezTo>
                    <a:pt x="0" y="0"/>
                    <a:pt x="0" y="0"/>
                    <a:pt x="0" y="0"/>
                  </a:cubicBezTo>
                  <a:cubicBezTo>
                    <a:pt x="0" y="8"/>
                    <a:pt x="0" y="8"/>
                    <a:pt x="0" y="8"/>
                  </a:cubicBezTo>
                  <a:cubicBezTo>
                    <a:pt x="16" y="11"/>
                    <a:pt x="49" y="15"/>
                    <a:pt x="70" y="16"/>
                  </a:cubicBezTo>
                  <a:cubicBezTo>
                    <a:pt x="70" y="0"/>
                    <a:pt x="70" y="0"/>
                    <a:pt x="70" y="0"/>
                  </a:cubicBezTo>
                </a:path>
              </a:pathLst>
            </a:custGeom>
            <a:solidFill>
              <a:srgbClr val="BF9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2" name="íṣľïḋè">
              <a:extLst>
                <a:ext uri="{FF2B5EF4-FFF2-40B4-BE49-F238E27FC236}">
                  <a16:creationId xmlns:a16="http://schemas.microsoft.com/office/drawing/2014/main" id="{3667E704-435E-4EEB-BA0E-EE71916DABEF}"/>
                </a:ext>
              </a:extLst>
            </p:cNvPr>
            <p:cNvSpPr/>
            <p:nvPr/>
          </p:nvSpPr>
          <p:spPr bwMode="auto">
            <a:xfrm>
              <a:off x="5067335" y="5170686"/>
              <a:ext cx="274859" cy="82293"/>
            </a:xfrm>
            <a:custGeom>
              <a:avLst/>
              <a:gdLst>
                <a:gd name="T0" fmla="*/ 80 w 80"/>
                <a:gd name="T1" fmla="*/ 5 h 24"/>
                <a:gd name="T2" fmla="*/ 80 w 80"/>
                <a:gd name="T3" fmla="*/ 24 h 24"/>
                <a:gd name="T4" fmla="*/ 0 w 80"/>
                <a:gd name="T5" fmla="*/ 24 h 24"/>
                <a:gd name="T6" fmla="*/ 0 w 80"/>
                <a:gd name="T7" fmla="*/ 5 h 24"/>
                <a:gd name="T8" fmla="*/ 4 w 80"/>
                <a:gd name="T9" fmla="*/ 0 h 24"/>
                <a:gd name="T10" fmla="*/ 76 w 80"/>
                <a:gd name="T11" fmla="*/ 0 h 24"/>
                <a:gd name="T12" fmla="*/ 80 w 8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80" h="24">
                  <a:moveTo>
                    <a:pt x="80" y="5"/>
                  </a:moveTo>
                  <a:cubicBezTo>
                    <a:pt x="80" y="24"/>
                    <a:pt x="80" y="24"/>
                    <a:pt x="80" y="24"/>
                  </a:cubicBezTo>
                  <a:cubicBezTo>
                    <a:pt x="0" y="24"/>
                    <a:pt x="0" y="24"/>
                    <a:pt x="0" y="24"/>
                  </a:cubicBezTo>
                  <a:cubicBezTo>
                    <a:pt x="0" y="5"/>
                    <a:pt x="0" y="5"/>
                    <a:pt x="0" y="5"/>
                  </a:cubicBezTo>
                  <a:cubicBezTo>
                    <a:pt x="0" y="2"/>
                    <a:pt x="2" y="0"/>
                    <a:pt x="4" y="0"/>
                  </a:cubicBezTo>
                  <a:cubicBezTo>
                    <a:pt x="76" y="0"/>
                    <a:pt x="76" y="0"/>
                    <a:pt x="76" y="0"/>
                  </a:cubicBezTo>
                  <a:cubicBezTo>
                    <a:pt x="78" y="0"/>
                    <a:pt x="80" y="2"/>
                    <a:pt x="80" y="5"/>
                  </a:cubicBezTo>
                </a:path>
              </a:pathLst>
            </a:custGeom>
            <a:solidFill>
              <a:srgbClr val="A3CC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3" name="ïŝḷîde">
              <a:extLst>
                <a:ext uri="{FF2B5EF4-FFF2-40B4-BE49-F238E27FC236}">
                  <a16:creationId xmlns:a16="http://schemas.microsoft.com/office/drawing/2014/main" id="{96A46631-980D-4F78-847B-EE26C93BDF2E}"/>
                </a:ext>
              </a:extLst>
            </p:cNvPr>
            <p:cNvSpPr/>
            <p:nvPr/>
          </p:nvSpPr>
          <p:spPr bwMode="auto">
            <a:xfrm>
              <a:off x="5031126" y="5466942"/>
              <a:ext cx="348923" cy="3044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p>
          </p:txBody>
        </p:sp>
        <p:sp>
          <p:nvSpPr>
            <p:cNvPr id="84" name="ïSļîďe">
              <a:extLst>
                <a:ext uri="{FF2B5EF4-FFF2-40B4-BE49-F238E27FC236}">
                  <a16:creationId xmlns:a16="http://schemas.microsoft.com/office/drawing/2014/main" id="{4032132C-A454-4714-9A23-E8D94C093221}"/>
                </a:ext>
              </a:extLst>
            </p:cNvPr>
            <p:cNvSpPr/>
            <p:nvPr/>
          </p:nvSpPr>
          <p:spPr bwMode="auto">
            <a:xfrm>
              <a:off x="5067335" y="51871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3A5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5" name="íśḻîďé">
              <a:extLst>
                <a:ext uri="{FF2B5EF4-FFF2-40B4-BE49-F238E27FC236}">
                  <a16:creationId xmlns:a16="http://schemas.microsoft.com/office/drawing/2014/main" id="{1520010C-B8FD-4C6B-A360-25A8B42D7C1F}"/>
                </a:ext>
              </a:extLst>
            </p:cNvPr>
            <p:cNvSpPr/>
            <p:nvPr/>
          </p:nvSpPr>
          <p:spPr bwMode="auto">
            <a:xfrm>
              <a:off x="5067335" y="5187145"/>
              <a:ext cx="274859" cy="54314"/>
            </a:xfrm>
            <a:custGeom>
              <a:avLst/>
              <a:gdLst>
                <a:gd name="T0" fmla="*/ 0 w 80"/>
                <a:gd name="T1" fmla="*/ 0 h 16"/>
                <a:gd name="T2" fmla="*/ 0 w 80"/>
                <a:gd name="T3" fmla="*/ 0 h 16"/>
                <a:gd name="T4" fmla="*/ 0 w 80"/>
                <a:gd name="T5" fmla="*/ 16 h 16"/>
                <a:gd name="T6" fmla="*/ 80 w 80"/>
                <a:gd name="T7" fmla="*/ 16 h 16"/>
                <a:gd name="T8" fmla="*/ 80 w 80"/>
                <a:gd name="T9" fmla="*/ 6 h 16"/>
                <a:gd name="T10" fmla="*/ 0 w 80"/>
                <a:gd name="T11" fmla="*/ 0 h 16"/>
              </a:gdLst>
              <a:ahLst/>
              <a:cxnLst>
                <a:cxn ang="0">
                  <a:pos x="T0" y="T1"/>
                </a:cxn>
                <a:cxn ang="0">
                  <a:pos x="T2" y="T3"/>
                </a:cxn>
                <a:cxn ang="0">
                  <a:pos x="T4" y="T5"/>
                </a:cxn>
                <a:cxn ang="0">
                  <a:pos x="T6" y="T7"/>
                </a:cxn>
                <a:cxn ang="0">
                  <a:pos x="T8" y="T9"/>
                </a:cxn>
                <a:cxn ang="0">
                  <a:pos x="T10" y="T11"/>
                </a:cxn>
              </a:cxnLst>
              <a:rect l="0" t="0" r="r" b="b"/>
              <a:pathLst>
                <a:path w="80" h="16">
                  <a:moveTo>
                    <a:pt x="0" y="0"/>
                  </a:moveTo>
                  <a:cubicBezTo>
                    <a:pt x="0" y="0"/>
                    <a:pt x="0" y="0"/>
                    <a:pt x="0" y="0"/>
                  </a:cubicBezTo>
                  <a:cubicBezTo>
                    <a:pt x="0" y="16"/>
                    <a:pt x="0" y="16"/>
                    <a:pt x="0" y="16"/>
                  </a:cubicBezTo>
                  <a:cubicBezTo>
                    <a:pt x="80" y="16"/>
                    <a:pt x="80" y="16"/>
                    <a:pt x="80" y="16"/>
                  </a:cubicBezTo>
                  <a:cubicBezTo>
                    <a:pt x="80" y="6"/>
                    <a:pt x="80" y="6"/>
                    <a:pt x="80" y="6"/>
                  </a:cubicBezTo>
                  <a:cubicBezTo>
                    <a:pt x="0" y="0"/>
                    <a:pt x="0" y="0"/>
                    <a:pt x="0" y="0"/>
                  </a:cubicBezTo>
                </a:path>
              </a:pathLst>
            </a:custGeom>
            <a:solidFill>
              <a:srgbClr val="80AC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6" name="i$ḷïḍe">
              <a:extLst>
                <a:ext uri="{FF2B5EF4-FFF2-40B4-BE49-F238E27FC236}">
                  <a16:creationId xmlns:a16="http://schemas.microsoft.com/office/drawing/2014/main" id="{1B4305B0-92DE-49AA-A2E4-CC6D2CDA3770}"/>
                </a:ext>
              </a:extLst>
            </p:cNvPr>
            <p:cNvSpPr/>
            <p:nvPr/>
          </p:nvSpPr>
          <p:spPr bwMode="auto">
            <a:xfrm>
              <a:off x="5050876" y="5211833"/>
              <a:ext cx="304485" cy="82293"/>
            </a:xfrm>
            <a:custGeom>
              <a:avLst/>
              <a:gdLst>
                <a:gd name="T0" fmla="*/ 85 w 89"/>
                <a:gd name="T1" fmla="*/ 24 h 24"/>
                <a:gd name="T2" fmla="*/ 5 w 89"/>
                <a:gd name="T3" fmla="*/ 24 h 24"/>
                <a:gd name="T4" fmla="*/ 0 w 89"/>
                <a:gd name="T5" fmla="*/ 20 h 24"/>
                <a:gd name="T6" fmla="*/ 0 w 89"/>
                <a:gd name="T7" fmla="*/ 5 h 24"/>
                <a:gd name="T8" fmla="*/ 5 w 89"/>
                <a:gd name="T9" fmla="*/ 0 h 24"/>
                <a:gd name="T10" fmla="*/ 85 w 89"/>
                <a:gd name="T11" fmla="*/ 0 h 24"/>
                <a:gd name="T12" fmla="*/ 89 w 89"/>
                <a:gd name="T13" fmla="*/ 5 h 24"/>
                <a:gd name="T14" fmla="*/ 89 w 89"/>
                <a:gd name="T15" fmla="*/ 20 h 24"/>
                <a:gd name="T16" fmla="*/ 85 w 8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4">
                  <a:moveTo>
                    <a:pt x="85" y="24"/>
                  </a:moveTo>
                  <a:cubicBezTo>
                    <a:pt x="5" y="24"/>
                    <a:pt x="5" y="24"/>
                    <a:pt x="5" y="24"/>
                  </a:cubicBezTo>
                  <a:cubicBezTo>
                    <a:pt x="2" y="24"/>
                    <a:pt x="0" y="22"/>
                    <a:pt x="0" y="20"/>
                  </a:cubicBezTo>
                  <a:cubicBezTo>
                    <a:pt x="0" y="5"/>
                    <a:pt x="0" y="5"/>
                    <a:pt x="0" y="5"/>
                  </a:cubicBezTo>
                  <a:cubicBezTo>
                    <a:pt x="0" y="2"/>
                    <a:pt x="2" y="0"/>
                    <a:pt x="5" y="0"/>
                  </a:cubicBezTo>
                  <a:cubicBezTo>
                    <a:pt x="85" y="0"/>
                    <a:pt x="85" y="0"/>
                    <a:pt x="85" y="0"/>
                  </a:cubicBezTo>
                  <a:cubicBezTo>
                    <a:pt x="87" y="0"/>
                    <a:pt x="89" y="2"/>
                    <a:pt x="89" y="5"/>
                  </a:cubicBezTo>
                  <a:cubicBezTo>
                    <a:pt x="89" y="20"/>
                    <a:pt x="89" y="20"/>
                    <a:pt x="89" y="20"/>
                  </a:cubicBezTo>
                  <a:cubicBezTo>
                    <a:pt x="89" y="22"/>
                    <a:pt x="87" y="24"/>
                    <a:pt x="8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7" name="ïS1iḓè">
              <a:extLst>
                <a:ext uri="{FF2B5EF4-FFF2-40B4-BE49-F238E27FC236}">
                  <a16:creationId xmlns:a16="http://schemas.microsoft.com/office/drawing/2014/main" id="{54BCEC70-4857-4DCD-BC90-C71DDA24DDA9}"/>
                </a:ext>
              </a:extLst>
            </p:cNvPr>
            <p:cNvSpPr/>
            <p:nvPr/>
          </p:nvSpPr>
          <p:spPr bwMode="auto">
            <a:xfrm>
              <a:off x="5031126" y="5501505"/>
              <a:ext cx="174462" cy="9875"/>
            </a:xfrm>
            <a:custGeom>
              <a:avLst/>
              <a:gdLst>
                <a:gd name="T0" fmla="*/ 51 w 51"/>
                <a:gd name="T1" fmla="*/ 1 h 3"/>
                <a:gd name="T2" fmla="*/ 49 w 51"/>
                <a:gd name="T3" fmla="*/ 3 h 3"/>
                <a:gd name="T4" fmla="*/ 0 w 51"/>
                <a:gd name="T5" fmla="*/ 3 h 3"/>
                <a:gd name="T6" fmla="*/ 0 w 51"/>
                <a:gd name="T7" fmla="*/ 0 h 3"/>
                <a:gd name="T8" fmla="*/ 49 w 51"/>
                <a:gd name="T9" fmla="*/ 0 h 3"/>
                <a:gd name="T10" fmla="*/ 51 w 51"/>
                <a:gd name="T11" fmla="*/ 1 h 3"/>
              </a:gdLst>
              <a:ahLst/>
              <a:cxnLst>
                <a:cxn ang="0">
                  <a:pos x="T0" y="T1"/>
                </a:cxn>
                <a:cxn ang="0">
                  <a:pos x="T2" y="T3"/>
                </a:cxn>
                <a:cxn ang="0">
                  <a:pos x="T4" y="T5"/>
                </a:cxn>
                <a:cxn ang="0">
                  <a:pos x="T6" y="T7"/>
                </a:cxn>
                <a:cxn ang="0">
                  <a:pos x="T8" y="T9"/>
                </a:cxn>
                <a:cxn ang="0">
                  <a:pos x="T10" y="T11"/>
                </a:cxn>
              </a:cxnLst>
              <a:rect l="0" t="0" r="r" b="b"/>
              <a:pathLst>
                <a:path w="51" h="3">
                  <a:moveTo>
                    <a:pt x="51" y="1"/>
                  </a:moveTo>
                  <a:cubicBezTo>
                    <a:pt x="51" y="2"/>
                    <a:pt x="50" y="3"/>
                    <a:pt x="49" y="3"/>
                  </a:cubicBezTo>
                  <a:cubicBezTo>
                    <a:pt x="0" y="3"/>
                    <a:pt x="0" y="3"/>
                    <a:pt x="0" y="3"/>
                  </a:cubicBezTo>
                  <a:cubicBezTo>
                    <a:pt x="0" y="0"/>
                    <a:pt x="0" y="0"/>
                    <a:pt x="0" y="0"/>
                  </a:cubicBezTo>
                  <a:cubicBezTo>
                    <a:pt x="49" y="0"/>
                    <a:pt x="49" y="0"/>
                    <a:pt x="49" y="0"/>
                  </a:cubicBezTo>
                  <a:cubicBezTo>
                    <a:pt x="50" y="0"/>
                    <a:pt x="51" y="0"/>
                    <a:pt x="51" y="1"/>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8" name="íṩļíḋè">
              <a:extLst>
                <a:ext uri="{FF2B5EF4-FFF2-40B4-BE49-F238E27FC236}">
                  <a16:creationId xmlns:a16="http://schemas.microsoft.com/office/drawing/2014/main" id="{7AF86EB5-D1EB-420A-9DF7-3454DB478305}"/>
                </a:ext>
              </a:extLst>
            </p:cNvPr>
            <p:cNvSpPr/>
            <p:nvPr/>
          </p:nvSpPr>
          <p:spPr bwMode="auto">
            <a:xfrm>
              <a:off x="5031126" y="5526193"/>
              <a:ext cx="174462" cy="9875"/>
            </a:xfrm>
            <a:custGeom>
              <a:avLst/>
              <a:gdLst>
                <a:gd name="T0" fmla="*/ 51 w 51"/>
                <a:gd name="T1" fmla="*/ 2 h 3"/>
                <a:gd name="T2" fmla="*/ 49 w 51"/>
                <a:gd name="T3" fmla="*/ 3 h 3"/>
                <a:gd name="T4" fmla="*/ 0 w 51"/>
                <a:gd name="T5" fmla="*/ 3 h 3"/>
                <a:gd name="T6" fmla="*/ 0 w 51"/>
                <a:gd name="T7" fmla="*/ 0 h 3"/>
                <a:gd name="T8" fmla="*/ 49 w 51"/>
                <a:gd name="T9" fmla="*/ 0 h 3"/>
                <a:gd name="T10" fmla="*/ 51 w 51"/>
                <a:gd name="T11" fmla="*/ 2 h 3"/>
              </a:gdLst>
              <a:ahLst/>
              <a:cxnLst>
                <a:cxn ang="0">
                  <a:pos x="T0" y="T1"/>
                </a:cxn>
                <a:cxn ang="0">
                  <a:pos x="T2" y="T3"/>
                </a:cxn>
                <a:cxn ang="0">
                  <a:pos x="T4" y="T5"/>
                </a:cxn>
                <a:cxn ang="0">
                  <a:pos x="T6" y="T7"/>
                </a:cxn>
                <a:cxn ang="0">
                  <a:pos x="T8" y="T9"/>
                </a:cxn>
                <a:cxn ang="0">
                  <a:pos x="T10" y="T11"/>
                </a:cxn>
              </a:cxnLst>
              <a:rect l="0" t="0" r="r" b="b"/>
              <a:pathLst>
                <a:path w="51" h="3">
                  <a:moveTo>
                    <a:pt x="51" y="2"/>
                  </a:moveTo>
                  <a:cubicBezTo>
                    <a:pt x="51" y="3"/>
                    <a:pt x="50" y="3"/>
                    <a:pt x="49" y="3"/>
                  </a:cubicBezTo>
                  <a:cubicBezTo>
                    <a:pt x="0" y="3"/>
                    <a:pt x="0" y="3"/>
                    <a:pt x="0" y="3"/>
                  </a:cubicBezTo>
                  <a:cubicBezTo>
                    <a:pt x="0" y="0"/>
                    <a:pt x="0" y="0"/>
                    <a:pt x="0" y="0"/>
                  </a:cubicBezTo>
                  <a:cubicBezTo>
                    <a:pt x="49" y="0"/>
                    <a:pt x="49" y="0"/>
                    <a:pt x="49" y="0"/>
                  </a:cubicBezTo>
                  <a:cubicBezTo>
                    <a:pt x="50" y="0"/>
                    <a:pt x="51" y="1"/>
                    <a:pt x="51" y="2"/>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9" name="ïšľîḋê">
              <a:extLst>
                <a:ext uri="{FF2B5EF4-FFF2-40B4-BE49-F238E27FC236}">
                  <a16:creationId xmlns:a16="http://schemas.microsoft.com/office/drawing/2014/main" id="{C62B43E9-92E5-4381-B011-9A93A6D37306}"/>
                </a:ext>
              </a:extLst>
            </p:cNvPr>
            <p:cNvSpPr/>
            <p:nvPr/>
          </p:nvSpPr>
          <p:spPr bwMode="auto">
            <a:xfrm>
              <a:off x="5031126" y="5549235"/>
              <a:ext cx="174462" cy="14813"/>
            </a:xfrm>
            <a:custGeom>
              <a:avLst/>
              <a:gdLst>
                <a:gd name="T0" fmla="*/ 51 w 51"/>
                <a:gd name="T1" fmla="*/ 2 h 4"/>
                <a:gd name="T2" fmla="*/ 49 w 51"/>
                <a:gd name="T3" fmla="*/ 4 h 4"/>
                <a:gd name="T4" fmla="*/ 0 w 51"/>
                <a:gd name="T5" fmla="*/ 4 h 4"/>
                <a:gd name="T6" fmla="*/ 0 w 51"/>
                <a:gd name="T7" fmla="*/ 0 h 4"/>
                <a:gd name="T8" fmla="*/ 49 w 51"/>
                <a:gd name="T9" fmla="*/ 0 h 4"/>
                <a:gd name="T10" fmla="*/ 51 w 51"/>
                <a:gd name="T11" fmla="*/ 2 h 4"/>
              </a:gdLst>
              <a:ahLst/>
              <a:cxnLst>
                <a:cxn ang="0">
                  <a:pos x="T0" y="T1"/>
                </a:cxn>
                <a:cxn ang="0">
                  <a:pos x="T2" y="T3"/>
                </a:cxn>
                <a:cxn ang="0">
                  <a:pos x="T4" y="T5"/>
                </a:cxn>
                <a:cxn ang="0">
                  <a:pos x="T6" y="T7"/>
                </a:cxn>
                <a:cxn ang="0">
                  <a:pos x="T8" y="T9"/>
                </a:cxn>
                <a:cxn ang="0">
                  <a:pos x="T10" y="T11"/>
                </a:cxn>
              </a:cxnLst>
              <a:rect l="0" t="0" r="r" b="b"/>
              <a:pathLst>
                <a:path w="51" h="4">
                  <a:moveTo>
                    <a:pt x="51" y="2"/>
                  </a:moveTo>
                  <a:cubicBezTo>
                    <a:pt x="51" y="3"/>
                    <a:pt x="50" y="4"/>
                    <a:pt x="49" y="4"/>
                  </a:cubicBezTo>
                  <a:cubicBezTo>
                    <a:pt x="0" y="4"/>
                    <a:pt x="0" y="4"/>
                    <a:pt x="0" y="4"/>
                  </a:cubicBezTo>
                  <a:cubicBezTo>
                    <a:pt x="0" y="0"/>
                    <a:pt x="0" y="0"/>
                    <a:pt x="0" y="0"/>
                  </a:cubicBezTo>
                  <a:cubicBezTo>
                    <a:pt x="49" y="0"/>
                    <a:pt x="49" y="0"/>
                    <a:pt x="49" y="0"/>
                  </a:cubicBezTo>
                  <a:cubicBezTo>
                    <a:pt x="50" y="0"/>
                    <a:pt x="51" y="1"/>
                    <a:pt x="51" y="2"/>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0" name="iṥ1iḋé">
              <a:extLst>
                <a:ext uri="{FF2B5EF4-FFF2-40B4-BE49-F238E27FC236}">
                  <a16:creationId xmlns:a16="http://schemas.microsoft.com/office/drawing/2014/main" id="{B733EAF7-B42A-4926-8512-A737A56914C1}"/>
                </a:ext>
              </a:extLst>
            </p:cNvPr>
            <p:cNvSpPr/>
            <p:nvPr/>
          </p:nvSpPr>
          <p:spPr bwMode="auto">
            <a:xfrm>
              <a:off x="5031126" y="5573923"/>
              <a:ext cx="174462" cy="13167"/>
            </a:xfrm>
            <a:custGeom>
              <a:avLst/>
              <a:gdLst>
                <a:gd name="T0" fmla="*/ 51 w 51"/>
                <a:gd name="T1" fmla="*/ 2 h 4"/>
                <a:gd name="T2" fmla="*/ 49 w 51"/>
                <a:gd name="T3" fmla="*/ 4 h 4"/>
                <a:gd name="T4" fmla="*/ 0 w 51"/>
                <a:gd name="T5" fmla="*/ 4 h 4"/>
                <a:gd name="T6" fmla="*/ 0 w 51"/>
                <a:gd name="T7" fmla="*/ 0 h 4"/>
                <a:gd name="T8" fmla="*/ 49 w 51"/>
                <a:gd name="T9" fmla="*/ 0 h 4"/>
                <a:gd name="T10" fmla="*/ 51 w 51"/>
                <a:gd name="T11" fmla="*/ 2 h 4"/>
              </a:gdLst>
              <a:ahLst/>
              <a:cxnLst>
                <a:cxn ang="0">
                  <a:pos x="T0" y="T1"/>
                </a:cxn>
                <a:cxn ang="0">
                  <a:pos x="T2" y="T3"/>
                </a:cxn>
                <a:cxn ang="0">
                  <a:pos x="T4" y="T5"/>
                </a:cxn>
                <a:cxn ang="0">
                  <a:pos x="T6" y="T7"/>
                </a:cxn>
                <a:cxn ang="0">
                  <a:pos x="T8" y="T9"/>
                </a:cxn>
                <a:cxn ang="0">
                  <a:pos x="T10" y="T11"/>
                </a:cxn>
              </a:cxnLst>
              <a:rect l="0" t="0" r="r" b="b"/>
              <a:pathLst>
                <a:path w="51" h="4">
                  <a:moveTo>
                    <a:pt x="51" y="2"/>
                  </a:moveTo>
                  <a:cubicBezTo>
                    <a:pt x="51" y="3"/>
                    <a:pt x="50" y="4"/>
                    <a:pt x="49" y="4"/>
                  </a:cubicBezTo>
                  <a:cubicBezTo>
                    <a:pt x="0" y="4"/>
                    <a:pt x="0" y="4"/>
                    <a:pt x="0" y="4"/>
                  </a:cubicBezTo>
                  <a:cubicBezTo>
                    <a:pt x="0" y="0"/>
                    <a:pt x="0" y="0"/>
                    <a:pt x="0" y="0"/>
                  </a:cubicBezTo>
                  <a:cubicBezTo>
                    <a:pt x="49" y="0"/>
                    <a:pt x="49" y="0"/>
                    <a:pt x="49" y="0"/>
                  </a:cubicBezTo>
                  <a:cubicBezTo>
                    <a:pt x="50" y="0"/>
                    <a:pt x="51" y="1"/>
                    <a:pt x="51" y="2"/>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1" name="ïṥḷïḑê">
              <a:extLst>
                <a:ext uri="{FF2B5EF4-FFF2-40B4-BE49-F238E27FC236}">
                  <a16:creationId xmlns:a16="http://schemas.microsoft.com/office/drawing/2014/main" id="{F19D8374-FF64-498D-8CD6-64E83CDF82DB}"/>
                </a:ext>
              </a:extLst>
            </p:cNvPr>
            <p:cNvSpPr/>
            <p:nvPr/>
          </p:nvSpPr>
          <p:spPr bwMode="auto">
            <a:xfrm>
              <a:off x="5031126" y="5596965"/>
              <a:ext cx="174462" cy="14813"/>
            </a:xfrm>
            <a:custGeom>
              <a:avLst/>
              <a:gdLst>
                <a:gd name="T0" fmla="*/ 51 w 51"/>
                <a:gd name="T1" fmla="*/ 2 h 4"/>
                <a:gd name="T2" fmla="*/ 49 w 51"/>
                <a:gd name="T3" fmla="*/ 4 h 4"/>
                <a:gd name="T4" fmla="*/ 0 w 51"/>
                <a:gd name="T5" fmla="*/ 4 h 4"/>
                <a:gd name="T6" fmla="*/ 0 w 51"/>
                <a:gd name="T7" fmla="*/ 0 h 4"/>
                <a:gd name="T8" fmla="*/ 49 w 51"/>
                <a:gd name="T9" fmla="*/ 0 h 4"/>
                <a:gd name="T10" fmla="*/ 51 w 51"/>
                <a:gd name="T11" fmla="*/ 2 h 4"/>
              </a:gdLst>
              <a:ahLst/>
              <a:cxnLst>
                <a:cxn ang="0">
                  <a:pos x="T0" y="T1"/>
                </a:cxn>
                <a:cxn ang="0">
                  <a:pos x="T2" y="T3"/>
                </a:cxn>
                <a:cxn ang="0">
                  <a:pos x="T4" y="T5"/>
                </a:cxn>
                <a:cxn ang="0">
                  <a:pos x="T6" y="T7"/>
                </a:cxn>
                <a:cxn ang="0">
                  <a:pos x="T8" y="T9"/>
                </a:cxn>
                <a:cxn ang="0">
                  <a:pos x="T10" y="T11"/>
                </a:cxn>
              </a:cxnLst>
              <a:rect l="0" t="0" r="r" b="b"/>
              <a:pathLst>
                <a:path w="51" h="4">
                  <a:moveTo>
                    <a:pt x="51" y="2"/>
                  </a:moveTo>
                  <a:cubicBezTo>
                    <a:pt x="51" y="3"/>
                    <a:pt x="50" y="4"/>
                    <a:pt x="49" y="4"/>
                  </a:cubicBezTo>
                  <a:cubicBezTo>
                    <a:pt x="0" y="4"/>
                    <a:pt x="0" y="4"/>
                    <a:pt x="0" y="4"/>
                  </a:cubicBezTo>
                  <a:cubicBezTo>
                    <a:pt x="0" y="0"/>
                    <a:pt x="0" y="0"/>
                    <a:pt x="0" y="0"/>
                  </a:cubicBezTo>
                  <a:cubicBezTo>
                    <a:pt x="49" y="0"/>
                    <a:pt x="49" y="0"/>
                    <a:pt x="49" y="0"/>
                  </a:cubicBezTo>
                  <a:cubicBezTo>
                    <a:pt x="50" y="0"/>
                    <a:pt x="51" y="1"/>
                    <a:pt x="51" y="2"/>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2" name="ïşlîḓe">
              <a:extLst>
                <a:ext uri="{FF2B5EF4-FFF2-40B4-BE49-F238E27FC236}">
                  <a16:creationId xmlns:a16="http://schemas.microsoft.com/office/drawing/2014/main" id="{5C854DE5-C401-457C-AA9E-D8D8020DE97D}"/>
                </a:ext>
              </a:extLst>
            </p:cNvPr>
            <p:cNvSpPr/>
            <p:nvPr/>
          </p:nvSpPr>
          <p:spPr bwMode="auto">
            <a:xfrm>
              <a:off x="5031126" y="5624945"/>
              <a:ext cx="174462" cy="9875"/>
            </a:xfrm>
            <a:custGeom>
              <a:avLst/>
              <a:gdLst>
                <a:gd name="T0" fmla="*/ 51 w 51"/>
                <a:gd name="T1" fmla="*/ 1 h 3"/>
                <a:gd name="T2" fmla="*/ 49 w 51"/>
                <a:gd name="T3" fmla="*/ 3 h 3"/>
                <a:gd name="T4" fmla="*/ 0 w 51"/>
                <a:gd name="T5" fmla="*/ 3 h 3"/>
                <a:gd name="T6" fmla="*/ 0 w 51"/>
                <a:gd name="T7" fmla="*/ 0 h 3"/>
                <a:gd name="T8" fmla="*/ 49 w 51"/>
                <a:gd name="T9" fmla="*/ 0 h 3"/>
                <a:gd name="T10" fmla="*/ 51 w 51"/>
                <a:gd name="T11" fmla="*/ 1 h 3"/>
              </a:gdLst>
              <a:ahLst/>
              <a:cxnLst>
                <a:cxn ang="0">
                  <a:pos x="T0" y="T1"/>
                </a:cxn>
                <a:cxn ang="0">
                  <a:pos x="T2" y="T3"/>
                </a:cxn>
                <a:cxn ang="0">
                  <a:pos x="T4" y="T5"/>
                </a:cxn>
                <a:cxn ang="0">
                  <a:pos x="T6" y="T7"/>
                </a:cxn>
                <a:cxn ang="0">
                  <a:pos x="T8" y="T9"/>
                </a:cxn>
                <a:cxn ang="0">
                  <a:pos x="T10" y="T11"/>
                </a:cxn>
              </a:cxnLst>
              <a:rect l="0" t="0" r="r" b="b"/>
              <a:pathLst>
                <a:path w="51" h="3">
                  <a:moveTo>
                    <a:pt x="51" y="1"/>
                  </a:moveTo>
                  <a:cubicBezTo>
                    <a:pt x="51" y="2"/>
                    <a:pt x="50" y="3"/>
                    <a:pt x="49" y="3"/>
                  </a:cubicBezTo>
                  <a:cubicBezTo>
                    <a:pt x="0" y="3"/>
                    <a:pt x="0" y="3"/>
                    <a:pt x="0" y="3"/>
                  </a:cubicBezTo>
                  <a:cubicBezTo>
                    <a:pt x="0" y="0"/>
                    <a:pt x="0" y="0"/>
                    <a:pt x="0" y="0"/>
                  </a:cubicBezTo>
                  <a:cubicBezTo>
                    <a:pt x="49" y="0"/>
                    <a:pt x="49" y="0"/>
                    <a:pt x="49" y="0"/>
                  </a:cubicBezTo>
                  <a:cubicBezTo>
                    <a:pt x="50" y="0"/>
                    <a:pt x="51" y="0"/>
                    <a:pt x="51" y="1"/>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3" name="iŝliḍé">
              <a:extLst>
                <a:ext uri="{FF2B5EF4-FFF2-40B4-BE49-F238E27FC236}">
                  <a16:creationId xmlns:a16="http://schemas.microsoft.com/office/drawing/2014/main" id="{CA5F724C-647D-4F06-B2C1-2B19EFB5BD76}"/>
                </a:ext>
              </a:extLst>
            </p:cNvPr>
            <p:cNvSpPr/>
            <p:nvPr/>
          </p:nvSpPr>
          <p:spPr bwMode="auto">
            <a:xfrm>
              <a:off x="5031126" y="5647987"/>
              <a:ext cx="174462" cy="11521"/>
            </a:xfrm>
            <a:custGeom>
              <a:avLst/>
              <a:gdLst>
                <a:gd name="T0" fmla="*/ 51 w 51"/>
                <a:gd name="T1" fmla="*/ 2 h 3"/>
                <a:gd name="T2" fmla="*/ 49 w 51"/>
                <a:gd name="T3" fmla="*/ 3 h 3"/>
                <a:gd name="T4" fmla="*/ 0 w 51"/>
                <a:gd name="T5" fmla="*/ 3 h 3"/>
                <a:gd name="T6" fmla="*/ 0 w 51"/>
                <a:gd name="T7" fmla="*/ 0 h 3"/>
                <a:gd name="T8" fmla="*/ 49 w 51"/>
                <a:gd name="T9" fmla="*/ 0 h 3"/>
                <a:gd name="T10" fmla="*/ 51 w 51"/>
                <a:gd name="T11" fmla="*/ 2 h 3"/>
              </a:gdLst>
              <a:ahLst/>
              <a:cxnLst>
                <a:cxn ang="0">
                  <a:pos x="T0" y="T1"/>
                </a:cxn>
                <a:cxn ang="0">
                  <a:pos x="T2" y="T3"/>
                </a:cxn>
                <a:cxn ang="0">
                  <a:pos x="T4" y="T5"/>
                </a:cxn>
                <a:cxn ang="0">
                  <a:pos x="T6" y="T7"/>
                </a:cxn>
                <a:cxn ang="0">
                  <a:pos x="T8" y="T9"/>
                </a:cxn>
                <a:cxn ang="0">
                  <a:pos x="T10" y="T11"/>
                </a:cxn>
              </a:cxnLst>
              <a:rect l="0" t="0" r="r" b="b"/>
              <a:pathLst>
                <a:path w="51" h="3">
                  <a:moveTo>
                    <a:pt x="51" y="2"/>
                  </a:moveTo>
                  <a:cubicBezTo>
                    <a:pt x="51" y="3"/>
                    <a:pt x="50" y="3"/>
                    <a:pt x="49" y="3"/>
                  </a:cubicBezTo>
                  <a:cubicBezTo>
                    <a:pt x="0" y="3"/>
                    <a:pt x="0" y="3"/>
                    <a:pt x="0" y="3"/>
                  </a:cubicBezTo>
                  <a:cubicBezTo>
                    <a:pt x="0" y="0"/>
                    <a:pt x="0" y="0"/>
                    <a:pt x="0" y="0"/>
                  </a:cubicBezTo>
                  <a:cubicBezTo>
                    <a:pt x="49" y="0"/>
                    <a:pt x="49" y="0"/>
                    <a:pt x="49" y="0"/>
                  </a:cubicBezTo>
                  <a:cubicBezTo>
                    <a:pt x="50" y="0"/>
                    <a:pt x="51" y="1"/>
                    <a:pt x="51" y="2"/>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4" name="íṧ1íďe">
              <a:extLst>
                <a:ext uri="{FF2B5EF4-FFF2-40B4-BE49-F238E27FC236}">
                  <a16:creationId xmlns:a16="http://schemas.microsoft.com/office/drawing/2014/main" id="{57A79DF1-2206-437A-91BE-15791F1F73D2}"/>
                </a:ext>
              </a:extLst>
            </p:cNvPr>
            <p:cNvSpPr/>
            <p:nvPr/>
          </p:nvSpPr>
          <p:spPr bwMode="auto">
            <a:xfrm>
              <a:off x="5031126" y="5733572"/>
              <a:ext cx="174462" cy="14813"/>
            </a:xfrm>
            <a:custGeom>
              <a:avLst/>
              <a:gdLst>
                <a:gd name="T0" fmla="*/ 51 w 51"/>
                <a:gd name="T1" fmla="*/ 2 h 4"/>
                <a:gd name="T2" fmla="*/ 49 w 51"/>
                <a:gd name="T3" fmla="*/ 4 h 4"/>
                <a:gd name="T4" fmla="*/ 0 w 51"/>
                <a:gd name="T5" fmla="*/ 4 h 4"/>
                <a:gd name="T6" fmla="*/ 0 w 51"/>
                <a:gd name="T7" fmla="*/ 0 h 4"/>
                <a:gd name="T8" fmla="*/ 49 w 51"/>
                <a:gd name="T9" fmla="*/ 0 h 4"/>
                <a:gd name="T10" fmla="*/ 51 w 51"/>
                <a:gd name="T11" fmla="*/ 2 h 4"/>
              </a:gdLst>
              <a:ahLst/>
              <a:cxnLst>
                <a:cxn ang="0">
                  <a:pos x="T0" y="T1"/>
                </a:cxn>
                <a:cxn ang="0">
                  <a:pos x="T2" y="T3"/>
                </a:cxn>
                <a:cxn ang="0">
                  <a:pos x="T4" y="T5"/>
                </a:cxn>
                <a:cxn ang="0">
                  <a:pos x="T6" y="T7"/>
                </a:cxn>
                <a:cxn ang="0">
                  <a:pos x="T8" y="T9"/>
                </a:cxn>
                <a:cxn ang="0">
                  <a:pos x="T10" y="T11"/>
                </a:cxn>
              </a:cxnLst>
              <a:rect l="0" t="0" r="r" b="b"/>
              <a:pathLst>
                <a:path w="51" h="4">
                  <a:moveTo>
                    <a:pt x="51" y="2"/>
                  </a:moveTo>
                  <a:cubicBezTo>
                    <a:pt x="51" y="3"/>
                    <a:pt x="50" y="4"/>
                    <a:pt x="49" y="4"/>
                  </a:cubicBezTo>
                  <a:cubicBezTo>
                    <a:pt x="0" y="4"/>
                    <a:pt x="0" y="4"/>
                    <a:pt x="0" y="4"/>
                  </a:cubicBezTo>
                  <a:cubicBezTo>
                    <a:pt x="0" y="0"/>
                    <a:pt x="0" y="0"/>
                    <a:pt x="0" y="0"/>
                  </a:cubicBezTo>
                  <a:cubicBezTo>
                    <a:pt x="49" y="0"/>
                    <a:pt x="49" y="0"/>
                    <a:pt x="49" y="0"/>
                  </a:cubicBezTo>
                  <a:cubicBezTo>
                    <a:pt x="50" y="0"/>
                    <a:pt x="51" y="1"/>
                    <a:pt x="51" y="2"/>
                  </a:cubicBezTo>
                  <a:close/>
                </a:path>
              </a:pathLst>
            </a:custGeom>
            <a:solidFill>
              <a:srgbClr val="9FB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5" name="iṣ1îďê">
              <a:extLst>
                <a:ext uri="{FF2B5EF4-FFF2-40B4-BE49-F238E27FC236}">
                  <a16:creationId xmlns:a16="http://schemas.microsoft.com/office/drawing/2014/main" id="{E4BA8CD0-CE2D-4C9F-A5E7-1BA1035C6BBC}"/>
                </a:ext>
              </a:extLst>
            </p:cNvPr>
            <p:cNvSpPr/>
            <p:nvPr/>
          </p:nvSpPr>
          <p:spPr bwMode="auto">
            <a:xfrm>
              <a:off x="4729933" y="4265461"/>
              <a:ext cx="13167" cy="311068"/>
            </a:xfrm>
            <a:custGeom>
              <a:avLst/>
              <a:gdLst>
                <a:gd name="T0" fmla="*/ 4 w 4"/>
                <a:gd name="T1" fmla="*/ 9 h 91"/>
                <a:gd name="T2" fmla="*/ 4 w 4"/>
                <a:gd name="T3" fmla="*/ 91 h 91"/>
                <a:gd name="T4" fmla="*/ 0 w 4"/>
                <a:gd name="T5" fmla="*/ 91 h 91"/>
                <a:gd name="T6" fmla="*/ 0 w 4"/>
                <a:gd name="T7" fmla="*/ 1 h 91"/>
                <a:gd name="T8" fmla="*/ 1 w 4"/>
                <a:gd name="T9" fmla="*/ 0 h 91"/>
                <a:gd name="T10" fmla="*/ 4 w 4"/>
                <a:gd name="T11" fmla="*/ 8 h 91"/>
                <a:gd name="T12" fmla="*/ 4 w 4"/>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4" h="91">
                  <a:moveTo>
                    <a:pt x="4" y="9"/>
                  </a:moveTo>
                  <a:cubicBezTo>
                    <a:pt x="4" y="91"/>
                    <a:pt x="4" y="91"/>
                    <a:pt x="4" y="91"/>
                  </a:cubicBezTo>
                  <a:cubicBezTo>
                    <a:pt x="0" y="91"/>
                    <a:pt x="0" y="91"/>
                    <a:pt x="0" y="91"/>
                  </a:cubicBezTo>
                  <a:cubicBezTo>
                    <a:pt x="0" y="1"/>
                    <a:pt x="0" y="1"/>
                    <a:pt x="0" y="1"/>
                  </a:cubicBezTo>
                  <a:cubicBezTo>
                    <a:pt x="0" y="0"/>
                    <a:pt x="0" y="0"/>
                    <a:pt x="1" y="0"/>
                  </a:cubicBezTo>
                  <a:cubicBezTo>
                    <a:pt x="4" y="8"/>
                    <a:pt x="4" y="8"/>
                    <a:pt x="4" y="8"/>
                  </a:cubicBezTo>
                  <a:cubicBezTo>
                    <a:pt x="4" y="9"/>
                    <a:pt x="4" y="9"/>
                    <a:pt x="4" y="9"/>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7" name="iṣḷíde">
              <a:extLst>
                <a:ext uri="{FF2B5EF4-FFF2-40B4-BE49-F238E27FC236}">
                  <a16:creationId xmlns:a16="http://schemas.microsoft.com/office/drawing/2014/main" id="{48727BF0-DDC5-4D90-B2EA-AF5967C5EB88}"/>
                </a:ext>
              </a:extLst>
            </p:cNvPr>
            <p:cNvSpPr/>
            <p:nvPr/>
          </p:nvSpPr>
          <p:spPr bwMode="auto">
            <a:xfrm>
              <a:off x="4729933" y="4507403"/>
              <a:ext cx="13167" cy="21396"/>
            </a:xfrm>
            <a:custGeom>
              <a:avLst/>
              <a:gdLst>
                <a:gd name="T0" fmla="*/ 0 w 4"/>
                <a:gd name="T1" fmla="*/ 0 h 6"/>
                <a:gd name="T2" fmla="*/ 0 w 4"/>
                <a:gd name="T3" fmla="*/ 6 h 6"/>
                <a:gd name="T4" fmla="*/ 0 w 4"/>
                <a:gd name="T5" fmla="*/ 6 h 6"/>
                <a:gd name="T6" fmla="*/ 4 w 4"/>
                <a:gd name="T7" fmla="*/ 6 h 6"/>
                <a:gd name="T8" fmla="*/ 4 w 4"/>
                <a:gd name="T9" fmla="*/ 6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6"/>
                    <a:pt x="0" y="6"/>
                    <a:pt x="0" y="6"/>
                  </a:cubicBezTo>
                  <a:cubicBezTo>
                    <a:pt x="0" y="6"/>
                    <a:pt x="0" y="6"/>
                    <a:pt x="0" y="6"/>
                  </a:cubicBezTo>
                  <a:cubicBezTo>
                    <a:pt x="4" y="6"/>
                    <a:pt x="4" y="6"/>
                    <a:pt x="4" y="6"/>
                  </a:cubicBezTo>
                  <a:cubicBezTo>
                    <a:pt x="4" y="6"/>
                    <a:pt x="4" y="6"/>
                    <a:pt x="4" y="6"/>
                  </a:cubicBezTo>
                  <a:cubicBezTo>
                    <a:pt x="4" y="2"/>
                    <a:pt x="4" y="2"/>
                    <a:pt x="4" y="2"/>
                  </a:cubicBezTo>
                  <a:cubicBezTo>
                    <a:pt x="3" y="1"/>
                    <a:pt x="1" y="0"/>
                    <a:pt x="0"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8" name="îṥḷîḓe">
              <a:extLst>
                <a:ext uri="{FF2B5EF4-FFF2-40B4-BE49-F238E27FC236}">
                  <a16:creationId xmlns:a16="http://schemas.microsoft.com/office/drawing/2014/main" id="{D7383FCF-C950-47F4-BCCF-291B3061C185}"/>
                </a:ext>
              </a:extLst>
            </p:cNvPr>
            <p:cNvSpPr/>
            <p:nvPr/>
          </p:nvSpPr>
          <p:spPr bwMode="auto">
            <a:xfrm>
              <a:off x="4673974" y="4528799"/>
              <a:ext cx="123440" cy="204087"/>
            </a:xfrm>
            <a:custGeom>
              <a:avLst/>
              <a:gdLst>
                <a:gd name="T0" fmla="*/ 0 w 36"/>
                <a:gd name="T1" fmla="*/ 60 h 60"/>
                <a:gd name="T2" fmla="*/ 36 w 36"/>
                <a:gd name="T3" fmla="*/ 60 h 60"/>
                <a:gd name="T4" fmla="*/ 35 w 36"/>
                <a:gd name="T5" fmla="*/ 54 h 60"/>
                <a:gd name="T6" fmla="*/ 28 w 36"/>
                <a:gd name="T7" fmla="*/ 7 h 60"/>
                <a:gd name="T8" fmla="*/ 20 w 36"/>
                <a:gd name="T9" fmla="*/ 0 h 60"/>
                <a:gd name="T10" fmla="*/ 16 w 36"/>
                <a:gd name="T11" fmla="*/ 0 h 60"/>
                <a:gd name="T12" fmla="*/ 8 w 36"/>
                <a:gd name="T13" fmla="*/ 7 h 60"/>
                <a:gd name="T14" fmla="*/ 2 w 36"/>
                <a:gd name="T15" fmla="*/ 47 h 60"/>
                <a:gd name="T16" fmla="*/ 0 w 3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0">
                  <a:moveTo>
                    <a:pt x="0" y="60"/>
                  </a:moveTo>
                  <a:cubicBezTo>
                    <a:pt x="36" y="60"/>
                    <a:pt x="36" y="60"/>
                    <a:pt x="36" y="60"/>
                  </a:cubicBezTo>
                  <a:cubicBezTo>
                    <a:pt x="35" y="54"/>
                    <a:pt x="35" y="54"/>
                    <a:pt x="35" y="54"/>
                  </a:cubicBezTo>
                  <a:cubicBezTo>
                    <a:pt x="28" y="7"/>
                    <a:pt x="28" y="7"/>
                    <a:pt x="28" y="7"/>
                  </a:cubicBezTo>
                  <a:cubicBezTo>
                    <a:pt x="27" y="3"/>
                    <a:pt x="24" y="0"/>
                    <a:pt x="20" y="0"/>
                  </a:cubicBezTo>
                  <a:cubicBezTo>
                    <a:pt x="16" y="0"/>
                    <a:pt x="16" y="0"/>
                    <a:pt x="16" y="0"/>
                  </a:cubicBezTo>
                  <a:cubicBezTo>
                    <a:pt x="12" y="0"/>
                    <a:pt x="9" y="3"/>
                    <a:pt x="8" y="7"/>
                  </a:cubicBezTo>
                  <a:cubicBezTo>
                    <a:pt x="2" y="47"/>
                    <a:pt x="2" y="47"/>
                    <a:pt x="2" y="47"/>
                  </a:cubicBezTo>
                  <a:cubicBezTo>
                    <a:pt x="0" y="60"/>
                    <a:pt x="0" y="60"/>
                    <a:pt x="0" y="60"/>
                  </a:cubicBezTo>
                </a:path>
              </a:pathLst>
            </a:custGeom>
            <a:solidFill>
              <a:srgbClr val="7FB5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9" name="iś1íḑè">
              <a:extLst>
                <a:ext uri="{FF2B5EF4-FFF2-40B4-BE49-F238E27FC236}">
                  <a16:creationId xmlns:a16="http://schemas.microsoft.com/office/drawing/2014/main" id="{6460A48D-18CE-4F04-B008-37E393C6E324}"/>
                </a:ext>
              </a:extLst>
            </p:cNvPr>
            <p:cNvSpPr/>
            <p:nvPr/>
          </p:nvSpPr>
          <p:spPr bwMode="auto">
            <a:xfrm>
              <a:off x="4673974" y="4688448"/>
              <a:ext cx="123440" cy="44438"/>
            </a:xfrm>
            <a:custGeom>
              <a:avLst/>
              <a:gdLst>
                <a:gd name="T0" fmla="*/ 5 w 75"/>
                <a:gd name="T1" fmla="*/ 0 h 27"/>
                <a:gd name="T2" fmla="*/ 5 w 75"/>
                <a:gd name="T3" fmla="*/ 0 h 27"/>
                <a:gd name="T4" fmla="*/ 0 w 75"/>
                <a:gd name="T5" fmla="*/ 27 h 27"/>
                <a:gd name="T6" fmla="*/ 75 w 75"/>
                <a:gd name="T7" fmla="*/ 27 h 27"/>
                <a:gd name="T8" fmla="*/ 73 w 75"/>
                <a:gd name="T9" fmla="*/ 15 h 27"/>
                <a:gd name="T10" fmla="*/ 5 w 75"/>
                <a:gd name="T11" fmla="*/ 0 h 27"/>
              </a:gdLst>
              <a:ahLst/>
              <a:cxnLst>
                <a:cxn ang="0">
                  <a:pos x="T0" y="T1"/>
                </a:cxn>
                <a:cxn ang="0">
                  <a:pos x="T2" y="T3"/>
                </a:cxn>
                <a:cxn ang="0">
                  <a:pos x="T4" y="T5"/>
                </a:cxn>
                <a:cxn ang="0">
                  <a:pos x="T6" y="T7"/>
                </a:cxn>
                <a:cxn ang="0">
                  <a:pos x="T8" y="T9"/>
                </a:cxn>
                <a:cxn ang="0">
                  <a:pos x="T10" y="T11"/>
                </a:cxn>
              </a:cxnLst>
              <a:rect l="0" t="0" r="r" b="b"/>
              <a:pathLst>
                <a:path w="75" h="27">
                  <a:moveTo>
                    <a:pt x="5" y="0"/>
                  </a:moveTo>
                  <a:lnTo>
                    <a:pt x="5" y="0"/>
                  </a:lnTo>
                  <a:lnTo>
                    <a:pt x="0" y="27"/>
                  </a:lnTo>
                  <a:lnTo>
                    <a:pt x="75" y="27"/>
                  </a:lnTo>
                  <a:lnTo>
                    <a:pt x="73" y="15"/>
                  </a:lnTo>
                  <a:lnTo>
                    <a:pt x="5" y="0"/>
                  </a:lnTo>
                  <a:close/>
                </a:path>
              </a:pathLst>
            </a:custGeom>
            <a:solidFill>
              <a:srgbClr val="5F9A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0" name="îşlîḓé">
              <a:extLst>
                <a:ext uri="{FF2B5EF4-FFF2-40B4-BE49-F238E27FC236}">
                  <a16:creationId xmlns:a16="http://schemas.microsoft.com/office/drawing/2014/main" id="{2FF4D23F-FDEB-4BF0-806B-DE4E65607961}"/>
                </a:ext>
              </a:extLst>
            </p:cNvPr>
            <p:cNvSpPr/>
            <p:nvPr/>
          </p:nvSpPr>
          <p:spPr bwMode="auto">
            <a:xfrm>
              <a:off x="4673974" y="4688448"/>
              <a:ext cx="123440" cy="44438"/>
            </a:xfrm>
            <a:custGeom>
              <a:avLst/>
              <a:gdLst>
                <a:gd name="T0" fmla="*/ 5 w 75"/>
                <a:gd name="T1" fmla="*/ 0 h 27"/>
                <a:gd name="T2" fmla="*/ 5 w 75"/>
                <a:gd name="T3" fmla="*/ 0 h 27"/>
                <a:gd name="T4" fmla="*/ 0 w 75"/>
                <a:gd name="T5" fmla="*/ 27 h 27"/>
                <a:gd name="T6" fmla="*/ 75 w 75"/>
                <a:gd name="T7" fmla="*/ 27 h 27"/>
                <a:gd name="T8" fmla="*/ 73 w 75"/>
                <a:gd name="T9" fmla="*/ 15 h 27"/>
                <a:gd name="T10" fmla="*/ 5 w 75"/>
                <a:gd name="T11" fmla="*/ 0 h 27"/>
              </a:gdLst>
              <a:ahLst/>
              <a:cxnLst>
                <a:cxn ang="0">
                  <a:pos x="T0" y="T1"/>
                </a:cxn>
                <a:cxn ang="0">
                  <a:pos x="T2" y="T3"/>
                </a:cxn>
                <a:cxn ang="0">
                  <a:pos x="T4" y="T5"/>
                </a:cxn>
                <a:cxn ang="0">
                  <a:pos x="T6" y="T7"/>
                </a:cxn>
                <a:cxn ang="0">
                  <a:pos x="T8" y="T9"/>
                </a:cxn>
                <a:cxn ang="0">
                  <a:pos x="T10" y="T11"/>
                </a:cxn>
              </a:cxnLst>
              <a:rect l="0" t="0" r="r" b="b"/>
              <a:pathLst>
                <a:path w="75" h="27">
                  <a:moveTo>
                    <a:pt x="5" y="0"/>
                  </a:moveTo>
                  <a:lnTo>
                    <a:pt x="5" y="0"/>
                  </a:lnTo>
                  <a:lnTo>
                    <a:pt x="0" y="27"/>
                  </a:lnTo>
                  <a:lnTo>
                    <a:pt x="75" y="27"/>
                  </a:lnTo>
                  <a:lnTo>
                    <a:pt x="73" y="1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1" name="îṩḷîḑê">
              <a:extLst>
                <a:ext uri="{FF2B5EF4-FFF2-40B4-BE49-F238E27FC236}">
                  <a16:creationId xmlns:a16="http://schemas.microsoft.com/office/drawing/2014/main" id="{D16C6E59-D3A9-4391-ABD5-9BB3D641110B}"/>
                </a:ext>
              </a:extLst>
            </p:cNvPr>
            <p:cNvSpPr/>
            <p:nvPr/>
          </p:nvSpPr>
          <p:spPr bwMode="auto">
            <a:xfrm>
              <a:off x="4660807" y="4719719"/>
              <a:ext cx="151419" cy="23042"/>
            </a:xfrm>
            <a:custGeom>
              <a:avLst/>
              <a:gdLst>
                <a:gd name="T0" fmla="*/ 44 w 44"/>
                <a:gd name="T1" fmla="*/ 5 h 7"/>
                <a:gd name="T2" fmla="*/ 44 w 44"/>
                <a:gd name="T3" fmla="*/ 3 h 7"/>
                <a:gd name="T4" fmla="*/ 42 w 44"/>
                <a:gd name="T5" fmla="*/ 0 h 7"/>
                <a:gd name="T6" fmla="*/ 2 w 44"/>
                <a:gd name="T7" fmla="*/ 0 h 7"/>
                <a:gd name="T8" fmla="*/ 0 w 44"/>
                <a:gd name="T9" fmla="*/ 3 h 7"/>
                <a:gd name="T10" fmla="*/ 0 w 44"/>
                <a:gd name="T11" fmla="*/ 5 h 7"/>
                <a:gd name="T12" fmla="*/ 2 w 44"/>
                <a:gd name="T13" fmla="*/ 7 h 7"/>
                <a:gd name="T14" fmla="*/ 42 w 44"/>
                <a:gd name="T15" fmla="*/ 7 h 7"/>
                <a:gd name="T16" fmla="*/ 44 w 44"/>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4" y="5"/>
                  </a:moveTo>
                  <a:cubicBezTo>
                    <a:pt x="44" y="3"/>
                    <a:pt x="44" y="3"/>
                    <a:pt x="44" y="3"/>
                  </a:cubicBezTo>
                  <a:cubicBezTo>
                    <a:pt x="44" y="1"/>
                    <a:pt x="43" y="0"/>
                    <a:pt x="42" y="0"/>
                  </a:cubicBezTo>
                  <a:cubicBezTo>
                    <a:pt x="2" y="0"/>
                    <a:pt x="2" y="0"/>
                    <a:pt x="2" y="0"/>
                  </a:cubicBezTo>
                  <a:cubicBezTo>
                    <a:pt x="1" y="0"/>
                    <a:pt x="0" y="1"/>
                    <a:pt x="0" y="3"/>
                  </a:cubicBezTo>
                  <a:cubicBezTo>
                    <a:pt x="0" y="5"/>
                    <a:pt x="0" y="5"/>
                    <a:pt x="0" y="5"/>
                  </a:cubicBezTo>
                  <a:cubicBezTo>
                    <a:pt x="0" y="6"/>
                    <a:pt x="1" y="7"/>
                    <a:pt x="2" y="7"/>
                  </a:cubicBezTo>
                  <a:cubicBezTo>
                    <a:pt x="42" y="7"/>
                    <a:pt x="42" y="7"/>
                    <a:pt x="42" y="7"/>
                  </a:cubicBezTo>
                  <a:cubicBezTo>
                    <a:pt x="43" y="7"/>
                    <a:pt x="44" y="6"/>
                    <a:pt x="44" y="5"/>
                  </a:cubicBezTo>
                  <a:close/>
                </a:path>
              </a:pathLst>
            </a:custGeom>
            <a:solidFill>
              <a:srgbClr val="7FB5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2" name="ïs1íḍe">
              <a:extLst>
                <a:ext uri="{FF2B5EF4-FFF2-40B4-BE49-F238E27FC236}">
                  <a16:creationId xmlns:a16="http://schemas.microsoft.com/office/drawing/2014/main" id="{92833B43-9478-488D-907C-2D40440EECEC}"/>
                </a:ext>
              </a:extLst>
            </p:cNvPr>
            <p:cNvSpPr/>
            <p:nvPr/>
          </p:nvSpPr>
          <p:spPr bwMode="auto">
            <a:xfrm>
              <a:off x="4641056" y="5358315"/>
              <a:ext cx="190920" cy="441092"/>
            </a:xfrm>
            <a:custGeom>
              <a:avLst/>
              <a:gdLst>
                <a:gd name="T0" fmla="*/ 25 w 116"/>
                <a:gd name="T1" fmla="*/ 268 h 268"/>
                <a:gd name="T2" fmla="*/ 89 w 116"/>
                <a:gd name="T3" fmla="*/ 268 h 268"/>
                <a:gd name="T4" fmla="*/ 91 w 116"/>
                <a:gd name="T5" fmla="*/ 247 h 268"/>
                <a:gd name="T6" fmla="*/ 116 w 116"/>
                <a:gd name="T7" fmla="*/ 0 h 268"/>
                <a:gd name="T8" fmla="*/ 0 w 116"/>
                <a:gd name="T9" fmla="*/ 0 h 268"/>
                <a:gd name="T10" fmla="*/ 23 w 116"/>
                <a:gd name="T11" fmla="*/ 230 h 268"/>
                <a:gd name="T12" fmla="*/ 25 w 116"/>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16" h="268">
                  <a:moveTo>
                    <a:pt x="25" y="268"/>
                  </a:moveTo>
                  <a:lnTo>
                    <a:pt x="89" y="268"/>
                  </a:lnTo>
                  <a:lnTo>
                    <a:pt x="91" y="247"/>
                  </a:lnTo>
                  <a:lnTo>
                    <a:pt x="116" y="0"/>
                  </a:lnTo>
                  <a:lnTo>
                    <a:pt x="0" y="0"/>
                  </a:lnTo>
                  <a:lnTo>
                    <a:pt x="23" y="230"/>
                  </a:lnTo>
                  <a:lnTo>
                    <a:pt x="25" y="268"/>
                  </a:lnTo>
                  <a:close/>
                </a:path>
              </a:pathLst>
            </a:custGeom>
            <a:solidFill>
              <a:srgbClr val="D7F0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3" name="íṥļiḍê">
              <a:extLst>
                <a:ext uri="{FF2B5EF4-FFF2-40B4-BE49-F238E27FC236}">
                  <a16:creationId xmlns:a16="http://schemas.microsoft.com/office/drawing/2014/main" id="{79825475-B1AF-4F7E-8D5F-6A5F43359816}"/>
                </a:ext>
              </a:extLst>
            </p:cNvPr>
            <p:cNvSpPr/>
            <p:nvPr/>
          </p:nvSpPr>
          <p:spPr bwMode="auto">
            <a:xfrm>
              <a:off x="4641056" y="5358315"/>
              <a:ext cx="190920" cy="441092"/>
            </a:xfrm>
            <a:custGeom>
              <a:avLst/>
              <a:gdLst>
                <a:gd name="T0" fmla="*/ 25 w 116"/>
                <a:gd name="T1" fmla="*/ 268 h 268"/>
                <a:gd name="T2" fmla="*/ 89 w 116"/>
                <a:gd name="T3" fmla="*/ 268 h 268"/>
                <a:gd name="T4" fmla="*/ 91 w 116"/>
                <a:gd name="T5" fmla="*/ 247 h 268"/>
                <a:gd name="T6" fmla="*/ 116 w 116"/>
                <a:gd name="T7" fmla="*/ 0 h 268"/>
                <a:gd name="T8" fmla="*/ 0 w 116"/>
                <a:gd name="T9" fmla="*/ 0 h 268"/>
                <a:gd name="T10" fmla="*/ 23 w 116"/>
                <a:gd name="T11" fmla="*/ 230 h 268"/>
                <a:gd name="T12" fmla="*/ 25 w 116"/>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16" h="268">
                  <a:moveTo>
                    <a:pt x="25" y="268"/>
                  </a:moveTo>
                  <a:lnTo>
                    <a:pt x="89" y="268"/>
                  </a:lnTo>
                  <a:lnTo>
                    <a:pt x="91" y="247"/>
                  </a:lnTo>
                  <a:lnTo>
                    <a:pt x="116" y="0"/>
                  </a:lnTo>
                  <a:lnTo>
                    <a:pt x="0" y="0"/>
                  </a:lnTo>
                  <a:lnTo>
                    <a:pt x="23" y="230"/>
                  </a:lnTo>
                  <a:lnTo>
                    <a:pt x="25" y="2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4" name="îš1ïḋé">
              <a:extLst>
                <a:ext uri="{FF2B5EF4-FFF2-40B4-BE49-F238E27FC236}">
                  <a16:creationId xmlns:a16="http://schemas.microsoft.com/office/drawing/2014/main" id="{54521045-6F2B-4A2C-8CD6-24DB34559DC9}"/>
                </a:ext>
              </a:extLst>
            </p:cNvPr>
            <p:cNvSpPr/>
            <p:nvPr/>
          </p:nvSpPr>
          <p:spPr bwMode="auto">
            <a:xfrm>
              <a:off x="4641056" y="4742762"/>
              <a:ext cx="190920" cy="732409"/>
            </a:xfrm>
            <a:custGeom>
              <a:avLst/>
              <a:gdLst>
                <a:gd name="T0" fmla="*/ 0 w 56"/>
                <a:gd name="T1" fmla="*/ 214 h 214"/>
                <a:gd name="T2" fmla="*/ 56 w 56"/>
                <a:gd name="T3" fmla="*/ 214 h 214"/>
                <a:gd name="T4" fmla="*/ 56 w 56"/>
                <a:gd name="T5" fmla="*/ 11 h 214"/>
                <a:gd name="T6" fmla="*/ 47 w 56"/>
                <a:gd name="T7" fmla="*/ 0 h 214"/>
                <a:gd name="T8" fmla="*/ 9 w 56"/>
                <a:gd name="T9" fmla="*/ 0 h 214"/>
                <a:gd name="T10" fmla="*/ 0 w 56"/>
                <a:gd name="T11" fmla="*/ 11 h 214"/>
                <a:gd name="T12" fmla="*/ 0 w 5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6" h="214">
                  <a:moveTo>
                    <a:pt x="0" y="214"/>
                  </a:moveTo>
                  <a:cubicBezTo>
                    <a:pt x="56" y="214"/>
                    <a:pt x="56" y="214"/>
                    <a:pt x="56" y="214"/>
                  </a:cubicBezTo>
                  <a:cubicBezTo>
                    <a:pt x="56" y="11"/>
                    <a:pt x="56" y="11"/>
                    <a:pt x="56" y="11"/>
                  </a:cubicBezTo>
                  <a:cubicBezTo>
                    <a:pt x="56" y="5"/>
                    <a:pt x="52" y="0"/>
                    <a:pt x="47" y="0"/>
                  </a:cubicBezTo>
                  <a:cubicBezTo>
                    <a:pt x="9" y="0"/>
                    <a:pt x="9" y="0"/>
                    <a:pt x="9" y="0"/>
                  </a:cubicBezTo>
                  <a:cubicBezTo>
                    <a:pt x="4" y="0"/>
                    <a:pt x="0" y="5"/>
                    <a:pt x="0" y="11"/>
                  </a:cubicBezTo>
                  <a:cubicBezTo>
                    <a:pt x="0" y="214"/>
                    <a:pt x="0" y="214"/>
                    <a:pt x="0" y="21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5" name="ïş1îďê">
              <a:extLst>
                <a:ext uri="{FF2B5EF4-FFF2-40B4-BE49-F238E27FC236}">
                  <a16:creationId xmlns:a16="http://schemas.microsoft.com/office/drawing/2014/main" id="{26443560-612B-4652-819B-8F6182BC80E4}"/>
                </a:ext>
              </a:extLst>
            </p:cNvPr>
            <p:cNvSpPr/>
            <p:nvPr/>
          </p:nvSpPr>
          <p:spPr bwMode="auto">
            <a:xfrm>
              <a:off x="4654223" y="4757574"/>
              <a:ext cx="164586" cy="314360"/>
            </a:xfrm>
            <a:custGeom>
              <a:avLst/>
              <a:gdLst>
                <a:gd name="T0" fmla="*/ 43 w 48"/>
                <a:gd name="T1" fmla="*/ 0 h 92"/>
                <a:gd name="T2" fmla="*/ 5 w 48"/>
                <a:gd name="T3" fmla="*/ 0 h 92"/>
                <a:gd name="T4" fmla="*/ 0 w 48"/>
                <a:gd name="T5" fmla="*/ 7 h 92"/>
                <a:gd name="T6" fmla="*/ 0 w 48"/>
                <a:gd name="T7" fmla="*/ 92 h 92"/>
                <a:gd name="T8" fmla="*/ 48 w 48"/>
                <a:gd name="T9" fmla="*/ 92 h 92"/>
                <a:gd name="T10" fmla="*/ 48 w 48"/>
                <a:gd name="T11" fmla="*/ 7 h 92"/>
                <a:gd name="T12" fmla="*/ 43 w 4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48" h="92">
                  <a:moveTo>
                    <a:pt x="43" y="0"/>
                  </a:moveTo>
                  <a:cubicBezTo>
                    <a:pt x="5" y="0"/>
                    <a:pt x="5" y="0"/>
                    <a:pt x="5" y="0"/>
                  </a:cubicBezTo>
                  <a:cubicBezTo>
                    <a:pt x="2" y="0"/>
                    <a:pt x="0" y="3"/>
                    <a:pt x="0" y="7"/>
                  </a:cubicBezTo>
                  <a:cubicBezTo>
                    <a:pt x="0" y="92"/>
                    <a:pt x="0" y="92"/>
                    <a:pt x="0" y="92"/>
                  </a:cubicBezTo>
                  <a:cubicBezTo>
                    <a:pt x="48" y="92"/>
                    <a:pt x="48" y="92"/>
                    <a:pt x="48" y="92"/>
                  </a:cubicBezTo>
                  <a:cubicBezTo>
                    <a:pt x="48" y="7"/>
                    <a:pt x="48" y="7"/>
                    <a:pt x="48" y="7"/>
                  </a:cubicBezTo>
                  <a:cubicBezTo>
                    <a:pt x="48" y="3"/>
                    <a:pt x="46" y="0"/>
                    <a:pt x="43" y="0"/>
                  </a:cubicBezTo>
                </a:path>
              </a:pathLst>
            </a:custGeom>
            <a:solidFill>
              <a:srgbClr val="D8E4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6" name="îṥḻiďé">
              <a:extLst>
                <a:ext uri="{FF2B5EF4-FFF2-40B4-BE49-F238E27FC236}">
                  <a16:creationId xmlns:a16="http://schemas.microsoft.com/office/drawing/2014/main" id="{279EA65E-1622-4EC3-AF4E-492DD981A811}"/>
                </a:ext>
              </a:extLst>
            </p:cNvPr>
            <p:cNvSpPr/>
            <p:nvPr/>
          </p:nvSpPr>
          <p:spPr bwMode="auto">
            <a:xfrm>
              <a:off x="4641056" y="5406045"/>
              <a:ext cx="190920" cy="69126"/>
            </a:xfrm>
            <a:custGeom>
              <a:avLst/>
              <a:gdLst>
                <a:gd name="T0" fmla="*/ 0 w 116"/>
                <a:gd name="T1" fmla="*/ 0 h 42"/>
                <a:gd name="T2" fmla="*/ 0 w 116"/>
                <a:gd name="T3" fmla="*/ 42 h 42"/>
                <a:gd name="T4" fmla="*/ 116 w 116"/>
                <a:gd name="T5" fmla="*/ 42 h 42"/>
                <a:gd name="T6" fmla="*/ 116 w 116"/>
                <a:gd name="T7" fmla="*/ 25 h 42"/>
                <a:gd name="T8" fmla="*/ 0 w 116"/>
                <a:gd name="T9" fmla="*/ 0 h 42"/>
              </a:gdLst>
              <a:ahLst/>
              <a:cxnLst>
                <a:cxn ang="0">
                  <a:pos x="T0" y="T1"/>
                </a:cxn>
                <a:cxn ang="0">
                  <a:pos x="T2" y="T3"/>
                </a:cxn>
                <a:cxn ang="0">
                  <a:pos x="T4" y="T5"/>
                </a:cxn>
                <a:cxn ang="0">
                  <a:pos x="T6" y="T7"/>
                </a:cxn>
                <a:cxn ang="0">
                  <a:pos x="T8" y="T9"/>
                </a:cxn>
              </a:cxnLst>
              <a:rect l="0" t="0" r="r" b="b"/>
              <a:pathLst>
                <a:path w="116" h="42">
                  <a:moveTo>
                    <a:pt x="0" y="0"/>
                  </a:moveTo>
                  <a:lnTo>
                    <a:pt x="0" y="42"/>
                  </a:lnTo>
                  <a:lnTo>
                    <a:pt x="116" y="42"/>
                  </a:lnTo>
                  <a:lnTo>
                    <a:pt x="116" y="25"/>
                  </a:lnTo>
                  <a:lnTo>
                    <a:pt x="0" y="0"/>
                  </a:lnTo>
                  <a:close/>
                </a:path>
              </a:pathLst>
            </a:custGeom>
            <a:solidFill>
              <a:srgbClr val="9BC5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7" name="îSḻïḓé">
              <a:extLst>
                <a:ext uri="{FF2B5EF4-FFF2-40B4-BE49-F238E27FC236}">
                  <a16:creationId xmlns:a16="http://schemas.microsoft.com/office/drawing/2014/main" id="{226F6BBF-FA2B-440E-AB75-C11E84174158}"/>
                </a:ext>
              </a:extLst>
            </p:cNvPr>
            <p:cNvSpPr/>
            <p:nvPr/>
          </p:nvSpPr>
          <p:spPr bwMode="auto">
            <a:xfrm>
              <a:off x="4641056" y="5406045"/>
              <a:ext cx="190920" cy="69126"/>
            </a:xfrm>
            <a:custGeom>
              <a:avLst/>
              <a:gdLst>
                <a:gd name="T0" fmla="*/ 0 w 116"/>
                <a:gd name="T1" fmla="*/ 0 h 42"/>
                <a:gd name="T2" fmla="*/ 0 w 116"/>
                <a:gd name="T3" fmla="*/ 42 h 42"/>
                <a:gd name="T4" fmla="*/ 116 w 116"/>
                <a:gd name="T5" fmla="*/ 42 h 42"/>
                <a:gd name="T6" fmla="*/ 116 w 116"/>
                <a:gd name="T7" fmla="*/ 25 h 42"/>
                <a:gd name="T8" fmla="*/ 0 w 116"/>
                <a:gd name="T9" fmla="*/ 0 h 42"/>
              </a:gdLst>
              <a:ahLst/>
              <a:cxnLst>
                <a:cxn ang="0">
                  <a:pos x="T0" y="T1"/>
                </a:cxn>
                <a:cxn ang="0">
                  <a:pos x="T2" y="T3"/>
                </a:cxn>
                <a:cxn ang="0">
                  <a:pos x="T4" y="T5"/>
                </a:cxn>
                <a:cxn ang="0">
                  <a:pos x="T6" y="T7"/>
                </a:cxn>
                <a:cxn ang="0">
                  <a:pos x="T8" y="T9"/>
                </a:cxn>
              </a:cxnLst>
              <a:rect l="0" t="0" r="r" b="b"/>
              <a:pathLst>
                <a:path w="116" h="42">
                  <a:moveTo>
                    <a:pt x="0" y="0"/>
                  </a:moveTo>
                  <a:lnTo>
                    <a:pt x="0" y="42"/>
                  </a:lnTo>
                  <a:lnTo>
                    <a:pt x="116" y="42"/>
                  </a:lnTo>
                  <a:lnTo>
                    <a:pt x="116"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8" name="išḻiďê">
              <a:extLst>
                <a:ext uri="{FF2B5EF4-FFF2-40B4-BE49-F238E27FC236}">
                  <a16:creationId xmlns:a16="http://schemas.microsoft.com/office/drawing/2014/main" id="{F129C092-B4BD-416C-B162-728C11129610}"/>
                </a:ext>
              </a:extLst>
            </p:cNvPr>
            <p:cNvSpPr/>
            <p:nvPr/>
          </p:nvSpPr>
          <p:spPr bwMode="auto">
            <a:xfrm>
              <a:off x="4555471" y="5470233"/>
              <a:ext cx="362090" cy="52668"/>
            </a:xfrm>
            <a:custGeom>
              <a:avLst/>
              <a:gdLst>
                <a:gd name="T0" fmla="*/ 106 w 106"/>
                <a:gd name="T1" fmla="*/ 10 h 15"/>
                <a:gd name="T2" fmla="*/ 106 w 106"/>
                <a:gd name="T3" fmla="*/ 5 h 15"/>
                <a:gd name="T4" fmla="*/ 101 w 106"/>
                <a:gd name="T5" fmla="*/ 0 h 15"/>
                <a:gd name="T6" fmla="*/ 5 w 106"/>
                <a:gd name="T7" fmla="*/ 0 h 15"/>
                <a:gd name="T8" fmla="*/ 0 w 106"/>
                <a:gd name="T9" fmla="*/ 5 h 15"/>
                <a:gd name="T10" fmla="*/ 0 w 106"/>
                <a:gd name="T11" fmla="*/ 10 h 15"/>
                <a:gd name="T12" fmla="*/ 5 w 106"/>
                <a:gd name="T13" fmla="*/ 15 h 15"/>
                <a:gd name="T14" fmla="*/ 101 w 106"/>
                <a:gd name="T15" fmla="*/ 15 h 15"/>
                <a:gd name="T16" fmla="*/ 106 w 106"/>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
                  <a:moveTo>
                    <a:pt x="106" y="10"/>
                  </a:moveTo>
                  <a:cubicBezTo>
                    <a:pt x="106" y="5"/>
                    <a:pt x="106" y="5"/>
                    <a:pt x="106" y="5"/>
                  </a:cubicBezTo>
                  <a:cubicBezTo>
                    <a:pt x="106" y="2"/>
                    <a:pt x="103" y="0"/>
                    <a:pt x="101" y="0"/>
                  </a:cubicBezTo>
                  <a:cubicBezTo>
                    <a:pt x="5" y="0"/>
                    <a:pt x="5" y="0"/>
                    <a:pt x="5" y="0"/>
                  </a:cubicBezTo>
                  <a:cubicBezTo>
                    <a:pt x="3" y="0"/>
                    <a:pt x="0" y="2"/>
                    <a:pt x="0" y="5"/>
                  </a:cubicBezTo>
                  <a:cubicBezTo>
                    <a:pt x="0" y="10"/>
                    <a:pt x="0" y="10"/>
                    <a:pt x="0" y="10"/>
                  </a:cubicBezTo>
                  <a:cubicBezTo>
                    <a:pt x="0" y="12"/>
                    <a:pt x="3" y="15"/>
                    <a:pt x="5" y="15"/>
                  </a:cubicBezTo>
                  <a:cubicBezTo>
                    <a:pt x="101" y="15"/>
                    <a:pt x="101" y="15"/>
                    <a:pt x="101" y="15"/>
                  </a:cubicBezTo>
                  <a:cubicBezTo>
                    <a:pt x="103" y="15"/>
                    <a:pt x="106" y="12"/>
                    <a:pt x="10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9" name="ïṣļíďê">
              <a:extLst>
                <a:ext uri="{FF2B5EF4-FFF2-40B4-BE49-F238E27FC236}">
                  <a16:creationId xmlns:a16="http://schemas.microsoft.com/office/drawing/2014/main" id="{3800DCBF-4FF9-4BA9-BD8F-9335241BD57D}"/>
                </a:ext>
              </a:extLst>
            </p:cNvPr>
            <p:cNvSpPr/>
            <p:nvPr/>
          </p:nvSpPr>
          <p:spPr bwMode="auto">
            <a:xfrm>
              <a:off x="4678911" y="5736863"/>
              <a:ext cx="111919" cy="62543"/>
            </a:xfrm>
            <a:custGeom>
              <a:avLst/>
              <a:gdLst>
                <a:gd name="T0" fmla="*/ 0 w 68"/>
                <a:gd name="T1" fmla="*/ 0 h 38"/>
                <a:gd name="T2" fmla="*/ 2 w 68"/>
                <a:gd name="T3" fmla="*/ 38 h 38"/>
                <a:gd name="T4" fmla="*/ 66 w 68"/>
                <a:gd name="T5" fmla="*/ 38 h 38"/>
                <a:gd name="T6" fmla="*/ 68 w 68"/>
                <a:gd name="T7" fmla="*/ 17 h 38"/>
                <a:gd name="T8" fmla="*/ 0 w 68"/>
                <a:gd name="T9" fmla="*/ 0 h 38"/>
              </a:gdLst>
              <a:ahLst/>
              <a:cxnLst>
                <a:cxn ang="0">
                  <a:pos x="T0" y="T1"/>
                </a:cxn>
                <a:cxn ang="0">
                  <a:pos x="T2" y="T3"/>
                </a:cxn>
                <a:cxn ang="0">
                  <a:pos x="T4" y="T5"/>
                </a:cxn>
                <a:cxn ang="0">
                  <a:pos x="T6" y="T7"/>
                </a:cxn>
                <a:cxn ang="0">
                  <a:pos x="T8" y="T9"/>
                </a:cxn>
              </a:cxnLst>
              <a:rect l="0" t="0" r="r" b="b"/>
              <a:pathLst>
                <a:path w="68" h="38">
                  <a:moveTo>
                    <a:pt x="0" y="0"/>
                  </a:moveTo>
                  <a:lnTo>
                    <a:pt x="2" y="38"/>
                  </a:lnTo>
                  <a:lnTo>
                    <a:pt x="66" y="38"/>
                  </a:lnTo>
                  <a:lnTo>
                    <a:pt x="68" y="17"/>
                  </a:lnTo>
                  <a:lnTo>
                    <a:pt x="0" y="0"/>
                  </a:lnTo>
                  <a:close/>
                </a:path>
              </a:pathLst>
            </a:custGeom>
            <a:solidFill>
              <a:srgbClr val="83B9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0" name="íŝliḓé">
              <a:extLst>
                <a:ext uri="{FF2B5EF4-FFF2-40B4-BE49-F238E27FC236}">
                  <a16:creationId xmlns:a16="http://schemas.microsoft.com/office/drawing/2014/main" id="{5F501588-B68D-4B26-91CA-31BB7FAAA09D}"/>
                </a:ext>
              </a:extLst>
            </p:cNvPr>
            <p:cNvSpPr/>
            <p:nvPr/>
          </p:nvSpPr>
          <p:spPr bwMode="auto">
            <a:xfrm>
              <a:off x="4678911" y="5736863"/>
              <a:ext cx="111919" cy="62543"/>
            </a:xfrm>
            <a:custGeom>
              <a:avLst/>
              <a:gdLst>
                <a:gd name="T0" fmla="*/ 0 w 68"/>
                <a:gd name="T1" fmla="*/ 0 h 38"/>
                <a:gd name="T2" fmla="*/ 2 w 68"/>
                <a:gd name="T3" fmla="*/ 38 h 38"/>
                <a:gd name="T4" fmla="*/ 66 w 68"/>
                <a:gd name="T5" fmla="*/ 38 h 38"/>
                <a:gd name="T6" fmla="*/ 68 w 68"/>
                <a:gd name="T7" fmla="*/ 17 h 38"/>
                <a:gd name="T8" fmla="*/ 0 w 68"/>
                <a:gd name="T9" fmla="*/ 0 h 38"/>
              </a:gdLst>
              <a:ahLst/>
              <a:cxnLst>
                <a:cxn ang="0">
                  <a:pos x="T0" y="T1"/>
                </a:cxn>
                <a:cxn ang="0">
                  <a:pos x="T2" y="T3"/>
                </a:cxn>
                <a:cxn ang="0">
                  <a:pos x="T4" y="T5"/>
                </a:cxn>
                <a:cxn ang="0">
                  <a:pos x="T6" y="T7"/>
                </a:cxn>
                <a:cxn ang="0">
                  <a:pos x="T8" y="T9"/>
                </a:cxn>
              </a:cxnLst>
              <a:rect l="0" t="0" r="r" b="b"/>
              <a:pathLst>
                <a:path w="68" h="38">
                  <a:moveTo>
                    <a:pt x="0" y="0"/>
                  </a:moveTo>
                  <a:lnTo>
                    <a:pt x="2" y="38"/>
                  </a:lnTo>
                  <a:lnTo>
                    <a:pt x="66" y="38"/>
                  </a:lnTo>
                  <a:lnTo>
                    <a:pt x="6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1" name="ïṩ1iḑê">
              <a:extLst>
                <a:ext uri="{FF2B5EF4-FFF2-40B4-BE49-F238E27FC236}">
                  <a16:creationId xmlns:a16="http://schemas.microsoft.com/office/drawing/2014/main" id="{2DC2A78D-51F6-40FB-BCE0-AB16D5537B38}"/>
                </a:ext>
              </a:extLst>
            </p:cNvPr>
            <p:cNvSpPr/>
            <p:nvPr/>
          </p:nvSpPr>
          <p:spPr bwMode="auto">
            <a:xfrm>
              <a:off x="4626244" y="5781302"/>
              <a:ext cx="218900" cy="47730"/>
            </a:xfrm>
            <a:custGeom>
              <a:avLst/>
              <a:gdLst>
                <a:gd name="T0" fmla="*/ 64 w 64"/>
                <a:gd name="T1" fmla="*/ 9 h 14"/>
                <a:gd name="T2" fmla="*/ 64 w 64"/>
                <a:gd name="T3" fmla="*/ 5 h 14"/>
                <a:gd name="T4" fmla="*/ 60 w 64"/>
                <a:gd name="T5" fmla="*/ 0 h 14"/>
                <a:gd name="T6" fmla="*/ 4 w 64"/>
                <a:gd name="T7" fmla="*/ 0 h 14"/>
                <a:gd name="T8" fmla="*/ 0 w 64"/>
                <a:gd name="T9" fmla="*/ 5 h 14"/>
                <a:gd name="T10" fmla="*/ 0 w 64"/>
                <a:gd name="T11" fmla="*/ 9 h 14"/>
                <a:gd name="T12" fmla="*/ 4 w 64"/>
                <a:gd name="T13" fmla="*/ 14 h 14"/>
                <a:gd name="T14" fmla="*/ 60 w 64"/>
                <a:gd name="T15" fmla="*/ 14 h 14"/>
                <a:gd name="T16" fmla="*/ 64 w 6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
                  <a:moveTo>
                    <a:pt x="64" y="9"/>
                  </a:moveTo>
                  <a:cubicBezTo>
                    <a:pt x="64" y="5"/>
                    <a:pt x="64" y="5"/>
                    <a:pt x="64" y="5"/>
                  </a:cubicBezTo>
                  <a:cubicBezTo>
                    <a:pt x="64" y="2"/>
                    <a:pt x="62" y="0"/>
                    <a:pt x="60" y="0"/>
                  </a:cubicBezTo>
                  <a:cubicBezTo>
                    <a:pt x="4" y="0"/>
                    <a:pt x="4" y="0"/>
                    <a:pt x="4" y="0"/>
                  </a:cubicBezTo>
                  <a:cubicBezTo>
                    <a:pt x="2" y="0"/>
                    <a:pt x="0" y="2"/>
                    <a:pt x="0" y="5"/>
                  </a:cubicBezTo>
                  <a:cubicBezTo>
                    <a:pt x="0" y="9"/>
                    <a:pt x="0" y="9"/>
                    <a:pt x="0" y="9"/>
                  </a:cubicBezTo>
                  <a:cubicBezTo>
                    <a:pt x="0" y="12"/>
                    <a:pt x="2" y="14"/>
                    <a:pt x="4" y="14"/>
                  </a:cubicBezTo>
                  <a:cubicBezTo>
                    <a:pt x="60" y="14"/>
                    <a:pt x="60" y="14"/>
                    <a:pt x="60" y="14"/>
                  </a:cubicBezTo>
                  <a:cubicBezTo>
                    <a:pt x="62" y="14"/>
                    <a:pt x="64" y="12"/>
                    <a:pt x="6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2" name="i$ļïḑè">
              <a:extLst>
                <a:ext uri="{FF2B5EF4-FFF2-40B4-BE49-F238E27FC236}">
                  <a16:creationId xmlns:a16="http://schemas.microsoft.com/office/drawing/2014/main" id="{22A48B9E-A440-4FD3-B998-91948D6FEC16}"/>
                </a:ext>
              </a:extLst>
            </p:cNvPr>
            <p:cNvSpPr/>
            <p:nvPr/>
          </p:nvSpPr>
          <p:spPr bwMode="auto">
            <a:xfrm>
              <a:off x="4705245" y="4798721"/>
              <a:ext cx="110273" cy="9875"/>
            </a:xfrm>
            <a:custGeom>
              <a:avLst/>
              <a:gdLst>
                <a:gd name="T0" fmla="*/ 1 w 32"/>
                <a:gd name="T1" fmla="*/ 3 h 3"/>
                <a:gd name="T2" fmla="*/ 32 w 32"/>
                <a:gd name="T3" fmla="*/ 3 h 3"/>
                <a:gd name="T4" fmla="*/ 32 w 32"/>
                <a:gd name="T5" fmla="*/ 0 h 3"/>
                <a:gd name="T6" fmla="*/ 1 w 32"/>
                <a:gd name="T7" fmla="*/ 0 h 3"/>
                <a:gd name="T8" fmla="*/ 0 w 32"/>
                <a:gd name="T9" fmla="*/ 2 h 3"/>
                <a:gd name="T10" fmla="*/ 0 w 32"/>
                <a:gd name="T11" fmla="*/ 2 h 3"/>
                <a:gd name="T12" fmla="*/ 1 w 3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2" h="3">
                  <a:moveTo>
                    <a:pt x="1" y="3"/>
                  </a:moveTo>
                  <a:cubicBezTo>
                    <a:pt x="32" y="3"/>
                    <a:pt x="32" y="3"/>
                    <a:pt x="32" y="3"/>
                  </a:cubicBezTo>
                  <a:cubicBezTo>
                    <a:pt x="32" y="0"/>
                    <a:pt x="32" y="0"/>
                    <a:pt x="32" y="0"/>
                  </a:cubicBezTo>
                  <a:cubicBezTo>
                    <a:pt x="1" y="0"/>
                    <a:pt x="1" y="0"/>
                    <a:pt x="1" y="0"/>
                  </a:cubicBezTo>
                  <a:cubicBezTo>
                    <a:pt x="0" y="0"/>
                    <a:pt x="0" y="1"/>
                    <a:pt x="0" y="2"/>
                  </a:cubicBezTo>
                  <a:cubicBezTo>
                    <a:pt x="0" y="2"/>
                    <a:pt x="0" y="2"/>
                    <a:pt x="0" y="2"/>
                  </a:cubicBezTo>
                  <a:cubicBezTo>
                    <a:pt x="0" y="2"/>
                    <a:pt x="0" y="3"/>
                    <a:pt x="1" y="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3" name="ïş1íḓè">
              <a:extLst>
                <a:ext uri="{FF2B5EF4-FFF2-40B4-BE49-F238E27FC236}">
                  <a16:creationId xmlns:a16="http://schemas.microsoft.com/office/drawing/2014/main" id="{C0DCAD7A-9261-42D1-9214-E14A3CFFB4EA}"/>
                </a:ext>
              </a:extLst>
            </p:cNvPr>
            <p:cNvSpPr/>
            <p:nvPr/>
          </p:nvSpPr>
          <p:spPr bwMode="auto">
            <a:xfrm>
              <a:off x="4759559" y="4843159"/>
              <a:ext cx="55959" cy="6583"/>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0"/>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4" name="îş1iḑè">
              <a:extLst>
                <a:ext uri="{FF2B5EF4-FFF2-40B4-BE49-F238E27FC236}">
                  <a16:creationId xmlns:a16="http://schemas.microsoft.com/office/drawing/2014/main" id="{B148DA37-35CC-4562-9DE0-7DDD16B5308F}"/>
                </a:ext>
              </a:extLst>
            </p:cNvPr>
            <p:cNvSpPr/>
            <p:nvPr/>
          </p:nvSpPr>
          <p:spPr bwMode="auto">
            <a:xfrm>
              <a:off x="4705245" y="4885952"/>
              <a:ext cx="110273" cy="8229"/>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5" name="íṡḷiḓè">
              <a:extLst>
                <a:ext uri="{FF2B5EF4-FFF2-40B4-BE49-F238E27FC236}">
                  <a16:creationId xmlns:a16="http://schemas.microsoft.com/office/drawing/2014/main" id="{09E4692B-9B7D-48F2-8287-6DBE332C1016}"/>
                </a:ext>
              </a:extLst>
            </p:cNvPr>
            <p:cNvSpPr/>
            <p:nvPr/>
          </p:nvSpPr>
          <p:spPr bwMode="auto">
            <a:xfrm>
              <a:off x="4759559" y="4927098"/>
              <a:ext cx="55959" cy="8229"/>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1"/>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6" name="íṩlíďè">
              <a:extLst>
                <a:ext uri="{FF2B5EF4-FFF2-40B4-BE49-F238E27FC236}">
                  <a16:creationId xmlns:a16="http://schemas.microsoft.com/office/drawing/2014/main" id="{2A4C33C4-8F69-4790-AA13-D82F340A0A1A}"/>
                </a:ext>
              </a:extLst>
            </p:cNvPr>
            <p:cNvSpPr/>
            <p:nvPr/>
          </p:nvSpPr>
          <p:spPr bwMode="auto">
            <a:xfrm>
              <a:off x="4705245" y="4971537"/>
              <a:ext cx="110273" cy="8229"/>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7" name="îşlïďé">
              <a:extLst>
                <a:ext uri="{FF2B5EF4-FFF2-40B4-BE49-F238E27FC236}">
                  <a16:creationId xmlns:a16="http://schemas.microsoft.com/office/drawing/2014/main" id="{3904605B-8C5A-4792-9D3C-76F4A3AC6355}"/>
                </a:ext>
              </a:extLst>
            </p:cNvPr>
            <p:cNvSpPr/>
            <p:nvPr/>
          </p:nvSpPr>
          <p:spPr bwMode="auto">
            <a:xfrm>
              <a:off x="4759559" y="5012683"/>
              <a:ext cx="55959" cy="6583"/>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1"/>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8" name="íş1iḍê">
              <a:extLst>
                <a:ext uri="{FF2B5EF4-FFF2-40B4-BE49-F238E27FC236}">
                  <a16:creationId xmlns:a16="http://schemas.microsoft.com/office/drawing/2014/main" id="{3864C529-C459-4849-8435-E0BA5A2C34CC}"/>
                </a:ext>
              </a:extLst>
            </p:cNvPr>
            <p:cNvSpPr/>
            <p:nvPr/>
          </p:nvSpPr>
          <p:spPr bwMode="auto">
            <a:xfrm>
              <a:off x="4705245" y="5057122"/>
              <a:ext cx="110273" cy="6583"/>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9" name="ïSḻïḍê">
              <a:extLst>
                <a:ext uri="{FF2B5EF4-FFF2-40B4-BE49-F238E27FC236}">
                  <a16:creationId xmlns:a16="http://schemas.microsoft.com/office/drawing/2014/main" id="{5D6AC965-7ABC-4183-828B-29087CD49AE8}"/>
                </a:ext>
              </a:extLst>
            </p:cNvPr>
            <p:cNvSpPr/>
            <p:nvPr/>
          </p:nvSpPr>
          <p:spPr bwMode="auto">
            <a:xfrm>
              <a:off x="4759559" y="5098268"/>
              <a:ext cx="55959" cy="6583"/>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1"/>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0" name="îŝḷïḓe">
              <a:extLst>
                <a:ext uri="{FF2B5EF4-FFF2-40B4-BE49-F238E27FC236}">
                  <a16:creationId xmlns:a16="http://schemas.microsoft.com/office/drawing/2014/main" id="{3D47A115-EA06-4A8C-811C-8045595E600F}"/>
                </a:ext>
              </a:extLst>
            </p:cNvPr>
            <p:cNvSpPr/>
            <p:nvPr/>
          </p:nvSpPr>
          <p:spPr bwMode="auto">
            <a:xfrm>
              <a:off x="4705245" y="5142707"/>
              <a:ext cx="110273" cy="6583"/>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1" name="isľíḍe">
              <a:extLst>
                <a:ext uri="{FF2B5EF4-FFF2-40B4-BE49-F238E27FC236}">
                  <a16:creationId xmlns:a16="http://schemas.microsoft.com/office/drawing/2014/main" id="{FE3A6A2D-F0C0-4CA0-8FCC-7F6032B9E742}"/>
                </a:ext>
              </a:extLst>
            </p:cNvPr>
            <p:cNvSpPr/>
            <p:nvPr/>
          </p:nvSpPr>
          <p:spPr bwMode="auto">
            <a:xfrm>
              <a:off x="4759559" y="5183853"/>
              <a:ext cx="55959" cy="6583"/>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1"/>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2" name="iṣ1ïďê">
              <a:extLst>
                <a:ext uri="{FF2B5EF4-FFF2-40B4-BE49-F238E27FC236}">
                  <a16:creationId xmlns:a16="http://schemas.microsoft.com/office/drawing/2014/main" id="{892F5740-447B-4AB2-B1A7-C3D33BB2C67C}"/>
                </a:ext>
              </a:extLst>
            </p:cNvPr>
            <p:cNvSpPr/>
            <p:nvPr/>
          </p:nvSpPr>
          <p:spPr bwMode="auto">
            <a:xfrm>
              <a:off x="4705245" y="5228291"/>
              <a:ext cx="110273" cy="6583"/>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3" name="iŝ1íḓé">
              <a:extLst>
                <a:ext uri="{FF2B5EF4-FFF2-40B4-BE49-F238E27FC236}">
                  <a16:creationId xmlns:a16="http://schemas.microsoft.com/office/drawing/2014/main" id="{B2E2A290-2ABA-4AFC-A119-B19EC7CF8342}"/>
                </a:ext>
              </a:extLst>
            </p:cNvPr>
            <p:cNvSpPr/>
            <p:nvPr/>
          </p:nvSpPr>
          <p:spPr bwMode="auto">
            <a:xfrm>
              <a:off x="4759559" y="5269438"/>
              <a:ext cx="55959" cy="6583"/>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1"/>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4" name="í$ḻïḋé">
              <a:extLst>
                <a:ext uri="{FF2B5EF4-FFF2-40B4-BE49-F238E27FC236}">
                  <a16:creationId xmlns:a16="http://schemas.microsoft.com/office/drawing/2014/main" id="{FC726AAC-A133-4FEF-AA84-28B3FBFE354B}"/>
                </a:ext>
              </a:extLst>
            </p:cNvPr>
            <p:cNvSpPr/>
            <p:nvPr/>
          </p:nvSpPr>
          <p:spPr bwMode="auto">
            <a:xfrm>
              <a:off x="4705245" y="5313876"/>
              <a:ext cx="110273" cy="6583"/>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5" name="íŝ1îḑe">
              <a:extLst>
                <a:ext uri="{FF2B5EF4-FFF2-40B4-BE49-F238E27FC236}">
                  <a16:creationId xmlns:a16="http://schemas.microsoft.com/office/drawing/2014/main" id="{244DD08C-FEFA-4D21-B04C-FAE0C07D8D3A}"/>
                </a:ext>
              </a:extLst>
            </p:cNvPr>
            <p:cNvSpPr/>
            <p:nvPr/>
          </p:nvSpPr>
          <p:spPr bwMode="auto">
            <a:xfrm>
              <a:off x="4759559" y="5355023"/>
              <a:ext cx="55959" cy="6583"/>
            </a:xfrm>
            <a:custGeom>
              <a:avLst/>
              <a:gdLst>
                <a:gd name="T0" fmla="*/ 1 w 16"/>
                <a:gd name="T1" fmla="*/ 2 h 2"/>
                <a:gd name="T2" fmla="*/ 16 w 16"/>
                <a:gd name="T3" fmla="*/ 2 h 2"/>
                <a:gd name="T4" fmla="*/ 16 w 16"/>
                <a:gd name="T5" fmla="*/ 0 h 2"/>
                <a:gd name="T6" fmla="*/ 1 w 16"/>
                <a:gd name="T7" fmla="*/ 0 h 2"/>
                <a:gd name="T8" fmla="*/ 0 w 16"/>
                <a:gd name="T9" fmla="*/ 1 h 2"/>
                <a:gd name="T10" fmla="*/ 0 w 16"/>
                <a:gd name="T11" fmla="*/ 1 h 2"/>
                <a:gd name="T12" fmla="*/ 1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 y="2"/>
                  </a:moveTo>
                  <a:cubicBezTo>
                    <a:pt x="16" y="2"/>
                    <a:pt x="16" y="2"/>
                    <a:pt x="16" y="2"/>
                  </a:cubicBezTo>
                  <a:cubicBezTo>
                    <a:pt x="16" y="0"/>
                    <a:pt x="16" y="0"/>
                    <a:pt x="16" y="0"/>
                  </a:cubicBezTo>
                  <a:cubicBezTo>
                    <a:pt x="1" y="0"/>
                    <a:pt x="1" y="0"/>
                    <a:pt x="1" y="0"/>
                  </a:cubicBezTo>
                  <a:cubicBezTo>
                    <a:pt x="1" y="0"/>
                    <a:pt x="0" y="1"/>
                    <a:pt x="0" y="1"/>
                  </a:cubicBezTo>
                  <a:cubicBezTo>
                    <a:pt x="0" y="1"/>
                    <a:pt x="0" y="1"/>
                    <a:pt x="0" y="1"/>
                  </a:cubicBezTo>
                  <a:cubicBezTo>
                    <a:pt x="0" y="2"/>
                    <a:pt x="1"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6" name="íŝlïḓé">
              <a:extLst>
                <a:ext uri="{FF2B5EF4-FFF2-40B4-BE49-F238E27FC236}">
                  <a16:creationId xmlns:a16="http://schemas.microsoft.com/office/drawing/2014/main" id="{5A4B2B4F-A5A4-4830-9DEA-E2624874F4CA}"/>
                </a:ext>
              </a:extLst>
            </p:cNvPr>
            <p:cNvSpPr/>
            <p:nvPr/>
          </p:nvSpPr>
          <p:spPr bwMode="auto">
            <a:xfrm>
              <a:off x="4705245" y="5399461"/>
              <a:ext cx="110273" cy="6583"/>
            </a:xfrm>
            <a:custGeom>
              <a:avLst/>
              <a:gdLst>
                <a:gd name="T0" fmla="*/ 1 w 32"/>
                <a:gd name="T1" fmla="*/ 2 h 2"/>
                <a:gd name="T2" fmla="*/ 32 w 32"/>
                <a:gd name="T3" fmla="*/ 2 h 2"/>
                <a:gd name="T4" fmla="*/ 32 w 32"/>
                <a:gd name="T5" fmla="*/ 0 h 2"/>
                <a:gd name="T6" fmla="*/ 1 w 32"/>
                <a:gd name="T7" fmla="*/ 0 h 2"/>
                <a:gd name="T8" fmla="*/ 0 w 32"/>
                <a:gd name="T9" fmla="*/ 1 h 2"/>
                <a:gd name="T10" fmla="*/ 0 w 32"/>
                <a:gd name="T11" fmla="*/ 1 h 2"/>
                <a:gd name="T12" fmla="*/ 1 w 3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2" h="2">
                  <a:moveTo>
                    <a:pt x="1" y="2"/>
                  </a:moveTo>
                  <a:cubicBezTo>
                    <a:pt x="32" y="2"/>
                    <a:pt x="32" y="2"/>
                    <a:pt x="32" y="2"/>
                  </a:cubicBezTo>
                  <a:cubicBezTo>
                    <a:pt x="32" y="0"/>
                    <a:pt x="32" y="0"/>
                    <a:pt x="32" y="0"/>
                  </a:cubicBezTo>
                  <a:cubicBezTo>
                    <a:pt x="1" y="0"/>
                    <a:pt x="1" y="0"/>
                    <a:pt x="1" y="0"/>
                  </a:cubicBezTo>
                  <a:cubicBezTo>
                    <a:pt x="0" y="0"/>
                    <a:pt x="0" y="0"/>
                    <a:pt x="0" y="1"/>
                  </a:cubicBezTo>
                  <a:cubicBezTo>
                    <a:pt x="0" y="1"/>
                    <a:pt x="0" y="1"/>
                    <a:pt x="0" y="1"/>
                  </a:cubicBezTo>
                  <a:cubicBezTo>
                    <a:pt x="0" y="1"/>
                    <a:pt x="0" y="2"/>
                    <a:pt x="1"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7" name="íSľïḋê">
              <a:extLst>
                <a:ext uri="{FF2B5EF4-FFF2-40B4-BE49-F238E27FC236}">
                  <a16:creationId xmlns:a16="http://schemas.microsoft.com/office/drawing/2014/main" id="{30E35A54-A2FA-4DB4-B5E9-B9B7A9C109E9}"/>
                </a:ext>
              </a:extLst>
            </p:cNvPr>
            <p:cNvSpPr/>
            <p:nvPr/>
          </p:nvSpPr>
          <p:spPr bwMode="auto">
            <a:xfrm>
              <a:off x="4808934" y="4780616"/>
              <a:ext cx="6583" cy="645179"/>
            </a:xfrm>
            <a:custGeom>
              <a:avLst/>
              <a:gdLst>
                <a:gd name="T0" fmla="*/ 2 w 2"/>
                <a:gd name="T1" fmla="*/ 188 h 189"/>
                <a:gd name="T2" fmla="*/ 2 w 2"/>
                <a:gd name="T3" fmla="*/ 0 h 189"/>
                <a:gd name="T4" fmla="*/ 2 w 2"/>
                <a:gd name="T5" fmla="*/ 0 h 189"/>
                <a:gd name="T6" fmla="*/ 1 w 2"/>
                <a:gd name="T7" fmla="*/ 0 h 189"/>
                <a:gd name="T8" fmla="*/ 0 w 2"/>
                <a:gd name="T9" fmla="*/ 0 h 189"/>
                <a:gd name="T10" fmla="*/ 0 w 2"/>
                <a:gd name="T11" fmla="*/ 188 h 189"/>
                <a:gd name="T12" fmla="*/ 1 w 2"/>
                <a:gd name="T13" fmla="*/ 189 h 189"/>
                <a:gd name="T14" fmla="*/ 2 w 2"/>
                <a:gd name="T15" fmla="*/ 189 h 189"/>
                <a:gd name="T16" fmla="*/ 2 w 2"/>
                <a:gd name="T17"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89">
                  <a:moveTo>
                    <a:pt x="2" y="188"/>
                  </a:moveTo>
                  <a:cubicBezTo>
                    <a:pt x="2" y="0"/>
                    <a:pt x="2" y="0"/>
                    <a:pt x="2" y="0"/>
                  </a:cubicBezTo>
                  <a:cubicBezTo>
                    <a:pt x="2" y="0"/>
                    <a:pt x="2" y="0"/>
                    <a:pt x="2" y="0"/>
                  </a:cubicBezTo>
                  <a:cubicBezTo>
                    <a:pt x="1" y="0"/>
                    <a:pt x="1" y="0"/>
                    <a:pt x="1" y="0"/>
                  </a:cubicBezTo>
                  <a:cubicBezTo>
                    <a:pt x="0" y="0"/>
                    <a:pt x="0" y="0"/>
                    <a:pt x="0" y="0"/>
                  </a:cubicBezTo>
                  <a:cubicBezTo>
                    <a:pt x="0" y="188"/>
                    <a:pt x="0" y="188"/>
                    <a:pt x="0" y="188"/>
                  </a:cubicBezTo>
                  <a:cubicBezTo>
                    <a:pt x="0" y="188"/>
                    <a:pt x="0" y="189"/>
                    <a:pt x="1" y="189"/>
                  </a:cubicBezTo>
                  <a:cubicBezTo>
                    <a:pt x="2" y="189"/>
                    <a:pt x="2" y="189"/>
                    <a:pt x="2" y="189"/>
                  </a:cubicBezTo>
                  <a:cubicBezTo>
                    <a:pt x="2" y="189"/>
                    <a:pt x="2" y="188"/>
                    <a:pt x="2" y="18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Tree>
    <p:extLst>
      <p:ext uri="{BB962C8B-B14F-4D97-AF65-F5344CB8AC3E}">
        <p14:creationId xmlns:p14="http://schemas.microsoft.com/office/powerpoint/2010/main" val="99856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sp>
        <p:nvSpPr>
          <p:cNvPr id="7" name="矩形 10">
            <a:extLst>
              <a:ext uri="{FF2B5EF4-FFF2-40B4-BE49-F238E27FC236}">
                <a16:creationId xmlns:a16="http://schemas.microsoft.com/office/drawing/2014/main" id="{78C693CA-864E-4E80-991C-B19E2DD2E089}"/>
              </a:ext>
            </a:extLst>
          </p:cNvPr>
          <p:cNvSpPr/>
          <p:nvPr>
            <p:custDataLst>
              <p:tags r:id="rId1"/>
            </p:custDataLst>
          </p:nvPr>
        </p:nvSpPr>
        <p:spPr>
          <a:xfrm>
            <a:off x="2381" y="1371600"/>
            <a:ext cx="9141619" cy="2928342"/>
          </a:xfrm>
          <a:prstGeom prst="rect">
            <a:avLst/>
          </a:prstGeom>
          <a:solidFill>
            <a:schemeClr val="accent1"/>
          </a:solidFill>
          <a:ln>
            <a:noFill/>
          </a:ln>
          <a:effectLst>
            <a:glow rad="635000">
              <a:srgbClr val="E2E2E2">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892A5BFD-9DD0-48AC-B709-E0E2AAF9883A}"/>
              </a:ext>
            </a:extLst>
          </p:cNvPr>
          <p:cNvSpPr txBox="1"/>
          <p:nvPr>
            <p:custDataLst>
              <p:tags r:id="rId2"/>
            </p:custDataLst>
          </p:nvPr>
        </p:nvSpPr>
        <p:spPr>
          <a:xfrm>
            <a:off x="-2340768" y="147458"/>
            <a:ext cx="8230038" cy="571500"/>
          </a:xfrm>
          <a:prstGeom prst="rect">
            <a:avLst/>
          </a:prstGeom>
          <a:noFill/>
        </p:spPr>
        <p:txBody>
          <a:bodyPr wrap="square" lIns="47625" tIns="19050" rIns="47625" bIns="19050" rtlCol="0" anchor="t" anchorCtr="0">
            <a:norm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2400" b="1" i="0" strike="noStrike" kern="1200" cap="none" spc="160" normalizeH="0" baseline="0" noProof="0" dirty="0" err="1">
                <a:ln>
                  <a:noFill/>
                </a:ln>
                <a:solidFill>
                  <a:srgbClr val="FF0000"/>
                </a:solidFill>
                <a:effectLst/>
                <a:uLnTx/>
                <a:uFillTx/>
                <a:latin typeface="微软雅黑" panose="020B0503020204020204" pitchFamily="34" charset="-122"/>
                <a:ea typeface="微软雅黑" panose="020B0503020204020204" pitchFamily="34" charset="-122"/>
                <a:cs typeface="+mn-cs"/>
                <a:sym typeface="字魂105号-简雅黑" panose="00000500000000000000" charset="-122"/>
              </a:rPr>
              <a:t>三同导致的中症</a:t>
            </a:r>
            <a:endParaRPr kumimoji="0" lang="en-US" sz="2400" b="1" i="0" strike="noStrike" kern="1200" cap="none" spc="16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字魂105号-简雅黑" panose="00000500000000000000" charset="-122"/>
            </a:endParaRPr>
          </a:p>
        </p:txBody>
      </p:sp>
      <p:pic>
        <p:nvPicPr>
          <p:cNvPr id="9" name="图片 8">
            <a:extLst>
              <a:ext uri="{FF2B5EF4-FFF2-40B4-BE49-F238E27FC236}">
                <a16:creationId xmlns:a16="http://schemas.microsoft.com/office/drawing/2014/main" id="{62676331-BFD0-4D26-ABDB-5F7DF6C37762}"/>
              </a:ext>
            </a:extLst>
          </p:cNvPr>
          <p:cNvPicPr preferRelativeResize="0">
            <a:picLocks noChangeAspect="1"/>
          </p:cNvPicPr>
          <p:nvPr>
            <p:custDataLst>
              <p:tags r:id="rId3"/>
            </p:custDataLst>
          </p:nvPr>
        </p:nvPicPr>
        <p:blipFill rotWithShape="1">
          <a:blip r:embed="rId8"/>
          <a:srcRect l="-1682" r="-1682"/>
          <a:stretch>
            <a:fillRect/>
          </a:stretch>
        </p:blipFill>
        <p:spPr>
          <a:xfrm>
            <a:off x="0" y="1371611"/>
            <a:ext cx="4744621" cy="3086119"/>
          </a:xfrm>
          <a:custGeom>
            <a:avLst/>
            <a:gdLst/>
            <a:ahLst/>
            <a:cxnLst>
              <a:cxn ang="3">
                <a:pos x="hc" y="t"/>
              </a:cxn>
              <a:cxn ang="cd2">
                <a:pos x="l" y="vc"/>
              </a:cxn>
              <a:cxn ang="cd4">
                <a:pos x="hc" y="b"/>
              </a:cxn>
              <a:cxn ang="0">
                <a:pos x="r" y="vc"/>
              </a:cxn>
            </a:cxnLst>
            <a:rect l="l" t="t" r="r" b="b"/>
            <a:pathLst>
              <a:path w="8400" h="6480">
                <a:moveTo>
                  <a:pt x="0" y="0"/>
                </a:moveTo>
                <a:lnTo>
                  <a:pt x="8400" y="0"/>
                </a:lnTo>
                <a:lnTo>
                  <a:pt x="8400" y="6480"/>
                </a:lnTo>
                <a:lnTo>
                  <a:pt x="0" y="6480"/>
                </a:lnTo>
                <a:lnTo>
                  <a:pt x="0" y="0"/>
                </a:lnTo>
                <a:close/>
              </a:path>
            </a:pathLst>
          </a:custGeom>
          <a:blipFill rotWithShape="1">
            <a:blip r:embed="rId9"/>
            <a:stretch>
              <a:fillRect/>
            </a:stretch>
          </a:blipFill>
        </p:spPr>
      </p:pic>
      <p:sp>
        <p:nvSpPr>
          <p:cNvPr id="10" name="Title 6">
            <a:extLst>
              <a:ext uri="{FF2B5EF4-FFF2-40B4-BE49-F238E27FC236}">
                <a16:creationId xmlns:a16="http://schemas.microsoft.com/office/drawing/2014/main" id="{1C4C2BEA-5C7C-474D-AF27-98DF8E3827FA}"/>
              </a:ext>
            </a:extLst>
          </p:cNvPr>
          <p:cNvSpPr txBox="1"/>
          <p:nvPr>
            <p:custDataLst>
              <p:tags r:id="rId4"/>
            </p:custDataLst>
          </p:nvPr>
        </p:nvSpPr>
        <p:spPr>
          <a:xfrm>
            <a:off x="4860031" y="1603607"/>
            <a:ext cx="4068703" cy="1193547"/>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285750" algn="l" defTabSz="913765" rtl="0" eaLnBrk="1" fontAlgn="ctr" latinLnBrk="0" hangingPunct="1">
              <a:lnSpc>
                <a:spcPct val="130000"/>
              </a:lnSpc>
              <a:spcBef>
                <a:spcPts val="1000"/>
              </a:spcBef>
              <a:spcAft>
                <a:spcPts val="0"/>
              </a:spcAft>
              <a:buClrTx/>
              <a:buSzPct val="100000"/>
              <a:buFont typeface="Wingdings" panose="05000000000000000000" charset="0"/>
              <a:buNone/>
              <a:tabLst/>
              <a:defRPr/>
            </a:pPr>
            <a:r>
              <a:rPr kumimoji="0" lang="zh-CN" altLang="en-US" sz="1600" b="0" i="0" u="sng" strike="noStrike" kern="1200" cap="none" spc="100" normalizeH="0" baseline="0" noProof="0" dirty="0">
                <a:ln w="3175">
                  <a:noFill/>
                  <a:prstDash val="dash"/>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105号-简雅黑" panose="00000500000000000000" charset="-122"/>
              </a:rPr>
              <a:t>同原因导致多个中症，间隔180天，可赔2次；</a:t>
            </a:r>
          </a:p>
          <a:p>
            <a:pPr marL="0" marR="0" lvl="0" indent="-285750" algn="l" defTabSz="913765" rtl="0" eaLnBrk="1" fontAlgn="ctr" latinLnBrk="0" hangingPunct="1">
              <a:lnSpc>
                <a:spcPct val="130000"/>
              </a:lnSpc>
              <a:spcBef>
                <a:spcPts val="1000"/>
              </a:spcBef>
              <a:spcAft>
                <a:spcPts val="0"/>
              </a:spcAft>
              <a:buClrTx/>
              <a:buSzPct val="100000"/>
              <a:buFont typeface="Wingdings" panose="05000000000000000000" charset="0"/>
              <a:buNone/>
              <a:tabLst/>
              <a:defRPr/>
            </a:pPr>
            <a:r>
              <a:rPr kumimoji="0" lang="zh-CN" altLang="en-US" sz="1600" b="0" i="0" u="sng" strike="noStrike" kern="1200" cap="none" spc="100" normalizeH="0" baseline="0" noProof="0" dirty="0">
                <a:ln w="3175">
                  <a:noFill/>
                  <a:prstDash val="dash"/>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105号-简雅黑" panose="00000500000000000000" charset="-122"/>
              </a:rPr>
              <a:t>不同原因导致的，没有间隔期，赔付2次。</a:t>
            </a:r>
          </a:p>
        </p:txBody>
      </p:sp>
      <p:sp>
        <p:nvSpPr>
          <p:cNvPr id="11" name="Title 6">
            <a:extLst>
              <a:ext uri="{FF2B5EF4-FFF2-40B4-BE49-F238E27FC236}">
                <a16:creationId xmlns:a16="http://schemas.microsoft.com/office/drawing/2014/main" id="{48E53DD8-05E8-46A4-A39D-9678B52407BD}"/>
              </a:ext>
            </a:extLst>
          </p:cNvPr>
          <p:cNvSpPr txBox="1"/>
          <p:nvPr>
            <p:custDataLst>
              <p:tags r:id="rId5"/>
            </p:custDataLst>
          </p:nvPr>
        </p:nvSpPr>
        <p:spPr>
          <a:xfrm>
            <a:off x="5316130" y="3143452"/>
            <a:ext cx="3256435" cy="514172"/>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800"/>
              </a:spcAft>
              <a:buClrTx/>
              <a:buSzPct val="100000"/>
              <a:buFontTx/>
              <a:buNone/>
              <a:tabLst/>
              <a:defRPr/>
            </a:pPr>
            <a:r>
              <a:rPr kumimoji="0" lang="zh-CN" altLang="en-US" sz="2400" b="0" i="0" u="none" strike="noStrike" kern="1200" cap="none" spc="100" normalizeH="0" baseline="0" noProof="0" dirty="0">
                <a:ln w="3175">
                  <a:noFill/>
                  <a:prstDash val="dash"/>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臻享守护条款</a:t>
            </a:r>
          </a:p>
        </p:txBody>
      </p:sp>
    </p:spTree>
    <p:extLst>
      <p:ext uri="{BB962C8B-B14F-4D97-AF65-F5344CB8AC3E}">
        <p14:creationId xmlns:p14="http://schemas.microsoft.com/office/powerpoint/2010/main" val="12688432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591AAB69-0A1B-41CC-AB5A-69F4C7EEE601}"/>
              </a:ext>
            </a:extLst>
          </p:cNvPr>
          <p:cNvSpPr txBox="1"/>
          <p:nvPr/>
        </p:nvSpPr>
        <p:spPr>
          <a:xfrm>
            <a:off x="6856095" y="2389346"/>
            <a:ext cx="2072640" cy="106045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间隔期最短，仅</a:t>
            </a:r>
            <a:r>
              <a:rPr kumimoji="0" lang="en-US" altLang="zh-CN"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3</a:t>
            </a: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年</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赔付条件最有利于客户</a:t>
            </a:r>
          </a:p>
        </p:txBody>
      </p:sp>
      <p:graphicFrame>
        <p:nvGraphicFramePr>
          <p:cNvPr id="7" name="表格 6">
            <a:extLst>
              <a:ext uri="{FF2B5EF4-FFF2-40B4-BE49-F238E27FC236}">
                <a16:creationId xmlns:a16="http://schemas.microsoft.com/office/drawing/2014/main" id="{9545B7A1-F3B4-4E82-BAD3-5915CA06E987}"/>
              </a:ext>
            </a:extLst>
          </p:cNvPr>
          <p:cNvGraphicFramePr>
            <a:graphicFrameLocks noGrp="1"/>
          </p:cNvGraphicFramePr>
          <p:nvPr>
            <p:extLst>
              <p:ext uri="{D42A27DB-BD31-4B8C-83A1-F6EECF244321}">
                <p14:modId xmlns:p14="http://schemas.microsoft.com/office/powerpoint/2010/main" val="3581268757"/>
              </p:ext>
            </p:extLst>
          </p:nvPr>
        </p:nvGraphicFramePr>
        <p:xfrm>
          <a:off x="1448036" y="1067966"/>
          <a:ext cx="6552728" cy="3672408"/>
        </p:xfrm>
        <a:graphic>
          <a:graphicData uri="http://schemas.openxmlformats.org/drawingml/2006/table">
            <a:tbl>
              <a:tblPr>
                <a:tableStyleId>{5DA37D80-6434-44D0-A028-1B22A696006F}</a:tableStyleId>
              </a:tblPr>
              <a:tblGrid>
                <a:gridCol w="792088">
                  <a:extLst>
                    <a:ext uri="{9D8B030D-6E8A-4147-A177-3AD203B41FA5}">
                      <a16:colId xmlns:a16="http://schemas.microsoft.com/office/drawing/2014/main" val="20000"/>
                    </a:ext>
                  </a:extLst>
                </a:gridCol>
                <a:gridCol w="2350079">
                  <a:extLst>
                    <a:ext uri="{9D8B030D-6E8A-4147-A177-3AD203B41FA5}">
                      <a16:colId xmlns:a16="http://schemas.microsoft.com/office/drawing/2014/main" val="20001"/>
                    </a:ext>
                  </a:extLst>
                </a:gridCol>
                <a:gridCol w="602249">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362957">
                <a:tc gridSpan="4">
                  <a:txBody>
                    <a:bodyPr/>
                    <a:lstStyle/>
                    <a:p>
                      <a:pPr algn="ctr" fontAlgn="ctr"/>
                      <a:r>
                        <a:rPr lang="en-US" altLang="zh-CN" sz="1600" b="1" i="0" u="none" strike="noStrike" kern="1200" dirty="0">
                          <a:solidFill>
                            <a:schemeClr val="bg1"/>
                          </a:solidFill>
                          <a:effectLst/>
                          <a:latin typeface="+mj-ea"/>
                          <a:ea typeface="+mj-ea"/>
                          <a:cs typeface="+mn-cs"/>
                        </a:rPr>
                        <a:t>20</a:t>
                      </a:r>
                      <a:r>
                        <a:rPr lang="zh-CN" altLang="en-US" sz="1600" b="1" i="0" u="none" strike="noStrike" kern="1200" dirty="0">
                          <a:solidFill>
                            <a:schemeClr val="bg1"/>
                          </a:solidFill>
                          <a:effectLst/>
                          <a:latin typeface="宋体"/>
                          <a:ea typeface="+mn-ea"/>
                          <a:cs typeface="+mn-cs"/>
                        </a:rPr>
                        <a:t>种中</a:t>
                      </a:r>
                      <a:r>
                        <a:rPr lang="zh-CN" altLang="en-US" sz="1600" b="1" i="0" u="none" strike="noStrike" dirty="0">
                          <a:solidFill>
                            <a:schemeClr val="bg1"/>
                          </a:solidFill>
                          <a:effectLst/>
                          <a:latin typeface="宋体"/>
                        </a:rPr>
                        <a:t>症疾病</a:t>
                      </a:r>
                    </a:p>
                  </a:txBody>
                  <a:tcPr marL="7945" marR="7945" marT="7945" marB="0" anchor="ctr">
                    <a:solidFill>
                      <a:srgbClr val="E3413E"/>
                    </a:solidFill>
                  </a:tcPr>
                </a:tc>
                <a:tc hMerge="1">
                  <a:txBody>
                    <a:bodyPr/>
                    <a:lstStyle/>
                    <a:p>
                      <a:pPr algn="ctr" fontAlgn="ctr"/>
                      <a:endParaRPr lang="zh-CN" altLang="en-US" sz="1100" b="0" i="0" u="none" strike="noStrike" dirty="0">
                        <a:solidFill>
                          <a:srgbClr val="000000"/>
                        </a:solidFill>
                        <a:effectLst/>
                        <a:latin typeface="宋体"/>
                      </a:endParaRPr>
                    </a:p>
                  </a:txBody>
                  <a:tcPr marL="7945" marR="7945" marT="7945" marB="0" anchor="ctr"/>
                </a:tc>
                <a:tc hMerge="1">
                  <a:txBody>
                    <a:bodyPr/>
                    <a:lstStyle/>
                    <a:p>
                      <a:pPr algn="ctr" fontAlgn="ctr"/>
                      <a:endParaRPr lang="zh-CN" altLang="en-US" sz="1100" b="0" i="0" u="none" strike="noStrike" dirty="0">
                        <a:solidFill>
                          <a:srgbClr val="000000"/>
                        </a:solidFill>
                        <a:effectLst/>
                        <a:latin typeface="宋体"/>
                      </a:endParaRPr>
                    </a:p>
                  </a:txBody>
                  <a:tcPr marL="7945" marR="7945" marT="7945" marB="0" anchor="ctr"/>
                </a:tc>
                <a:tc hMerge="1">
                  <a:txBody>
                    <a:bodyPr/>
                    <a:lstStyle/>
                    <a:p>
                      <a:pPr algn="ctr" fontAlgn="ctr"/>
                      <a:endParaRPr lang="zh-CN" altLang="en-US" sz="1100" b="0"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0"/>
                  </a:ext>
                </a:extLst>
              </a:tr>
              <a:tr h="290945">
                <a:tc>
                  <a:txBody>
                    <a:bodyPr/>
                    <a:lstStyle/>
                    <a:p>
                      <a:pPr algn="l" fontAlgn="ctr"/>
                      <a:r>
                        <a:rPr lang="zh-CN" altLang="en-US" sz="1200" b="1" u="none" strike="noStrike" dirty="0">
                          <a:effectLst/>
                        </a:rPr>
                        <a:t>序号</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zh-CN" altLang="en-US" sz="1200" b="1" u="none" strike="noStrike" dirty="0">
                          <a:effectLst/>
                        </a:rPr>
                        <a:t>病种名称</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zh-CN" altLang="en-US" sz="1200" b="1" u="none" strike="noStrike" dirty="0">
                          <a:effectLst/>
                        </a:rPr>
                        <a:t>序号</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zh-CN" altLang="en-US" sz="1200" b="1" u="none" strike="noStrike" dirty="0">
                          <a:effectLst/>
                        </a:rPr>
                        <a:t>病种名称</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1"/>
                  </a:ext>
                </a:extLst>
              </a:tr>
              <a:tr h="345473">
                <a:tc>
                  <a:txBody>
                    <a:bodyPr/>
                    <a:lstStyle/>
                    <a:p>
                      <a:pPr algn="l" fontAlgn="ctr"/>
                      <a:r>
                        <a:rPr lang="en-US" altLang="zh-CN" sz="1200" b="1" u="none" strike="noStrike">
                          <a:effectLst/>
                        </a:rPr>
                        <a:t>1</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中度类风湿关节炎</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11</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中度严重溃疡性结肠炎 </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2"/>
                  </a:ext>
                </a:extLst>
              </a:tr>
              <a:tr h="345473">
                <a:tc>
                  <a:txBody>
                    <a:bodyPr/>
                    <a:lstStyle/>
                    <a:p>
                      <a:pPr algn="l" fontAlgn="ctr"/>
                      <a:r>
                        <a:rPr lang="en-US" altLang="zh-CN" sz="1200" b="1" u="none" strike="noStrike">
                          <a:effectLst/>
                        </a:rPr>
                        <a:t>2</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a:t>
                      </a:r>
                      <a:r>
                        <a:rPr lang="zh-CN" altLang="en-US" sz="1200" b="1" u="none" strike="noStrike" dirty="0">
                          <a:solidFill>
                            <a:srgbClr val="FF0000"/>
                          </a:solidFill>
                          <a:effectLst/>
                        </a:rPr>
                        <a:t>中度脑中风后遗症</a:t>
                      </a:r>
                      <a:endParaRPr lang="zh-CN" altLang="en-US" sz="1200" b="1" i="0" u="none" strike="noStrike" dirty="0">
                        <a:solidFill>
                          <a:srgbClr val="FF0000"/>
                        </a:solidFill>
                        <a:effectLst/>
                        <a:latin typeface="宋体"/>
                      </a:endParaRPr>
                    </a:p>
                  </a:txBody>
                  <a:tcPr marL="7945" marR="7945" marT="7945" marB="0" anchor="ctr"/>
                </a:tc>
                <a:tc>
                  <a:txBody>
                    <a:bodyPr/>
                    <a:lstStyle/>
                    <a:p>
                      <a:pPr algn="l" fontAlgn="ctr"/>
                      <a:r>
                        <a:rPr lang="en-US" altLang="zh-CN" sz="1200" b="1" u="none" strike="noStrike">
                          <a:effectLst/>
                        </a:rPr>
                        <a:t>12</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中度进行性核上性麻痹</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3"/>
                  </a:ext>
                </a:extLst>
              </a:tr>
              <a:tr h="290945">
                <a:tc>
                  <a:txBody>
                    <a:bodyPr/>
                    <a:lstStyle/>
                    <a:p>
                      <a:pPr algn="l" fontAlgn="ctr"/>
                      <a:r>
                        <a:rPr lang="en-US" altLang="zh-CN" sz="1200" b="1" u="none" strike="noStrike">
                          <a:effectLst/>
                        </a:rPr>
                        <a:t>3</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重度头部外伤</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dirty="0">
                          <a:effectLst/>
                        </a:rPr>
                        <a:t>13</a:t>
                      </a:r>
                      <a:endParaRPr lang="en-US" altLang="zh-CN" sz="1200" b="1" i="0" u="none" strike="noStrike" dirty="0">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中度克雅氏症 </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4"/>
                  </a:ext>
                </a:extLst>
              </a:tr>
              <a:tr h="290945">
                <a:tc>
                  <a:txBody>
                    <a:bodyPr/>
                    <a:lstStyle/>
                    <a:p>
                      <a:pPr algn="l" fontAlgn="ctr"/>
                      <a:r>
                        <a:rPr lang="en-US" altLang="zh-CN" sz="1200" b="1" u="none" strike="noStrike">
                          <a:effectLst/>
                        </a:rPr>
                        <a:t>4</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较小面积</a:t>
                      </a:r>
                      <a:r>
                        <a:rPr lang="en-US" altLang="zh-CN" sz="1200" b="1" u="none" strike="noStrike" dirty="0">
                          <a:effectLst/>
                        </a:rPr>
                        <a:t>Ⅲ</a:t>
                      </a:r>
                      <a:r>
                        <a:rPr lang="zh-CN" altLang="en-US" sz="1200" b="1" u="none" strike="noStrike" dirty="0">
                          <a:effectLst/>
                        </a:rPr>
                        <a:t>度烧伤</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dirty="0">
                          <a:effectLst/>
                        </a:rPr>
                        <a:t>14</a:t>
                      </a:r>
                      <a:endParaRPr lang="en-US" altLang="zh-CN" sz="1200" b="1" i="0" u="none" strike="noStrike" dirty="0">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中度克隆病</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5"/>
                  </a:ext>
                </a:extLst>
              </a:tr>
              <a:tr h="290945">
                <a:tc>
                  <a:txBody>
                    <a:bodyPr/>
                    <a:lstStyle/>
                    <a:p>
                      <a:pPr algn="l" fontAlgn="ctr"/>
                      <a:r>
                        <a:rPr lang="en-US" altLang="zh-CN" sz="1200" b="1" u="none" strike="noStrike">
                          <a:effectLst/>
                        </a:rPr>
                        <a:t>5</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严重脑炎或脑膜炎</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15</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中度强直性脊柱炎 </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6"/>
                  </a:ext>
                </a:extLst>
              </a:tr>
              <a:tr h="290945">
                <a:tc>
                  <a:txBody>
                    <a:bodyPr/>
                    <a:lstStyle/>
                    <a:p>
                      <a:pPr algn="l" fontAlgn="ctr"/>
                      <a:r>
                        <a:rPr lang="en-US" altLang="zh-CN" sz="1200" b="1" u="none" strike="noStrike">
                          <a:effectLst/>
                        </a:rPr>
                        <a:t>6</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早期运动神经元病 </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16</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中度肌营养不良症</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7"/>
                  </a:ext>
                </a:extLst>
              </a:tr>
              <a:tr h="290945">
                <a:tc>
                  <a:txBody>
                    <a:bodyPr/>
                    <a:lstStyle/>
                    <a:p>
                      <a:pPr algn="l" fontAlgn="ctr"/>
                      <a:r>
                        <a:rPr lang="en-US" altLang="zh-CN" sz="1200" b="1" u="none" strike="noStrike">
                          <a:effectLst/>
                        </a:rPr>
                        <a:t>7</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中度帕金森氏病 </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17</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中度重症肌无力</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8"/>
                  </a:ext>
                </a:extLst>
              </a:tr>
              <a:tr h="290945">
                <a:tc>
                  <a:txBody>
                    <a:bodyPr/>
                    <a:lstStyle/>
                    <a:p>
                      <a:pPr algn="l" fontAlgn="ctr"/>
                      <a:r>
                        <a:rPr lang="en-US" altLang="zh-CN" sz="1200" b="1" u="none" strike="noStrike">
                          <a:effectLst/>
                        </a:rPr>
                        <a:t>8</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结核性脊髓炎</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18</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中度血管性痴呆 </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09"/>
                  </a:ext>
                </a:extLst>
              </a:tr>
              <a:tr h="290945">
                <a:tc>
                  <a:txBody>
                    <a:bodyPr/>
                    <a:lstStyle/>
                    <a:p>
                      <a:pPr algn="l" fontAlgn="ctr"/>
                      <a:r>
                        <a:rPr lang="en-US" altLang="zh-CN" sz="1200" b="1" u="none" strike="noStrike">
                          <a:effectLst/>
                        </a:rPr>
                        <a:t>9</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中度瘫痪</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19</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中度路易体痴呆</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10"/>
                  </a:ext>
                </a:extLst>
              </a:tr>
              <a:tr h="290945">
                <a:tc>
                  <a:txBody>
                    <a:bodyPr/>
                    <a:lstStyle/>
                    <a:p>
                      <a:pPr algn="l" fontAlgn="ctr"/>
                      <a:r>
                        <a:rPr lang="en-US" altLang="zh-CN" sz="1200" b="1" u="none" strike="noStrike">
                          <a:effectLst/>
                        </a:rPr>
                        <a:t>10</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单侧肺脏切除</a:t>
                      </a:r>
                      <a:endParaRPr lang="zh-CN" altLang="en-US" sz="1200" b="1" i="0" u="none" strike="noStrike" dirty="0">
                        <a:solidFill>
                          <a:srgbClr val="000000"/>
                        </a:solidFill>
                        <a:effectLst/>
                        <a:latin typeface="宋体"/>
                      </a:endParaRPr>
                    </a:p>
                  </a:txBody>
                  <a:tcPr marL="7945" marR="7945" marT="7945" marB="0" anchor="ctr"/>
                </a:tc>
                <a:tc>
                  <a:txBody>
                    <a:bodyPr/>
                    <a:lstStyle/>
                    <a:p>
                      <a:pPr algn="l" fontAlgn="ctr"/>
                      <a:r>
                        <a:rPr lang="en-US" altLang="zh-CN" sz="1200" b="1" u="none" strike="noStrike">
                          <a:effectLst/>
                        </a:rPr>
                        <a:t>20</a:t>
                      </a:r>
                      <a:endParaRPr lang="en-US" altLang="zh-CN" sz="1200" b="1" i="0" u="none" strike="noStrike">
                        <a:solidFill>
                          <a:srgbClr val="000000"/>
                        </a:solidFill>
                        <a:effectLst/>
                        <a:latin typeface="Times New Roman"/>
                      </a:endParaRPr>
                    </a:p>
                  </a:txBody>
                  <a:tcPr marL="7945" marR="7945" marT="7945" marB="0" anchor="ctr"/>
                </a:tc>
                <a:tc>
                  <a:txBody>
                    <a:bodyPr/>
                    <a:lstStyle/>
                    <a:p>
                      <a:pPr algn="l" fontAlgn="ctr"/>
                      <a:r>
                        <a:rPr lang="zh-CN" altLang="en-US" sz="1200" b="1" u="none" strike="noStrike" dirty="0">
                          <a:effectLst/>
                        </a:rPr>
                        <a:t>  中度额颞叶痴呆</a:t>
                      </a:r>
                      <a:endParaRPr lang="zh-CN" altLang="en-US" sz="1200" b="1" i="0" u="none" strike="noStrike" dirty="0">
                        <a:solidFill>
                          <a:srgbClr val="000000"/>
                        </a:solidFill>
                        <a:effectLst/>
                        <a:latin typeface="宋体"/>
                      </a:endParaRPr>
                    </a:p>
                  </a:txBody>
                  <a:tcPr marL="7945" marR="7945" marT="7945" marB="0" anchor="ctr"/>
                </a:tc>
                <a:extLst>
                  <a:ext uri="{0D108BD9-81ED-4DB2-BD59-A6C34878D82A}">
                    <a16:rowId xmlns:a16="http://schemas.microsoft.com/office/drawing/2014/main" val="10011"/>
                  </a:ext>
                </a:extLst>
              </a:tr>
            </a:tbl>
          </a:graphicData>
        </a:graphic>
      </p:graphicFrame>
      <p:sp>
        <p:nvSpPr>
          <p:cNvPr id="8" name="矩形 7">
            <a:extLst>
              <a:ext uri="{FF2B5EF4-FFF2-40B4-BE49-F238E27FC236}">
                <a16:creationId xmlns:a16="http://schemas.microsoft.com/office/drawing/2014/main" id="{89979A31-090F-46A6-8C36-16E4926B4265}"/>
              </a:ext>
            </a:extLst>
          </p:cNvPr>
          <p:cNvSpPr/>
          <p:nvPr/>
        </p:nvSpPr>
        <p:spPr>
          <a:xfrm>
            <a:off x="539552" y="123478"/>
            <a:ext cx="3384260" cy="400110"/>
          </a:xfrm>
          <a:prstGeom prst="rect">
            <a:avLst/>
          </a:prstGeom>
        </p:spPr>
        <p:txBody>
          <a:bodyPr wrap="none">
            <a:spAutoFit/>
          </a:bodyPr>
          <a:lstStyle/>
          <a:p>
            <a:r>
              <a:rPr lang="zh-CN" altLang="en-US" sz="2000" b="1" dirty="0">
                <a:solidFill>
                  <a:srgbClr val="FF0000"/>
                </a:solidFill>
                <a:latin typeface="微软雅黑" pitchFamily="34" charset="-122"/>
                <a:ea typeface="微软雅黑" pitchFamily="34" charset="-122"/>
                <a:cs typeface="+mn-ea"/>
              </a:rPr>
              <a:t>臻爱</a:t>
            </a:r>
            <a:r>
              <a:rPr lang="en-US" altLang="zh-CN" sz="2000" b="1" dirty="0">
                <a:solidFill>
                  <a:srgbClr val="FF0000"/>
                </a:solidFill>
                <a:latin typeface="微软雅黑" pitchFamily="34" charset="-122"/>
                <a:ea typeface="微软雅黑" pitchFamily="34" charset="-122"/>
                <a:cs typeface="+mn-ea"/>
              </a:rPr>
              <a:t>/</a:t>
            </a:r>
            <a:r>
              <a:rPr lang="zh-CN" altLang="en-US" sz="2000" b="1" dirty="0">
                <a:solidFill>
                  <a:srgbClr val="FF0000"/>
                </a:solidFill>
                <a:latin typeface="微软雅黑" pitchFamily="34" charset="-122"/>
                <a:ea typeface="微软雅黑" pitchFamily="34" charset="-122"/>
                <a:cs typeface="+mn-ea"/>
              </a:rPr>
              <a:t>臻享守护中症疾病病种</a:t>
            </a:r>
          </a:p>
        </p:txBody>
      </p:sp>
    </p:spTree>
    <p:extLst>
      <p:ext uri="{BB962C8B-B14F-4D97-AF65-F5344CB8AC3E}">
        <p14:creationId xmlns:p14="http://schemas.microsoft.com/office/powerpoint/2010/main" val="3653906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265C05E-143E-4DD6-9E38-047F84E8F02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849"/>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8622_1*a*1"/>
  <p:tag name="KSO_WM_TEMPLATE_CATEGORY" val="diagram"/>
  <p:tag name="KSO_WM_TEMPLATE_INDEX" val="20208622"/>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5df92acd5cc434982a54fbe088a152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80f87ba669d458f9210cc2cf966dc2e"/>
  <p:tag name="KSO_WM_UNIT_TEXT_FILL_FORE_SCHEMECOLOR_INDEX_BRIGHTNESS" val="0"/>
  <p:tag name="KSO_WM_UNIT_TEXT_FILL_FORE_SCHEMECOLOR_INDEX" val="13"/>
  <p:tag name="KSO_WM_UNIT_TEXT_FILL_TYPE" val="1"/>
  <p:tag name="KSO_WM_TEMPLATE_ASSEMBLE_XID" val="5fa3b3a2acfdea5937abc45b"/>
  <p:tag name="KSO_WM_TEMPLATE_ASSEMBLE_GROUPID" val="5fa3b3a2acfdea5937abc45b"/>
</p:tagLst>
</file>

<file path=ppt/tags/tag1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22_1*f*1"/>
  <p:tag name="KSO_WM_TEMPLATE_CATEGORY" val="diagram"/>
  <p:tag name="KSO_WM_TEMPLATE_INDEX" val="20208622"/>
  <p:tag name="KSO_WM_UNIT_LAYERLEVEL" val="1"/>
  <p:tag name="KSO_WM_TAG_VERSION" val="1.0"/>
  <p:tag name="KSO_WM_BEAUTIFY_FLAG" val="#wm#"/>
  <p:tag name="KSO_WM_UNIT_DEFAULT_FONT" val="14;20;2"/>
  <p:tag name="KSO_WM_UNIT_BLOCK" val="0"/>
  <p:tag name="KSO_WM_UNIT_VALUE" val="38"/>
  <p:tag name="KSO_WM_UNIT_SHOW_EDIT_AREA_INDICATION" val="1"/>
  <p:tag name="KSO_WM_CHIP_GROUPID" val="5e6b05596848fb12bee65ac8"/>
  <p:tag name="KSO_WM_CHIP_XID" val="5e6b05596848fb12bee65aca"/>
  <p:tag name="KSO_WM_UNIT_DEC_AREA_ID" val="d334ecf94aac423e9bf8ab1278adfb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3b55a16b5224c05b0133b4affc84868"/>
  <p:tag name="KSO_WM_UNIT_TEXT_FILL_FORE_SCHEMECOLOR_INDEX_BRIGHTNESS" val="0.25"/>
  <p:tag name="KSO_WM_UNIT_TEXT_FILL_FORE_SCHEMECOLOR_INDEX" val="13"/>
  <p:tag name="KSO_WM_UNIT_TEXT_FILL_TYPE" val="1"/>
  <p:tag name="KSO_WM_TEMPLATE_ASSEMBLE_XID" val="5fa3b3a2acfdea5937abc45b"/>
  <p:tag name="KSO_WM_TEMPLATE_ASSEMBLE_GROUPID" val="5fa3b3a2acfdea5937abc45b"/>
</p:tagLst>
</file>

<file path=ppt/tags/tag1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622_1*f*2"/>
  <p:tag name="KSO_WM_TEMPLATE_CATEGORY" val="diagram"/>
  <p:tag name="KSO_WM_TEMPLATE_INDEX" val="20208622"/>
  <p:tag name="KSO_WM_UNIT_LAYERLEVEL" val="1"/>
  <p:tag name="KSO_WM_TAG_VERSION" val="1.0"/>
  <p:tag name="KSO_WM_BEAUTIFY_FLAG" val="#wm#"/>
  <p:tag name="KSO_WM_UNIT_DEFAULT_FONT" val="14;20;2"/>
  <p:tag name="KSO_WM_UNIT_BLOCK" val="0"/>
  <p:tag name="KSO_WM_UNIT_VALUE" val="207"/>
  <p:tag name="KSO_WM_UNIT_SHOW_EDIT_AREA_INDICATION" val="1"/>
  <p:tag name="KSO_WM_CHIP_GROUPID" val="5e6b05596848fb12bee65ac8"/>
  <p:tag name="KSO_WM_CHIP_XID" val="5e6b05596848fb12bee65aca"/>
  <p:tag name="KSO_WM_UNIT_DEC_AREA_ID" val="975eb7643fe24e9b9253f1676657f6f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39851038f5842ccb1e7c9d720a6ba89"/>
  <p:tag name="KSO_WM_UNIT_TEXT_FILL_FORE_SCHEMECOLOR_INDEX_BRIGHTNESS" val="0.25"/>
  <p:tag name="KSO_WM_UNIT_TEXT_FILL_FORE_SCHEMECOLOR_INDEX" val="13"/>
  <p:tag name="KSO_WM_UNIT_TEXT_FILL_TYPE" val="1"/>
  <p:tag name="KSO_WM_TEMPLATE_ASSEMBLE_XID" val="5fa3b3a2acfdea5937abc45b"/>
  <p:tag name="KSO_WM_TEMPLATE_ASSEMBLE_GROUPID" val="5fa3b3a2acfdea5937abc45b"/>
</p:tagLst>
</file>

<file path=ppt/tags/tag13.xml><?xml version="1.0" encoding="utf-8"?>
<p:tagLst xmlns:a="http://schemas.openxmlformats.org/drawingml/2006/main" xmlns:r="http://schemas.openxmlformats.org/officeDocument/2006/relationships" xmlns:p="http://schemas.openxmlformats.org/presentationml/2006/main">
  <p:tag name="KSO_WM_UNIT_VALUE" val="1058*1227"/>
  <p:tag name="KSO_WM_UNIT_HIGHLIGHT" val="0"/>
  <p:tag name="KSO_WM_UNIT_COMPATIBLE" val="1"/>
  <p:tag name="KSO_WM_UNIT_DIAGRAM_ISNUMVISUAL" val="0"/>
  <p:tag name="KSO_WM_UNIT_DIAGRAM_ISREFERUNIT" val="0"/>
  <p:tag name="KSO_WM_UNIT_TYPE" val="d"/>
  <p:tag name="KSO_WM_UNIT_INDEX" val="1"/>
  <p:tag name="KSO_WM_UNIT_ID" val="diagram20208622_1*d*1"/>
  <p:tag name="KSO_WM_TEMPLATE_CATEGORY" val="diagram"/>
  <p:tag name="KSO_WM_TEMPLATE_INDEX" val="20208622"/>
  <p:tag name="KSO_WM_UNIT_LAYERLEVEL" val="1"/>
  <p:tag name="KSO_WM_TAG_VERSION" val="1.0"/>
  <p:tag name="KSO_WM_BEAUTIFY_FLAG" val="#wm#"/>
  <p:tag name="KSO_WM_CHIP_GROUPID" val="5e7310da9a230a26b9e88a19"/>
  <p:tag name="KSO_WM_CHIP_XID" val="5e7310da9a230a26b9e88a1a"/>
  <p:tag name="KSO_WM_UNIT_DEC_AREA_ID" val="109b5f56636c419abc665e60bf0c4b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0ad43b2e624668a06ec55aa2e591f2"/>
  <p:tag name="KSO_WM_UNIT_PLACING_PICTURE" val="aa0ad43b2e624668a06ec55aa2e591f2"/>
  <p:tag name="KSO_WM_TEMPLATE_ASSEMBLE_XID" val="5fa3b3a2acfdea5937abc45b"/>
  <p:tag name="KSO_WM_TEMPLATE_ASSEMBLE_GROUPID" val="5fa3b3a2acfdea5937abc45b"/>
  <p:tag name="KSO_WM_UNIT_PICTURE_CLIP_FLAG" val="0"/>
</p:tagLst>
</file>

<file path=ppt/tags/tag14.xml><?xml version="1.0" encoding="utf-8"?>
<p:tagLst xmlns:a="http://schemas.openxmlformats.org/drawingml/2006/main" xmlns:r="http://schemas.openxmlformats.org/officeDocument/2006/relationships" xmlns:p="http://schemas.openxmlformats.org/presentationml/2006/main">
  <p:tag name="ISLIDE.VECTOR" val="bef39fc4-c8a8-43a9-959d-e868731c05f7"/>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4798_1*i*1"/>
  <p:tag name="KSO_WM_TEMPLATE_CATEGORY" val="diagram"/>
  <p:tag name="KSO_WM_TEMPLATE_INDEX" val="20214798"/>
  <p:tag name="KSO_WM_UNIT_LAYERLEVEL" val="1"/>
  <p:tag name="KSO_WM_TAG_VERSION" val="1.0"/>
  <p:tag name="KSO_WM_BEAUTIFY_FLAG" val="#wm#"/>
  <p:tag name="KSO_WM_UNIT_BLOCK" val="0"/>
  <p:tag name="KSO_WM_UNIT_SM_LIMIT_TYPE" val="4"/>
  <p:tag name="KSO_WM_UNIT_DEC_AREA_ID" val="8171b1d57eb54023956fc41f1c494d2e"/>
  <p:tag name="KSO_WM_UNIT_DECORATE_INFO" val="{&quot;DecorateInfoH&quot;:{&quot;IsAbs&quot;:false},&quot;DecorateInfoW&quot;:{&quot;IsAbs&quot;:true},&quot;DecorateInfoX&quot;:{&quot;IsAbs&quot;:true,&quot;Pos&quot;:0},&quot;DecorateInfoY&quot;:{&quot;IsAbs&quot;:true,&quot;Pos&quot;:1},&quot;ReferentInfo&quot;:{&quot;Id&quot;:&quot;254390aa96ae49f599901e6cf3ea1aa2&quot;,&quot;X&quot;:{&quot;Pos&quot;:0},&quot;Y&quot;:{&quot;Pos&quot;:1}},&quot;whChangeMode&quot;:0}"/>
  <p:tag name="KSO_WM_CHIP_GROUPID" val="5f222b01c4814ce96fb13b7e"/>
  <p:tag name="KSO_WM_CHIP_XID" val="5f222b01c4814ce96fb13b7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795"/>
  <p:tag name="KSO_WM_TEMPLATE_ASSEMBLE_XID" val="5f9fd37258547e52881a98d4"/>
  <p:tag name="KSO_WM_TEMPLATE_ASSEMBLE_GROUPID" val="5f9fd37258547e52881a98d4"/>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4798_1*a*1"/>
  <p:tag name="KSO_WM_TEMPLATE_CATEGORY" val="diagram"/>
  <p:tag name="KSO_WM_TEMPLATE_INDEX" val="202147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3b20b026c834c5cb7480e18c5314f19"/>
  <p:tag name="KSO_WM_UNIT_DECORATE_INFO" val=""/>
  <p:tag name="KSO_WM_UNIT_SM_LIMIT_TYPE" val=""/>
  <p:tag name="KSO_WM_CHIP_FILLAREA_FILL_RULE" val="{&quot;fill_align&quot;:&quot;ct&quot;,&quot;fill_mode&quot;:&quot;full&quot;,&quot;sacle_strategy&quot;:&quot;smart&quot;}"/>
  <p:tag name="KSO_WM_ASSEMBLE_CHIP_INDEX" val="814e675d05cc42279288c8641c4a2393"/>
  <p:tag name="KSO_WM_UNIT_TEXT_FILL_FORE_SCHEMECOLOR_INDEX_BRIGHTNESS" val="0"/>
  <p:tag name="KSO_WM_UNIT_TEXT_FILL_FORE_SCHEMECOLOR_INDEX" val="13"/>
  <p:tag name="KSO_WM_UNIT_TEXT_FILL_TYPE" val="1"/>
  <p:tag name="KSO_WM_TEMPLATE_ASSEMBLE_XID" val="5f9fd37258547e52881a98d4"/>
  <p:tag name="KSO_WM_TEMPLATE_ASSEMBLE_GROUPID" val="5f9fd37258547e52881a98d4"/>
</p:tagLst>
</file>

<file path=ppt/tags/tag17.xml><?xml version="1.0" encoding="utf-8"?>
<p:tagLst xmlns:a="http://schemas.openxmlformats.org/drawingml/2006/main" xmlns:r="http://schemas.openxmlformats.org/officeDocument/2006/relationships" xmlns:p="http://schemas.openxmlformats.org/presentationml/2006/main">
  <p:tag name="KSO_WM_UNIT_VALUE" val="1142*1481"/>
  <p:tag name="KSO_WM_UNIT_HIGHLIGHT" val="0"/>
  <p:tag name="KSO_WM_UNIT_COMPATIBLE" val="0"/>
  <p:tag name="KSO_WM_UNIT_DIAGRAM_ISNUMVISUAL" val="0"/>
  <p:tag name="KSO_WM_UNIT_DIAGRAM_ISREFERUNIT" val="0"/>
  <p:tag name="KSO_WM_UNIT_TYPE" val="d"/>
  <p:tag name="KSO_WM_UNIT_INDEX" val="1"/>
  <p:tag name="KSO_WM_UNIT_ID" val="diagram20214798_1*d*1"/>
  <p:tag name="KSO_WM_TEMPLATE_CATEGORY" val="diagram"/>
  <p:tag name="KSO_WM_TEMPLATE_INDEX" val="20214798"/>
  <p:tag name="KSO_WM_UNIT_LAYERLEVEL" val="1"/>
  <p:tag name="KSO_WM_TAG_VERSION" val="1.0"/>
  <p:tag name="KSO_WM_BEAUTIFY_FLAG" val="#wm#"/>
  <p:tag name="KSO_WM_CHIP_GROUPID" val="5e7310da9a230a26b9e88a19"/>
  <p:tag name="KSO_WM_CHIP_XID" val="5e7310da9a230a26b9e88a1a"/>
  <p:tag name="KSO_WM_UNIT_DEC_AREA_ID" val="254390aa96ae49f599901e6cf3ea1aa2"/>
  <p:tag name="KSO_WM_UNIT_DECORATE_INFO" val=""/>
  <p:tag name="KSO_WM_UNIT_SM_LIMIT_TYPE" val=""/>
  <p:tag name="KSO_WM_CHIP_FILLAREA_FILL_RULE" val="{&quot;fill_align&quot;:&quot;cm&quot;,&quot;fill_mode&quot;:&quot;full&quot;,&quot;sacle_strategy&quot;:&quot;smart&quot;}"/>
  <p:tag name="KSO_WM_ASSEMBLE_CHIP_INDEX" val="06be0c27b83547cea21ddcc1dd8a63df"/>
  <p:tag name="KSO_WM_UNIT_PLACING_PICTURE" val="06be0c27b83547cea21ddcc1dd8a63df"/>
  <p:tag name="KSO_WM_TEMPLATE_ASSEMBLE_XID" val="5f9fd37258547e52881a98d4"/>
  <p:tag name="KSO_WM_TEMPLATE_ASSEMBLE_GROUPID" val="5f9fd37258547e52881a98d4"/>
  <p:tag name="KSO_WM_UNIT_PICTURE_CLIP_FLAG" val="0"/>
</p:tagLst>
</file>

<file path=ppt/tags/tag1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98_1*f*1"/>
  <p:tag name="KSO_WM_TEMPLATE_CATEGORY" val="diagram"/>
  <p:tag name="KSO_WM_TEMPLATE_INDEX" val="20214798"/>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75dca05e97204811bf31a1ea87df9a6d"/>
  <p:tag name="KSO_WM_UNIT_DECORATE_INFO" val=""/>
  <p:tag name="KSO_WM_UNIT_SM_LIMIT_TYPE" val=""/>
  <p:tag name="KSO_WM_CHIP_FILLAREA_FILL_RULE" val="{&quot;fill_align&quot;:&quot;lm&quot;,&quot;fill_mode&quot;:&quot;full&quot;,&quot;sacle_strategy&quot;:&quot;smart&quot;}"/>
  <p:tag name="KSO_WM_ASSEMBLE_CHIP_INDEX" val="3466c0bfe250436a9cd68196ee385744"/>
  <p:tag name="KSO_WM_UNIT_TEXT_FILL_FORE_SCHEMECOLOR_INDEX_BRIGHTNESS" val="0.25"/>
  <p:tag name="KSO_WM_UNIT_TEXT_FILL_FORE_SCHEMECOLOR_INDEX" val="13"/>
  <p:tag name="KSO_WM_UNIT_TEXT_FILL_TYPE" val="1"/>
  <p:tag name="KSO_WM_TEMPLATE_ASSEMBLE_XID" val="5f9fd37258547e52881a98d4"/>
  <p:tag name="KSO_WM_TEMPLATE_ASSEMBLE_GROUPID" val="5f9fd37258547e52881a98d4"/>
  <p:tag name="KSO_WM_UNIT_SMARTLAYOUT_COMPRESS_INFO" val="{&#10;    &quot;id&quot;: &quot;2020-11-02T17:37:54&quot;,&#10;    &quot;max&quot;: 0,&#10;    &quot;parentMax&quot;: {&#10;        &quot;max&quot;: 0.00053999999997245141,&#10;        &quot;parentMax&quot;: {&#10;            &quot;max&quot;: 0.019853700787436424&#10;        }&#10;    },&#10;    &quot;topChanged&quot;: 0&#10;}&#10;"/>
</p:tagLst>
</file>

<file path=ppt/tags/tag1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798_1*f*2"/>
  <p:tag name="KSO_WM_TEMPLATE_CATEGORY" val="diagram"/>
  <p:tag name="KSO_WM_TEMPLATE_INDEX" val="20214798"/>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3493fb269bef4722b48b129ab9b3f9ac"/>
  <p:tag name="KSO_WM_UNIT_DECORATE_INFO" val=""/>
  <p:tag name="KSO_WM_UNIT_SM_LIMIT_TYPE" val=""/>
  <p:tag name="KSO_WM_CHIP_FILLAREA_FILL_RULE" val="{&quot;fill_align&quot;:&quot;lm&quot;,&quot;fill_mode&quot;:&quot;full&quot;,&quot;sacle_strategy&quot;:&quot;smart&quot;}"/>
  <p:tag name="KSO_WM_ASSEMBLE_CHIP_INDEX" val="92f9540524db48abb7df9eb654b4fd8b"/>
  <p:tag name="KSO_WM_UNIT_TEXT_FILL_FORE_SCHEMECOLOR_INDEX_BRIGHTNESS" val="0.25"/>
  <p:tag name="KSO_WM_UNIT_TEXT_FILL_FORE_SCHEMECOLOR_INDEX" val="13"/>
  <p:tag name="KSO_WM_UNIT_TEXT_FILL_TYPE" val="1"/>
  <p:tag name="KSO_WM_TEMPLATE_ASSEMBLE_XID" val="5f9fd37258547e52881a98d4"/>
  <p:tag name="KSO_WM_TEMPLATE_ASSEMBLE_GROUPID" val="5f9fd37258547e52881a98d4"/>
</p:tagLst>
</file>

<file path=ppt/tags/tag2.xml><?xml version="1.0" encoding="utf-8"?>
<p:tagLst xmlns:a="http://schemas.openxmlformats.org/drawingml/2006/main" xmlns:r="http://schemas.openxmlformats.org/officeDocument/2006/relationships" xmlns:p="http://schemas.openxmlformats.org/presentationml/2006/main">
  <p:tag name="ISLIDE.VECTOR" val="404fb0a6-95f8-4ad7-b23c-e834b8109a91"/>
</p:tagLst>
</file>

<file path=ppt/tags/tag20.xml><?xml version="1.0" encoding="utf-8"?>
<p:tagLst xmlns:a="http://schemas.openxmlformats.org/drawingml/2006/main" xmlns:r="http://schemas.openxmlformats.org/officeDocument/2006/relationships" xmlns:p="http://schemas.openxmlformats.org/presentationml/2006/main">
  <p:tag name="ISLIDE.VECTOR" val="d5757651-b151-4379-a02a-8dc1740becd6"/>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diagram20214460_1*a*1"/>
  <p:tag name="KSO_WM_TEMPLATE_CATEGORY" val="diagram"/>
  <p:tag name="KSO_WM_TEMPLATE_INDEX" val="2021446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becc190f1c6a49099e736e21bafad0ab"/>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86ac15cb1c864f9ebc889f40810fa7a3"/>
  <p:tag name="KSO_WM_UNIT_TEXT_FILL_FORE_SCHEMECOLOR_INDEX_BRIGHTNESS" val="0"/>
  <p:tag name="KSO_WM_UNIT_TEXT_FILL_FORE_SCHEMECOLOR_INDEX" val="13"/>
  <p:tag name="KSO_WM_UNIT_TEXT_FILL_TYPE" val="1"/>
  <p:tag name="KSO_WM_TEMPLATE_ASSEMBLE_XID" val="5f996c2de01a7e847d6edda3"/>
  <p:tag name="KSO_WM_TEMPLATE_ASSEMBLE_GROUPID" val="5f996c2de01a7e847d6edda3"/>
</p:tagLst>
</file>

<file path=ppt/tags/tag2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460_1*f*2"/>
  <p:tag name="KSO_WM_TEMPLATE_CATEGORY" val="diagram"/>
  <p:tag name="KSO_WM_TEMPLATE_INDEX" val="20214460"/>
  <p:tag name="KSO_WM_UNIT_LAYERLEVEL" val="1"/>
  <p:tag name="KSO_WM_TAG_VERSION" val="1.0"/>
  <p:tag name="KSO_WM_BEAUTIFY_FLAG" val="#wm#"/>
  <p:tag name="KSO_WM_UNIT_DEFAULT_FONT" val="14;20;2"/>
  <p:tag name="KSO_WM_UNIT_BLOCK" val="0"/>
  <p:tag name="KSO_WM_UNIT_VALUE" val="69"/>
  <p:tag name="KSO_WM_UNIT_SHOW_EDIT_AREA_INDICATION" val="1"/>
  <p:tag name="KSO_WM_CHIP_GROUPID" val="5e6b05596848fb12bee65ac8"/>
  <p:tag name="KSO_WM_CHIP_XID" val="5e6b05596848fb12bee65aca"/>
  <p:tag name="KSO_WM_UNIT_DEC_AREA_ID" val="467e460feba44c2982b1ddda93a5159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m&quot;,&quot;fill_mode&quot;:&quot;full&quot;,&quot;sacle_strategy&quot;:&quot;smart&quot;}"/>
  <p:tag name="KSO_WM_ASSEMBLE_CHIP_INDEX" val="742f3e3c4706476ca32e64d465a65520"/>
  <p:tag name="KSO_WM_UNIT_TEXT_FILL_FORE_SCHEMECOLOR_INDEX_BRIGHTNESS" val="0.25"/>
  <p:tag name="KSO_WM_UNIT_TEXT_FILL_FORE_SCHEMECOLOR_INDEX" val="13"/>
  <p:tag name="KSO_WM_UNIT_TEXT_FILL_TYPE" val="1"/>
  <p:tag name="KSO_WM_TEMPLATE_ASSEMBLE_XID" val="5f996c2de01a7e847d6edda3"/>
  <p:tag name="KSO_WM_TEMPLATE_ASSEMBLE_GROUPID" val="5f996c2de01a7e847d6edda3"/>
</p:tagLst>
</file>

<file path=ppt/tags/tag2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460_1*f*1"/>
  <p:tag name="KSO_WM_TEMPLATE_CATEGORY" val="diagram"/>
  <p:tag name="KSO_WM_TEMPLATE_INDEX" val="20214460"/>
  <p:tag name="KSO_WM_UNIT_LAYERLEVEL" val="1"/>
  <p:tag name="KSO_WM_TAG_VERSION" val="1.0"/>
  <p:tag name="KSO_WM_BEAUTIFY_FLAG" val="#wm#"/>
  <p:tag name="KSO_WM_UNIT_DEFAULT_FONT" val="14;20;2"/>
  <p:tag name="KSO_WM_UNIT_BLOCK" val="0"/>
  <p:tag name="KSO_WM_UNIT_VALUE" val="114"/>
  <p:tag name="KSO_WM_UNIT_SHOW_EDIT_AREA_INDICATION" val="1"/>
  <p:tag name="KSO_WM_CHIP_GROUPID" val="5e6b05596848fb12bee65ac8"/>
  <p:tag name="KSO_WM_CHIP_XID" val="5e6b05596848fb12bee65aca"/>
  <p:tag name="KSO_WM_UNIT_DEC_AREA_ID" val="f21b911271354eb6bc418269cae9117a"/>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m&quot;,&quot;fill_mode&quot;:&quot;full&quot;,&quot;sacle_strategy&quot;:&quot;smart&quot;}"/>
  <p:tag name="KSO_WM_ASSEMBLE_CHIP_INDEX" val="736fd7aa2a35464fa5cc93a5f77d32c0"/>
  <p:tag name="KSO_WM_UNIT_SUPPORT_UNIT_TYPE" val="[&quot;d&quot;,&quot;β&quot;]"/>
  <p:tag name="KSO_WM_UNIT_TEXT_FILL_FORE_SCHEMECOLOR_INDEX_BRIGHTNESS" val="0.25"/>
  <p:tag name="KSO_WM_UNIT_TEXT_FILL_FORE_SCHEMECOLOR_INDEX" val="13"/>
  <p:tag name="KSO_WM_UNIT_TEXT_FILL_TYPE" val="1"/>
  <p:tag name="KSO_WM_TEMPLATE_ASSEMBLE_XID" val="5f996c2de01a7e847d6edda3"/>
  <p:tag name="KSO_WM_TEMPLATE_ASSEMBLE_GROUPID" val="5f996c2de01a7e847d6edda3"/>
</p:tagLst>
</file>

<file path=ppt/tags/tag24.xml><?xml version="1.0" encoding="utf-8"?>
<p:tagLst xmlns:a="http://schemas.openxmlformats.org/drawingml/2006/main" xmlns:r="http://schemas.openxmlformats.org/officeDocument/2006/relationships" xmlns:p="http://schemas.openxmlformats.org/presentationml/2006/main">
  <p:tag name="KSO_WM_UNIT_VALUE" val="592*1354"/>
  <p:tag name="KSO_WM_UNIT_HIGHLIGHT" val="0"/>
  <p:tag name="KSO_WM_UNIT_COMPATIBLE" val="0"/>
  <p:tag name="KSO_WM_UNIT_DIAGRAM_ISNUMVISUAL" val="0"/>
  <p:tag name="KSO_WM_UNIT_DIAGRAM_ISREFERUNIT" val="0"/>
  <p:tag name="KSO_WM_UNIT_TYPE" val="d"/>
  <p:tag name="KSO_WM_UNIT_INDEX" val="1"/>
  <p:tag name="KSO_WM_UNIT_ID" val="diagram20214460_1*d*1"/>
  <p:tag name="KSO_WM_TEMPLATE_CATEGORY" val="diagram"/>
  <p:tag name="KSO_WM_TEMPLATE_INDEX" val="20214460"/>
  <p:tag name="KSO_WM_UNIT_LAYERLEVEL" val="1"/>
  <p:tag name="KSO_WM_TAG_VERSION" val="1.0"/>
  <p:tag name="KSO_WM_BEAUTIFY_FLAG" val="#wm#"/>
  <p:tag name="KSO_WM_CHIP_GROUPID" val="5e7310da9a230a26b9e88a19"/>
  <p:tag name="KSO_WM_CHIP_XID" val="5e7310da9a230a26b9e88a1a"/>
  <p:tag name="KSO_WM_UNIT_DEC_AREA_ID" val="6e05bf528ee84311bcf7087a14b3f7c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m&quot;,&quot;fill_mode&quot;:&quot;full&quot;,&quot;sacle_strategy&quot;:&quot;smart&quot;}"/>
  <p:tag name="KSO_WM_ASSEMBLE_CHIP_INDEX" val="f6c03b41b94042eab5167625bb6ac354"/>
  <p:tag name="KSO_WM_UNIT_PLACING_PICTURE" val="f6c03b41b94042eab5167625bb6ac354"/>
  <p:tag name="KSO_WM_UNIT_SUPPORT_UNIT_TYPE" val="[&quot;d&quot;,&quot;β&quot;]"/>
  <p:tag name="KSO_WM_TEMPLATE_ASSEMBLE_XID" val="5f996c2de01a7e847d6edda3"/>
  <p:tag name="KSO_WM_TEMPLATE_ASSEMBLE_GROUPID" val="5f996c2de01a7e847d6edda3"/>
  <p:tag name="KSO_WM_UNIT_PICTURE_CLIP_FLAG" val="0"/>
</p:tagLst>
</file>

<file path=ppt/tags/tag25.xml><?xml version="1.0" encoding="utf-8"?>
<p:tagLst xmlns:a="http://schemas.openxmlformats.org/drawingml/2006/main" xmlns:r="http://schemas.openxmlformats.org/officeDocument/2006/relationships" xmlns:p="http://schemas.openxmlformats.org/presentationml/2006/main">
  <p:tag name="ISLIDE.VECTOR" val="ddefc432-5c80-47e8-973a-9d763c5cbcf4"/>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99.5,&quot;width&quot;:6336.7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323.1487416819341,&quot;width&quot;:701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081.2137552369118,&quot;width&quot;:701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22_1*i*1"/>
  <p:tag name="KSO_WM_TEMPLATE_CATEGORY" val="diagram"/>
  <p:tag name="KSO_WM_TEMPLATE_INDEX" val="20208622"/>
  <p:tag name="KSO_WM_UNIT_LAYERLEVEL" val="1"/>
  <p:tag name="KSO_WM_TAG_VERSION" val="1.0"/>
  <p:tag name="KSO_WM_BEAUTIFY_FLAG" val="#wm#"/>
  <p:tag name="KSO_WM_UNIT_COLOR_SCHEME_SHAPE_ID" val="22"/>
  <p:tag name="KSO_WM_UNIT_COLOR_SCHEME_PARENT_PAGE" val="0_1"/>
  <p:tag name="KSO_WM_UNIT_FOIL_COLOR" val="1"/>
  <p:tag name="KSO_WM_UNIT_ADJUSTLAYOUT_ID" val="22"/>
  <p:tag name="KSO_WM_UNIT_BLOCK" val="0"/>
  <p:tag name="KSO_WM_UNIT_SM_LIMIT_TYPE" val="0"/>
  <p:tag name="KSO_WM_UNIT_DEC_AREA_ID" val="f5c6f94092a24a709b4f1641e0b832b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92"/>
  <p:tag name="KSO_WM_TEMPLATE_ASSEMBLE_XID" val="5fa3b3a2acfdea5937abc45b"/>
  <p:tag name="KSO_WM_TEMPLATE_ASSEMBLE_GROUPID" val="5fa3b3a2acfdea5937abc45b"/>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622_1*i*2"/>
  <p:tag name="KSO_WM_TEMPLATE_CATEGORY" val="diagram"/>
  <p:tag name="KSO_WM_TEMPLATE_INDEX" val="20208622"/>
  <p:tag name="KSO_WM_UNIT_LAYERLEVEL" val="1"/>
  <p:tag name="KSO_WM_TAG_VERSION" val="1.0"/>
  <p:tag name="KSO_WM_BEAUTIFY_FLAG" val="#wm#"/>
  <p:tag name="KSO_WM_UNIT_COLOR_SCHEME_SHAPE_ID" val="41"/>
  <p:tag name="KSO_WM_UNIT_COLOR_SCHEME_PARENT_PAGE" val="0_1"/>
  <p:tag name="KSO_WM_UNIT_ADJUSTLAYOUT_ID" val="41"/>
  <p:tag name="KSO_WM_UNIT_BLOCK" val="0"/>
  <p:tag name="KSO_WM_UNIT_SM_LIMIT_TYPE" val="0"/>
  <p:tag name="KSO_WM_UNIT_DEC_AREA_ID" val="984e79478dea41598389b445d2766bd9"/>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a3b3a2acfdea5937abc45b"/>
  <p:tag name="KSO_WM_TEMPLATE_ASSEMBLE_GROUPID" val="5fa3b3a2acfdea5937abc45b"/>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622_1*i*3"/>
  <p:tag name="KSO_WM_TEMPLATE_CATEGORY" val="diagram"/>
  <p:tag name="KSO_WM_TEMPLATE_INDEX" val="20208622"/>
  <p:tag name="KSO_WM_UNIT_LAYERLEVEL" val="1"/>
  <p:tag name="KSO_WM_TAG_VERSION" val="1.0"/>
  <p:tag name="KSO_WM_BEAUTIFY_FLAG" val="#wm#"/>
  <p:tag name="KSO_WM_UNIT_COLOR_SCHEME_SHAPE_ID" val="51"/>
  <p:tag name="KSO_WM_UNIT_COLOR_SCHEME_PARENT_PAGE" val="0_1"/>
  <p:tag name="KSO_WM_UNIT_DECOLORIZATION" val="1"/>
  <p:tag name="KSO_WM_UNIT_ADJUSTLAYOUT_ID" val="51"/>
  <p:tag name="KSO_WM_UNIT_BLOCK" val="0"/>
  <p:tag name="KSO_WM_UNIT_SM_LIMIT_TYPE" val="0"/>
  <p:tag name="KSO_WM_UNIT_DEC_AREA_ID" val="b40b4f63ffec49dd814fa14effd2173d"/>
  <p:tag name="KSO_WM_UNIT_DECORATE_INFO" val="{&quot;DecorateInfoH&quot;:{&quot;IsAbs&quot;:true},&quot;DecorateInfoW&quot;:{&quot;IsAbs&quot;:true},&quot;DecorateInfoX&quot;:{&quot;IsAbs&quot;:true,&quot;Pos&quot;:2},&quot;DecorateInfoY&quot;:{&quot;IsAbs&quot;:true,&quot;Pos&quot;:1},&quot;ReferentInfo&quot;:{&quot;Id&quot;:&quot;85df92acd5cc434982a54fbe088a152a&quot;,&quot;X&quot;:{&quot;Pos&quot;:2},&quot;Y&quot;:{&quot;Pos&quot;:1}},&quot;whChangeMode&quot;:0}"/>
  <p:tag name="KSO_WM_CHIP_GROUPID" val="5ef20b19a491bb0086638ada"/>
  <p:tag name="KSO_WM_CHIP_XID" val="5ef20b19a491bb0086638adb"/>
  <p:tag name="KSO_WM_TEMPLATE_ASSEMBLE_XID" val="5fa3b3a2acfdea5937abc45b"/>
  <p:tag name="KSO_WM_TEMPLATE_ASSEMBLE_GROUPID" val="5fa3b3a2acfdea5937abc45b"/>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622_1*i*4"/>
  <p:tag name="KSO_WM_TEMPLATE_CATEGORY" val="diagram"/>
  <p:tag name="KSO_WM_TEMPLATE_INDEX" val="20208622"/>
  <p:tag name="KSO_WM_UNIT_LAYERLEVEL" val="1"/>
  <p:tag name="KSO_WM_TAG_VERSION" val="1.0"/>
  <p:tag name="KSO_WM_BEAUTIFY_FLAG" val="#wm#"/>
  <p:tag name="KSO_WM_UNIT_COLOR_SCHEME_SHAPE_ID" val="46"/>
  <p:tag name="KSO_WM_UNIT_COLOR_SCHEME_PARENT_PAGE" val="0_1"/>
  <p:tag name="KSO_WM_UNIT_FOIL_COLOR" val="1"/>
  <p:tag name="KSO_WM_UNIT_ADJUSTLAYOUT_ID" val="46"/>
  <p:tag name="KSO_WM_UNIT_BLOCK" val="0"/>
  <p:tag name="KSO_WM_UNIT_SM_LIMIT_TYPE" val="2"/>
  <p:tag name="KSO_WM_UNIT_DEC_AREA_ID" val="fad2cdc355eb4bcfab0257e72be6e927"/>
  <p:tag name="KSO_WM_UNIT_DECORATE_INFO" val="{&quot;DecorateInfoH&quot;:{&quot;IsAbs&quot;:true},&quot;DecorateInfoW&quot;:{&quot;IsAbs&quot;:true},&quot;DecorateInfoX&quot;:{&quot;IsAbs&quot;:true,&quot;Pos&quot;:2},&quot;DecorateInfoY&quot;:{&quot;IsAbs&quot;:true,&quot;Pos&quot;:1},&quot;ReferentInfo&quot;:{&quot;Id&quot;:&quot;975eb7643fe24e9b9253f1676657f6f7&quot;,&quot;X&quot;:{&quot;Pos&quot;:2},&quot;Y&quot;:{&quot;Pos&quot;:1}},&quot;whChangeMode&quot;:0}"/>
  <p:tag name="KSO_WM_CHIP_GROUPID" val="5ef20b19a491bb0086638ada"/>
  <p:tag name="KSO_WM_CHIP_XID" val="5ef20b19a491bb0086638ad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92"/>
  <p:tag name="KSO_WM_TEMPLATE_ASSEMBLE_XID" val="5fa3b3a2acfdea5937abc45b"/>
  <p:tag name="KSO_WM_TEMPLATE_ASSEMBLE_GROUPID" val="5fa3b3a2acfdea5937abc45b"/>
</p:tagLst>
</file>

<file path=ppt/theme/theme1.xml><?xml version="1.0" encoding="utf-8"?>
<a:theme xmlns:a="http://schemas.openxmlformats.org/drawingml/2006/main" name="1_第一PPT，www.1ppt.com">
  <a:themeElements>
    <a:clrScheme name="自定义 2">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万一网保险资料下载门户网站">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16396</TotalTime>
  <Words>2327</Words>
  <Application>Microsoft Office PowerPoint</Application>
  <PresentationFormat>全屏显示(16:9)</PresentationFormat>
  <Paragraphs>488</Paragraphs>
  <Slides>24</Slides>
  <Notes>17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等线</vt:lpstr>
      <vt:lpstr>宋体</vt:lpstr>
      <vt:lpstr>微软雅黑</vt:lpstr>
      <vt:lpstr>字魂105号-简雅黑</vt:lpstr>
      <vt:lpstr>字魂36号-正文宋楷</vt:lpstr>
      <vt:lpstr>Arial</vt:lpstr>
      <vt:lpstr>Calibri</vt:lpstr>
      <vt:lpstr>Calibri Light</vt:lpstr>
      <vt:lpstr>Times New Roman</vt:lpstr>
      <vt:lpstr>Wingdings</vt:lpstr>
      <vt:lpstr>1_第一PPT，www.1ppt.com</vt:lpstr>
      <vt:lpstr>1_万一网保险资料下载门户网站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万一网保险资料下载门户网站</dc:title>
  <dc:subject>万一网保险资料下载门户网站</dc:subject>
  <dc:creator>万一网制作收集整理，未经授权请勿转载转发，违者必究</dc:creator>
  <cp:keywords>万一网保险资料下载门户网站</cp:keywords>
  <dc:description>万一网保险资料下载门户网站</dc:description>
  <cp:lastModifiedBy>86592939@qq.com</cp:lastModifiedBy>
  <cp:revision>431</cp:revision>
  <dcterms:created xsi:type="dcterms:W3CDTF">2016-04-19T06:13:24Z</dcterms:created>
  <dcterms:modified xsi:type="dcterms:W3CDTF">2020-12-01T17:05:35Z</dcterms:modified>
  <cp:category>万一网保险资料下载门户网站</cp:category>
</cp:coreProperties>
</file>